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934" r:id="rId13"/>
  </p:sldMasterIdLst>
  <p:sldIdLst>
    <p:sldId id="256" r:id="rId15"/>
    <p:sldId id="257" r:id="rId16"/>
    <p:sldId id="258" r:id="rId17"/>
    <p:sldId id="259" r:id="rId18"/>
    <p:sldId id="262" r:id="rId19"/>
    <p:sldId id="260" r:id="rId20"/>
    <p:sldId id="261" r:id="rId21"/>
  </p:sldIdLst>
  <p:sldSz cx="12192000" cy="6858000"/>
  <p:notesSz cx="6858000" cy="9144000"/>
  <p:defaultTextStyle>
    <a:defPPr>
      <a:defRPr lang="ko-KR"/>
    </a:defPPr>
    <a:lvl1pPr algn="l" marL="0" indent="0" defTabSz="914400">
      <a:buNone/>
      <a:defRPr lang="ko-KR" smtClean="0" sz="1800" baseline="0">
        <a:solidFill>
          <a:srgbClr val="000000"/>
        </a:solidFill>
        <a:latin typeface="±¼¸²"/>
        <a:ea typeface="±¼¸²"/>
      </a:defRPr>
    </a:lvl1pPr>
    <a:lvl2pPr lvl="1" marL="457200" indent="0" defTabSz="914400">
      <a:defRPr lang="ko-KR" smtClean="0"/>
    </a:lvl2pPr>
    <a:lvl3pPr lvl="2" marL="914400" indent="0" defTabSz="914400">
      <a:defRPr lang="ko-KR" smtClean="0"/>
    </a:lvl3pPr>
    <a:lvl4pPr lvl="3" marL="1371600" indent="0" defTabSz="914400">
      <a:defRPr lang="ko-KR" smtClean="0"/>
    </a:lvl4pPr>
    <a:lvl5pPr lvl="4" marL="1828800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showOutlineIcons="0">
    <p:restoredLeft sz="15620"/>
    <p:restoredTop sz="94660"/>
  </p:normalViewPr>
  <p:slideViewPr>
    <p:cSldViewPr snapToGrid="1" snapToObjects="1">
      <p:cViewPr varScale="1">
        <p:scale>
          <a:sx n="51" d="100"/>
          <a:sy n="51" d="100"/>
        </p:scale>
        <p:origin x="-660" y="-8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slide" Target="slides/slide1.xml"></Relationship><Relationship Id="rId16" Type="http://schemas.openxmlformats.org/officeDocument/2006/relationships/slide" Target="slides/slide2.xml"></Relationship><Relationship Id="rId17" Type="http://schemas.openxmlformats.org/officeDocument/2006/relationships/slide" Target="slides/slide3.xml"></Relationship><Relationship Id="rId18" Type="http://schemas.openxmlformats.org/officeDocument/2006/relationships/slide" Target="slides/slide4.xml"></Relationship><Relationship Id="rId19" Type="http://schemas.openxmlformats.org/officeDocument/2006/relationships/slide" Target="slides/slide5.xml"></Relationship><Relationship Id="rId20" Type="http://schemas.openxmlformats.org/officeDocument/2006/relationships/slide" Target="slides/slide6.xml"></Relationship><Relationship Id="rId21" Type="http://schemas.openxmlformats.org/officeDocument/2006/relationships/slide" Target="slides/slide7.xml"></Relationship><Relationship Id="rId22" Type="http://schemas.openxmlformats.org/officeDocument/2006/relationships/viewProps" Target="viewProps.xml"></Relationship><Relationship Id="rId23" Type="http://schemas.openxmlformats.org/officeDocument/2006/relationships/presProps" Target="presProps.xml"></Relationship></Relationship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Relationship Id="rId2" Type="http://schemas.openxmlformats.org/officeDocument/2006/relationships/image" Target="../media/fImage1399318485724.png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C:/Users/Yun su bin/AppData/Roaming/PolarisOffice/ETemp/9204_15929824/fImage139931848572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1"/>
          <p:cNvSpPr txBox="1">
            <a:spLocks/>
          </p:cNvSpPr>
          <p:nvPr>
            <p:ph type="ctrTitle"/>
          </p:nvPr>
        </p:nvSpPr>
        <p:spPr>
          <a:xfrm rot="0">
            <a:off x="914400" y="1381760"/>
            <a:ext cx="10363835" cy="23882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rgbClr val="295776"/>
                </a:solidFill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5000" cap="none" dirty="0" smtClean="0" b="0" strike="noStrike">
              <a:solidFill>
                <a:srgbClr val="295776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Subtitle 2"/>
          <p:cNvSpPr txBox="1">
            <a:spLocks/>
          </p:cNvSpPr>
          <p:nvPr>
            <p:ph type="subTitle" idx="1"/>
          </p:nvPr>
        </p:nvSpPr>
        <p:spPr>
          <a:xfrm rot="0">
            <a:off x="1524000" y="3861435"/>
            <a:ext cx="9144635" cy="165608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부제목을 입력하십시오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Vertical Text Placeholder 2"/>
          <p:cNvSpPr txBox="1">
            <a:spLocks/>
          </p:cNvSpPr>
          <p:nvPr>
            <p:ph type="body" orient="vert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/>
          </p:cNvSpPr>
          <p:nvPr>
            <p:ph type="title" orient="vert"/>
          </p:nvPr>
        </p:nvSpPr>
        <p:spPr>
          <a:xfrm rot="0">
            <a:off x="8724900" y="365125"/>
            <a:ext cx="2629535" cy="5812790"/>
          </a:xfrm>
          <a:prstGeom prst="rect"/>
        </p:spPr>
        <p:txBody>
          <a:bodyPr wrap="square" lIns="91440" tIns="45720" rIns="91440" bIns="45720" numCol="1" vert="eaVert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Vertical Text Placeholder 2"/>
          <p:cNvSpPr txBox="1">
            <a:spLocks/>
          </p:cNvSpPr>
          <p:nvPr>
            <p:ph type="body" orient="vert" idx="1"/>
          </p:nvPr>
        </p:nvSpPr>
        <p:spPr>
          <a:xfrm rot="0">
            <a:off x="838200" y="365125"/>
            <a:ext cx="7734935" cy="5812790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구역 머리글">
    <p:bg>
      <p:bgPr>
        <a:solidFill>
          <a:srgbClr val="57768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1850" y="1710055"/>
            <a:ext cx="10516235" cy="285305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chemeClr val="bg1"/>
                </a:solidFill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5000" cap="none" dirty="0" smtClean="0" b="0" strike="noStrike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31850" y="4589780"/>
            <a:ext cx="10516235" cy="150050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chemeClr val="bg1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0" strike="noStrike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sz="half" idx="1"/>
          </p:nvPr>
        </p:nvSpPr>
        <p:spPr>
          <a:xfrm rot="0">
            <a:off x="838200" y="1825625"/>
            <a:ext cx="5182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>
            <p:ph type="obj" sz="half" idx="2"/>
          </p:nvPr>
        </p:nvSpPr>
        <p:spPr>
          <a:xfrm rot="0">
            <a:off x="6172200" y="1825625"/>
            <a:ext cx="5182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40105" y="1681480"/>
            <a:ext cx="5158105" cy="82423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1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>
            <p:ph type="obj" sz="half" idx="2"/>
          </p:nvPr>
        </p:nvSpPr>
        <p:spPr>
          <a:xfrm rot="0">
            <a:off x="840105" y="2505075"/>
            <a:ext cx="5158105" cy="3685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Text Placeholder 4"/>
          <p:cNvSpPr txBox="1">
            <a:spLocks/>
          </p:cNvSpPr>
          <p:nvPr>
            <p:ph type="body" sz="quarter" idx="3"/>
          </p:nvPr>
        </p:nvSpPr>
        <p:spPr>
          <a:xfrm rot="0">
            <a:off x="6172200" y="1681480"/>
            <a:ext cx="5184140" cy="82423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1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>
            <p:ph type="obj" sz="quarter" idx="4"/>
          </p:nvPr>
        </p:nvSpPr>
        <p:spPr>
          <a:xfrm rot="0">
            <a:off x="6172200" y="2505075"/>
            <a:ext cx="5184140" cy="3685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7" name="Date Placeholder 6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8" name="Footer Placeholder 7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" name="Slide Number Placeholder 8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Date Placeholder 2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Slide Number Placeholder 4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Footer Placeholder 2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457200"/>
            <a:ext cx="3932555" cy="16008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idx="1"/>
          </p:nvPr>
        </p:nvSpPr>
        <p:spPr>
          <a:xfrm rot="0">
            <a:off x="5183505" y="987425"/>
            <a:ext cx="6172835" cy="48742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Text Placeholder 3"/>
          <p:cNvSpPr txBox="1">
            <a:spLocks/>
          </p:cNvSpPr>
          <p:nvPr>
            <p:ph type="body" sz="half" idx="2"/>
          </p:nvPr>
        </p:nvSpPr>
        <p:spPr>
          <a:xfrm rot="0">
            <a:off x="840105" y="2057400"/>
            <a:ext cx="3932555" cy="3812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 txBox="1">
            <a:spLocks noChangeAspect="1"/>
          </p:cNvSpPr>
          <p:nvPr>
            <p:ph type="pic" idx="1"/>
          </p:nvPr>
        </p:nvSpPr>
        <p:spPr>
          <a:xfrm rot="0">
            <a:off x="5183505" y="987425"/>
            <a:ext cx="6172835" cy="48742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그림을 추가하려면 아이콘을 클릭하세요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457200"/>
            <a:ext cx="3932555" cy="16008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Text Placeholder 3"/>
          <p:cNvSpPr txBox="1">
            <a:spLocks/>
          </p:cNvSpPr>
          <p:nvPr>
            <p:ph type="body" sz="half" idx="2"/>
          </p:nvPr>
        </p:nvSpPr>
        <p:spPr>
          <a:xfrm rot="0">
            <a:off x="840105" y="2057400"/>
            <a:ext cx="3932555" cy="3812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image" Target="../media/fImage583718181478.png"></Relationship><Relationship Id="rId13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C:/Users/Yun su bin/AppData/Roaming/PolarisOffice/ETemp/9204_15929824/fImage583718181478.pn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Placeholder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마스터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스타일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편집</a:t>
            </a: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마스터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스타일을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편집합니다</a:t>
            </a: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</a:t>
            </a:r>
            <a:r>
              <a:rPr lang="en-US" altLang="ko-KR" sz="24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</a:t>
            </a:r>
            <a:r>
              <a:rPr lang="en-US" altLang="ko-KR" sz="20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</a:t>
            </a:r>
            <a:r>
              <a:rPr lang="en-US" altLang="ko-KR" sz="1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</a:t>
            </a:r>
            <a:r>
              <a:rPr lang="en-US" altLang="ko-KR" sz="1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2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3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4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rgbClr val="000000"/>
          </a:solidFill>
          <a:latin typeface="±¼¸²"/>
          <a:ea typeface="±¼¸²"/>
        </a:defRPr>
      </a:lvl1pPr>
    </p:titleStyle>
    <p:bodyStyle>
      <a:lvl1pPr algn="l" marL="342900" indent="-342900" defTabSz="914400" latinLnBrk="1">
        <a:spcBef>
          <a:spcPct val="20000"/>
        </a:spcBef>
        <a:buFont typeface="±¼¸²"/>
        <a:buChar char="•"/>
        <a:defRPr lang="ko-KR" smtClean="0" sz="2800" baseline="0">
          <a:solidFill>
            <a:srgbClr val="000000"/>
          </a:solidFill>
          <a:latin typeface="±¼¸²"/>
          <a:ea typeface="±¼¸²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●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»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rgbClr val="000000"/>
          </a:solidFill>
          <a:latin typeface="±¼¸²"/>
          <a:ea typeface="±¼¸²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  <p:timing>
    <p:tnLst>
      <p:par>
        <p:cTn id="1" dur="indefinite" restart="never" nodeType="tmRoot"/>
      </p:par>
    </p:tnLst>
  </p:timing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68258190241.png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1699219078467.jpeg"></Relationship><Relationship Id="rId3" Type="http://schemas.openxmlformats.org/officeDocument/2006/relationships/image" Target="../media/fImage368819086334.png"></Relationship><Relationship Id="rId4" Type="http://schemas.openxmlformats.org/officeDocument/2006/relationships/image" Target="../media/fImage2271119106500.jpeg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2469619199169.jpeg"></Relationship></Relationships>
</file>

<file path=ppt/slides/_rels/slide7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ctrTitle"/>
          </p:nvPr>
        </p:nvSpPr>
        <p:spPr>
          <a:xfrm rot="0">
            <a:off x="862965" y="1959610"/>
            <a:ext cx="10363835" cy="147193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rgbClr val="295776"/>
                </a:solidFill>
                <a:latin typeface="맑은 고딕" charset="0"/>
                <a:ea typeface="맑은 고딕" charset="0"/>
              </a:rPr>
              <a:t>간도의 국제법적 지위</a:t>
            </a:r>
            <a:endParaRPr lang="ko-KR" altLang="en-US" sz="5000" cap="none" dirty="0" smtClean="0" b="0" strike="noStrike">
              <a:solidFill>
                <a:srgbClr val="295776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8932545" y="5238750"/>
            <a:ext cx="2349500" cy="986155"/>
          </a:xfrm>
          <a:prstGeom prst="rect"/>
        </p:spPr>
        <p:txBody>
          <a:bodyPr wrap="square" lIns="91440" tIns="45720" rIns="91440" bIns="45720" vert="horz" anchor="t">
            <a:normAutofit fontScale="625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중국어중국학과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21843274 윤수빈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목차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>
            <a:off x="838200" y="1825625"/>
            <a:ext cx="10516870" cy="4352925"/>
          </a:xfrm>
          <a:prstGeom prst="rect"/>
        </p:spPr>
        <p:txBody>
          <a:bodyPr wrap="square" lIns="91440" tIns="45720" rIns="91440" bIns="45720" numCol="1" vert="horz" anchor="t">
            <a:normAutofit fontScale="92500" lnSpcReduction="0"/>
          </a:bodyPr>
          <a:lstStyle/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간도의 발견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간도협약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간도의 실효적 지배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 간도의 지속적 관리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발견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684645" y="2117090"/>
            <a:ext cx="3850005" cy="3492500"/>
          </a:xfrm>
          <a:prstGeom prst="rect"/>
        </p:spPr>
        <p:txBody>
          <a:bodyPr wrap="square" lIns="91440" tIns="45720" rIns="91440" bIns="45720" vert="horz" anchor="t">
            <a:normAutofit fontScale="925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북간도에는 함경도 인들이 살고 있었다, 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하지만 여진족의 발원지가 북간도. 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6825819024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928495" y="1628775"/>
            <a:ext cx="3806825" cy="427863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57860" y="382270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간도협약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34365" y="4570095"/>
            <a:ext cx="4275455" cy="180022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        백두산 정계비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-서위압록 동위토문(</a:t>
            </a:r>
            <a:r>
              <a:rPr lang="en-US" altLang="ko-KR" sz="1800" cap="none" dirty="0" smtClean="0" b="0" strike="noStrike">
                <a:solidFill>
                  <a:srgbClr val="000000"/>
                </a:solidFill>
                <a:latin typeface="Helvetica Neue" charset="0"/>
                <a:ea typeface="나눔고딕" charset="0"/>
              </a:rPr>
              <a:t>西爲鴨綠 東爲土門)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1699219078467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626235" y="1788160"/>
            <a:ext cx="1819910" cy="2515235"/>
          </a:xfrm>
          <a:prstGeom prst="rect"/>
          <a:noFill/>
        </p:spPr>
      </p:pic>
      <p:pic>
        <p:nvPicPr>
          <p:cNvPr id="5" name="그림 4" descr="C:/Users/Yun su bin/AppData/Roaming/PolarisOffice/ETemp/9204_15929824/fImage368819086334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9627870" y="2957195"/>
            <a:ext cx="1603375" cy="1200785"/>
          </a:xfrm>
          <a:prstGeom prst="rect"/>
          <a:noFill/>
        </p:spPr>
      </p:pic>
      <p:sp>
        <p:nvSpPr>
          <p:cNvPr id="6" name="텍스트 상자 5"/>
          <p:cNvSpPr txBox="1">
            <a:spLocks/>
          </p:cNvSpPr>
          <p:nvPr/>
        </p:nvSpPr>
        <p:spPr>
          <a:xfrm rot="0">
            <a:off x="8067040" y="1611630"/>
            <a:ext cx="1466215" cy="46228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간도협약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</p:txBody>
      </p:sp>
      <p:pic>
        <p:nvPicPr>
          <p:cNvPr id="7" name="그림 6" descr="C:/Users/Yun su bin/AppData/Roaming/PolarisOffice/ETemp/9204_15929824/fImage2271119106500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8265" y="3026410"/>
            <a:ext cx="1628775" cy="1071880"/>
          </a:xfrm>
          <a:prstGeom prst="rect"/>
          <a:noFill/>
        </p:spPr>
      </p:pic>
      <p:sp>
        <p:nvSpPr>
          <p:cNvPr id="8" name="텍스트 상자 7"/>
          <p:cNvSpPr txBox="1">
            <a:spLocks/>
          </p:cNvSpPr>
          <p:nvPr/>
        </p:nvSpPr>
        <p:spPr>
          <a:xfrm rot="0">
            <a:off x="8649335" y="3292475"/>
            <a:ext cx="720725" cy="58547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VS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 rot="0">
            <a:off x="8152130" y="5057775"/>
            <a:ext cx="1946910" cy="8324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을사늑약 때문에 일본이 청나라와 협약을 맺음.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10" name="텍스트 상자 9"/>
          <p:cNvSpPr txBox="1">
            <a:spLocks/>
          </p:cNvSpPr>
          <p:nvPr/>
        </p:nvSpPr>
        <p:spPr>
          <a:xfrm rot="0">
            <a:off x="6763385" y="4200525"/>
            <a:ext cx="88392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청나라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11" name="텍스트 상자 10"/>
          <p:cNvSpPr txBox="1">
            <a:spLocks/>
          </p:cNvSpPr>
          <p:nvPr/>
        </p:nvSpPr>
        <p:spPr>
          <a:xfrm rot="0">
            <a:off x="10038715" y="4123055"/>
            <a:ext cx="156083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일본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870" cy="1327150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 ea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국제법상 지위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870" cy="435292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3200" cap="none" dirty="0" smtClean="0" b="0" strike="noStrike">
                <a:solidFill>
                  <a:srgbClr val="000000"/>
                </a:solidFill>
                <a:latin typeface="Arial" charset="0"/>
                <a:ea typeface="Arial" charset="0"/>
              </a:rPr>
              <a:t>한 지역을 100년 동안 실효적으로 지배를 하면 그 나라 땅으로 인정을 해 주는 것이 관행이다. </a:t>
            </a:r>
            <a:endParaRPr lang="ko-KR" altLang="en-US" sz="3200" cap="none" dirty="0" smtClean="0" b="0" strike="noStrike">
              <a:solidFill>
                <a:srgbClr val="000000"/>
              </a:solidFill>
              <a:latin typeface="Arial" charset="0"/>
              <a:ea typeface="Arial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3200" cap="none" dirty="0" smtClean="0" b="0" strike="noStrike">
              <a:solidFill>
                <a:srgbClr val="000000"/>
              </a:solidFill>
              <a:latin typeface="Arial" charset="0"/>
              <a:ea typeface="Arial" charset="0"/>
            </a:endParaRPr>
          </a:p>
          <a:p>
            <a:pPr marL="228600" indent="-228600" algn="l" fontAlgn="auto" defTabSz="914400" ea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3200" cap="none" dirty="0" smtClean="0" b="0" strike="noStrike">
                <a:solidFill>
                  <a:srgbClr val="000000"/>
                </a:solidFill>
                <a:latin typeface="Arial" charset="0"/>
                <a:ea typeface="Arial" charset="0"/>
              </a:rPr>
              <a:t>차길진 목사님이 2009년 9월 헤이그 국제사법재판소에 간도 협약 무효소송을 접수 중인 상태.</a:t>
            </a:r>
            <a:endParaRPr lang="ko-KR" altLang="en-US" sz="32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실효적 지배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327140" y="1808480"/>
            <a:ext cx="5027295" cy="103060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중국 동북 지역의 역사를 중국의 역사로 편입하는 공정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246961919916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094740" y="1830070"/>
            <a:ext cx="4382135" cy="3467735"/>
          </a:xfrm>
          <a:prstGeom prst="rect"/>
          <a:noFill/>
        </p:spPr>
      </p:pic>
      <p:sp>
        <p:nvSpPr>
          <p:cNvPr id="5" name="텍스트 상자 4"/>
          <p:cNvSpPr txBox="1">
            <a:spLocks/>
          </p:cNvSpPr>
          <p:nvPr/>
        </p:nvSpPr>
        <p:spPr>
          <a:xfrm rot="0">
            <a:off x="7934325" y="3016885"/>
            <a:ext cx="1608455" cy="83185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800" cap="none" dirty="0" smtClean="0" b="0" strike="noStrike">
                <a:solidFill>
                  <a:srgbClr val="FF0000"/>
                </a:solidFill>
                <a:latin typeface="맑은 고딕" charset="0"/>
                <a:ea typeface="맑은 고딕" charset="0"/>
              </a:rPr>
              <a:t>중국</a:t>
            </a:r>
            <a:endParaRPr lang="ko-KR" altLang="en-US" sz="4800" cap="none" dirty="0" smtClean="0" b="0" strike="noStrike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텍스트 상자 5"/>
          <p:cNvSpPr txBox="1">
            <a:spLocks/>
          </p:cNvSpPr>
          <p:nvPr/>
        </p:nvSpPr>
        <p:spPr>
          <a:xfrm rot="0">
            <a:off x="6643370" y="4277995"/>
            <a:ext cx="439801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Etc.서북공정,서남공정,아리랑,한글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769620" y="339090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지속적 관리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이 지역에는 총 인구 175만 가운데 한족(漢族)이 60％를 차지하고 한인(韓人)이 약 75만명으로 40％를 차지하고 있다.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그런데 1990년 통계에 의하면 중국에 사는 한민족은 모두 1,920,597명으로 1982년에 비하면 많은 동포들이 도시로 이동해 경제활동에 종사하고 있다.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ko-KR" altLang="en-US" sz="900" cap="none" dirty="0" smtClean="0" b="0" strike="noStrike">
              <a:solidFill>
                <a:srgbClr val="000000"/>
              </a:solidFill>
              <a:latin typeface="Dotum" charset="0"/>
              <a:ea typeface="Dotum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eme pattern hexagon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attern hexagon" id="{5B55B2F0-0DCA-43D1-8D46-009499693662}" vid="{5B881865-B04A-4AAA-9111-1A9CE5833C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7</Pages>
  <Paragraphs>0</Paragraphs>
  <Words>18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윤 수빈</dc:creator>
  <cp:lastModifiedBy>윤 수빈</cp:lastModifiedBy>
</cp:coreProperties>
</file>