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55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  <p:ext uri="ACF4677E-8BD2-47ae-8A1F-98590045965D">
      <hp:hncThemeShow xmlns="" xmlns:c="http://schemas.openxmlformats.org/drawingml/2006/chart" xmlns:dgm="http://schemas.openxmlformats.org/drawingml/2006/diagram" xmlns:dsp="http://schemas.microsoft.com/office/drawing/2008/diagram"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0"/>
    <p:restoredTop sz="96370"/>
  </p:normalViewPr>
  <p:slideViewPr>
    <p:cSldViewPr snapToObjects="1">
      <p:cViewPr>
        <p:scale>
          <a:sx n="102" d="100"/>
          <a:sy n="102" d="100"/>
        </p:scale>
        <p:origin x="-528" y="360"/>
      </p:cViewPr>
      <p:guideLst>
        <p:guide orient="horz" pos="2155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8AE3D-8CBF-4F86-B820-5E5F39BB2374}" type="datetimeFigureOut">
              <a:rPr lang="ko-KR" altLang="en-US" smtClean="0"/>
              <a:t>2019-04-01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7F575-B5F3-4C43-BF3E-C43FEBD71D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96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슬라이드 노트 개체 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슬라이드 노트 개체 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ko-K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슬라이드 노트 개체 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ko-K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슬라이드 노트 개체 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ko-K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슬라이드 노트 개체 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ko-K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슬라이드 노트 개체 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940A130E-E3B8-4EBE-931F-81B26B8448AA}" type="datetime1">
              <a:rPr lang="ko-KR" altLang="en-US"/>
              <a:pPr lvl="0">
                <a:defRPr lang="ko-KR" altLang="en-US"/>
              </a:pPr>
              <a:t>2019-04-01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800C6A38-4290-41DD-B95C-4155372FD4A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CA348888-F454-4AD2-BA62-3AF29D9807C0}" type="datetime1">
              <a:rPr lang="ko-KR" altLang="en-US"/>
              <a:pPr lvl="0">
                <a:defRPr lang="ko-KR" altLang="en-US"/>
              </a:pPr>
              <a:t>2019-04-01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 hasCustomPrompt="1"/>
          </p:nvPr>
        </p:nvSpPr>
        <p:spPr>
          <a:xfrm>
            <a:off x="2143108" y="2214563"/>
            <a:ext cx="4857767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>
              <a:defRPr lang="ko-KR" altLang="en-US"/>
            </a:pPr>
            <a:r>
              <a:rPr lang="ko-KR" altLang="en-US"/>
              <a:t>첫째 목차</a:t>
            </a:r>
          </a:p>
          <a:p>
            <a:pPr lvl="0">
              <a:defRPr lang="ko-KR" altLang="en-US"/>
            </a:pPr>
            <a:r>
              <a:rPr lang="ko-KR" altLang="en-US"/>
              <a:t>둘째 목차</a:t>
            </a:r>
          </a:p>
          <a:p>
            <a:pPr lvl="0">
              <a:defRPr lang="ko-KR" altLang="en-US"/>
            </a:pPr>
            <a:r>
              <a:rPr lang="ko-KR" altLang="en-US"/>
              <a:t>셋째 목차</a:t>
            </a:r>
          </a:p>
          <a:p>
            <a:pPr lvl="0">
              <a:defRPr lang="ko-KR" altLang="en-US"/>
            </a:pPr>
            <a:r>
              <a:rPr lang="ko-KR" altLang="en-US"/>
              <a:t>넷째 목차</a:t>
            </a:r>
          </a:p>
          <a:p>
            <a:pPr lvl="0">
              <a:defRPr lang="ko-KR" altLang="en-US"/>
            </a:pPr>
            <a:r>
              <a:rPr lang="ko-KR" altLang="en-US"/>
              <a:t>다섯째 목차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956FEC12-A4C9-4837-AF94-AD867782C04C}" type="datetime1">
              <a:rPr lang="ko-KR" altLang="en-US"/>
              <a:pPr lvl="0">
                <a:defRPr lang="ko-KR" altLang="en-US"/>
              </a:pPr>
              <a:t>2019-04-01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957F84A3-4F29-4053-ACFD-1BAF2D3F140C}" type="datetime1">
              <a:rPr lang="ko-KR" altLang="en-US"/>
              <a:pPr lvl="0">
                <a:defRPr lang="ko-KR" altLang="en-US"/>
              </a:pPr>
              <a:t>2019-04-01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4953836A-82A3-4C8B-9D31-CD724F3673ED}" type="datetime1">
              <a:rPr lang="ko-KR" altLang="en-US"/>
              <a:pPr lvl="0">
                <a:defRPr lang="ko-KR" altLang="en-US"/>
              </a:pPr>
              <a:t>2019-04-01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AD2EBAF6-36D0-4DD8-B695-D4C1B37E35D6}" type="datetime1">
              <a:rPr lang="ko-KR" altLang="en-US"/>
              <a:pPr lvl="0">
                <a:defRPr lang="ko-KR" altLang="en-US"/>
              </a:pPr>
              <a:t>2019-04-01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60728D28-603B-4EFC-80F8-17E5E9107035}" type="datetime1">
              <a:rPr lang="ko-KR" altLang="en-US"/>
              <a:pPr lvl="0">
                <a:defRPr lang="ko-KR" altLang="en-US"/>
              </a:pPr>
              <a:t>2019-04-01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A27A1F4E-0809-4239-8034-C38E431DAF92}" type="datetime1">
              <a:rPr lang="ko-KR" altLang="en-US"/>
              <a:pPr lvl="0">
                <a:defRPr lang="ko-KR" altLang="en-US"/>
              </a:pPr>
              <a:t>2019-04-01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5E0DA496-7307-4E8B-88DE-CB97B48BAB6F}" type="datetime1">
              <a:rPr lang="ko-KR" altLang="en-US"/>
              <a:pPr lvl="0">
                <a:defRPr lang="ko-KR" altLang="en-US"/>
              </a:pPr>
              <a:t>2019-04-01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 noTextEdit="1"/>
          </p:cNvSpPr>
          <p:nvPr>
            <p:ph type="tbl" sz="quarter" idx="13"/>
          </p:nvPr>
        </p:nvSpPr>
        <p:spPr>
          <a:xfrm>
            <a:off x="456028" y="1643063"/>
            <a:ext cx="8229600" cy="4525200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표를 추가하려면 아이콘을 클릭하십시오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58721E90-850C-410B-8B89-8394F580CFDA}" type="datetime1">
              <a:rPr lang="ko-KR" altLang="en-US"/>
              <a:pPr lvl="0">
                <a:defRPr lang="ko-KR" altLang="en-US"/>
              </a:pPr>
              <a:t>2019-04-01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56028" y="3984220"/>
            <a:ext cx="4038600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7028" y="3984220"/>
            <a:ext cx="4038600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5ACE7E28-9336-4363-8674-B91477D8F243}" type="datetime1">
              <a:rPr lang="ko-KR" altLang="en-US"/>
              <a:pPr lvl="0">
                <a:defRPr lang="ko-KR" altLang="en-US"/>
              </a:pPr>
              <a:t>2019-04-01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5ACE7E28-9336-4363-8674-B91477D8F243}" type="datetime1">
              <a:rPr lang="ko-KR" altLang="en-US"/>
              <a:pPr lvl="0">
                <a:defRPr lang="ko-KR" altLang="en-US"/>
              </a:pPr>
              <a:t>2019-04-01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한컴오피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fld id="{D422D86A-5F52-4165-8473-F1B836277586}" type="datetime1">
              <a:rPr lang="ko-KR" altLang="en-US"/>
              <a:pPr lvl="0">
                <a:defRPr lang="ko-KR" altLang="en-US"/>
              </a:pPr>
              <a:t>2019-04-01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m.post.naver.com/viewer/postView.nhn?volumeNo=2709488&amp;memberNo=22783143&amp;vType=VERTICAL" TargetMode="External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news.naver.com/main/read.nhn?oid=001&amp;aid=0008743897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news.naver.com/main/read.nhn?oid=011&amp;aid=0003095131" TargetMode="External"/><Relationship Id="rId3" Type="http://schemas.openxmlformats.org/officeDocument/2006/relationships/image" Target="../media/image1.jp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blog.naver.com/mobacle/220833422547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youtube.com/watch?v=VEneUKe__MA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VEneUKe__MA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dokdocenter.org/dokdo_news/index.cgi?action=detail&amp;number=2972&amp;thread=25r02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jayoo.co.kr/bbs/view.html?idxno=282480" TargetMode="External"/><Relationship Id="rId11" Type="http://schemas.openxmlformats.org/officeDocument/2006/relationships/hyperlink" Target="http://www.gbpolice.go.kr/bbs/view.do?bbsId=100&amp;pageNum=1&amp;sid=dokdo&amp;wr_id=1933" TargetMode="External"/><Relationship Id="rId5" Type="http://schemas.openxmlformats.org/officeDocument/2006/relationships/hyperlink" Target="https://cafe.naver.com/historyidea/140" TargetMode="External"/><Relationship Id="rId10" Type="http://schemas.openxmlformats.org/officeDocument/2006/relationships/hyperlink" Target="https://news.naver.com/main/read.nhn?oid=003&amp;aid=0004661808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m.post.naver.com/viewer/postView.nhn?volumeNo=2826814&amp;memberNo=22213349&amp;vType=VERTIC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" y="0"/>
            <a:ext cx="9124790" cy="6858000"/>
          </a:xfrm>
          <a:prstGeom prst="rect">
            <a:avLst/>
          </a:prstGeom>
        </p:spPr>
      </p:pic>
      <p:pic>
        <p:nvPicPr>
          <p:cNvPr id="35" name="그림 6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387936" y="3461798"/>
            <a:ext cx="8242616" cy="204478"/>
          </a:xfrm>
          <a:prstGeom prst="rect">
            <a:avLst/>
          </a:prstGeom>
        </p:spPr>
      </p:pic>
      <p:sp>
        <p:nvSpPr>
          <p:cNvPr id="37" name="직사각형 1"/>
          <p:cNvSpPr>
            <a:spLocks noGrp="1"/>
          </p:cNvSpPr>
          <p:nvPr/>
        </p:nvSpPr>
        <p:spPr>
          <a:xfrm>
            <a:off x="1043559" y="2282496"/>
            <a:ext cx="7273396" cy="671322"/>
          </a:xfrm>
          <a:prstGeom prst="rect">
            <a:avLst/>
          </a:prstGeom>
        </p:spPr>
        <p:txBody>
          <a:bodyPr vert="horz" lIns="91440" tIns="45720" rIns="91440" bIns="45720" anchor="ctr">
            <a:normAutofit fontScale="87380" lnSpcReduction="20000"/>
          </a:bodyPr>
          <a:lstStyle/>
          <a:p>
            <a:pPr algn="l" defTabSz="914400" eaLnBrk="1" latinLnBrk="1" hangingPunct="1">
              <a:spcBef>
                <a:spcPct val="0"/>
              </a:spcBef>
              <a:buNone/>
              <a:defRPr lang="ko-KR" altLang="en-US"/>
            </a:pPr>
            <a:endParaRPr lang="ko-KR" altLang="en-US" sz="5086" b="0" i="0" spc="5" dirty="0">
              <a:solidFill>
                <a:schemeClr val="tx1"/>
              </a:solidFill>
              <a:latin typeface="한컴 백제 M"/>
              <a:ea typeface="한컴 백제 M"/>
              <a:cs typeface="+mj-cs"/>
            </a:endParaRPr>
          </a:p>
        </p:txBody>
      </p:sp>
      <p:sp>
        <p:nvSpPr>
          <p:cNvPr id="41" name="직사각형 1"/>
          <p:cNvSpPr>
            <a:spLocks noGrp="1"/>
          </p:cNvSpPr>
          <p:nvPr/>
        </p:nvSpPr>
        <p:spPr>
          <a:xfrm>
            <a:off x="1043825" y="3170988"/>
            <a:ext cx="7273396" cy="671322"/>
          </a:xfrm>
          <a:prstGeom prst="rect">
            <a:avLst/>
          </a:prstGeom>
        </p:spPr>
        <p:txBody>
          <a:bodyPr vert="horz" lIns="91440" tIns="45720" rIns="91440" bIns="45720" anchor="ctr">
            <a:normAutofit fontScale="80140" lnSpcReduction="20000"/>
          </a:bodyPr>
          <a:lstStyle/>
          <a:p>
            <a:pPr algn="l" defTabSz="914400" eaLnBrk="1" latinLnBrk="1" hangingPunct="1">
              <a:spcBef>
                <a:spcPct val="0"/>
              </a:spcBef>
              <a:buNone/>
              <a:defRPr lang="ko-KR" altLang="en-US"/>
            </a:pPr>
            <a:endParaRPr lang="ko-KR" altLang="en-US" sz="5725" b="0" i="0" spc="5" dirty="0">
              <a:solidFill>
                <a:schemeClr val="tx1"/>
              </a:solidFill>
              <a:latin typeface="한컴 백제 M"/>
              <a:ea typeface="한컴 백제 M"/>
              <a:cs typeface="+mj-cs"/>
            </a:endParaRPr>
          </a:p>
        </p:txBody>
      </p:sp>
      <p:sp>
        <p:nvSpPr>
          <p:cNvPr id="48" name="직사각형 1"/>
          <p:cNvSpPr>
            <a:spLocks noGrp="1"/>
          </p:cNvSpPr>
          <p:nvPr/>
        </p:nvSpPr>
        <p:spPr>
          <a:xfrm>
            <a:off x="1043825" y="4049955"/>
            <a:ext cx="7273396" cy="671322"/>
          </a:xfrm>
          <a:prstGeom prst="rect">
            <a:avLst/>
          </a:prstGeom>
        </p:spPr>
        <p:txBody>
          <a:bodyPr vert="horz" lIns="91440" tIns="45720" rIns="91440" bIns="45720" anchor="ctr">
            <a:normAutofit fontScale="80140" lnSpcReduction="20000"/>
          </a:bodyPr>
          <a:lstStyle/>
          <a:p>
            <a:pPr algn="l" defTabSz="914400" eaLnBrk="1" latinLnBrk="1" hangingPunct="1">
              <a:spcBef>
                <a:spcPct val="0"/>
              </a:spcBef>
              <a:buNone/>
              <a:defRPr lang="ko-KR" altLang="en-US"/>
            </a:pPr>
            <a:endParaRPr lang="ko-KR" altLang="en-US" sz="5725" b="0" i="0" spc="5" dirty="0">
              <a:solidFill>
                <a:schemeClr val="tx1"/>
              </a:solidFill>
              <a:latin typeface="한컴 백제 M"/>
              <a:ea typeface="한컴 백제 M"/>
              <a:cs typeface="+mj-cs"/>
            </a:endParaRPr>
          </a:p>
        </p:txBody>
      </p:sp>
      <p:sp>
        <p:nvSpPr>
          <p:cNvPr id="55" name="직사각형 1"/>
          <p:cNvSpPr>
            <a:spLocks noGrp="1"/>
          </p:cNvSpPr>
          <p:nvPr/>
        </p:nvSpPr>
        <p:spPr>
          <a:xfrm>
            <a:off x="1043825" y="4933113"/>
            <a:ext cx="7273396" cy="671322"/>
          </a:xfrm>
          <a:prstGeom prst="rect">
            <a:avLst/>
          </a:prstGeom>
        </p:spPr>
        <p:txBody>
          <a:bodyPr vert="horz" lIns="91440" tIns="45720" rIns="91440" bIns="45720" anchor="ctr">
            <a:normAutofit fontScale="80140" lnSpcReduction="20000"/>
          </a:bodyPr>
          <a:lstStyle/>
          <a:p>
            <a:pPr algn="l" defTabSz="914400" eaLnBrk="1" latinLnBrk="1" hangingPunct="1">
              <a:spcBef>
                <a:spcPct val="0"/>
              </a:spcBef>
              <a:buNone/>
              <a:defRPr lang="ko-KR" altLang="en-US"/>
            </a:pPr>
            <a:endParaRPr lang="ko-KR" altLang="en-US" sz="5725" b="0" i="0" spc="5" dirty="0">
              <a:solidFill>
                <a:schemeClr val="tx1"/>
              </a:solidFill>
              <a:latin typeface="한컴 백제 M"/>
              <a:ea typeface="한컴 백제 M"/>
              <a:cs typeface="+mj-cs"/>
            </a:endParaRPr>
          </a:p>
        </p:txBody>
      </p:sp>
      <p:sp>
        <p:nvSpPr>
          <p:cNvPr id="11" name="직사각형 1"/>
          <p:cNvSpPr>
            <a:spLocks noGrp="1"/>
          </p:cNvSpPr>
          <p:nvPr>
            <p:ph type="title"/>
          </p:nvPr>
        </p:nvSpPr>
        <p:spPr>
          <a:xfrm>
            <a:off x="1043559" y="1391105"/>
            <a:ext cx="7273396" cy="709479"/>
          </a:xfrm>
        </p:spPr>
        <p:txBody>
          <a:bodyPr vert="horz" lIns="91440" tIns="45720" rIns="91440" bIns="45720" anchor="ctr">
            <a:normAutofit fontScale="90000"/>
          </a:bodyPr>
          <a:lstStyle/>
          <a:p>
            <a:pPr algn="l">
              <a:defRPr lang="ko-KR" altLang="en-US"/>
            </a:pPr>
            <a:r>
              <a:rPr lang="en-US" altLang="ko-KR" sz="4355" dirty="0" smtClean="0">
                <a:latin typeface="한컴 백제 M"/>
                <a:ea typeface="한컴 백제 M"/>
              </a:rPr>
              <a:t> </a:t>
            </a:r>
            <a:endParaRPr lang="ko-KR" altLang="en-US" sz="4355" dirty="0">
              <a:latin typeface="한컴 백제 M"/>
              <a:ea typeface="한컴 백제 M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995920" y="6642556"/>
            <a:ext cx="511271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 dirty="0" smtClean="0"/>
              <a:t> </a:t>
            </a:r>
            <a:r>
              <a:rPr lang="ko-KR" altLang="en-US" sz="800" dirty="0" smtClean="0"/>
              <a:t>슬라이드 서식 출처 </a:t>
            </a:r>
            <a:r>
              <a:rPr lang="en-US" altLang="ko-KR" sz="800" dirty="0" smtClean="0"/>
              <a:t>: https</a:t>
            </a:r>
            <a:r>
              <a:rPr lang="en-US" altLang="ko-KR" sz="800" dirty="0"/>
              <a:t>://blog.naver.com/nesawm/80186676864</a:t>
            </a:r>
            <a:endParaRPr lang="ko-KR" altLang="en-US" sz="900" dirty="0"/>
          </a:p>
        </p:txBody>
      </p:sp>
      <p:sp>
        <p:nvSpPr>
          <p:cNvPr id="3" name="TextBox 2"/>
          <p:cNvSpPr txBox="1"/>
          <p:nvPr/>
        </p:nvSpPr>
        <p:spPr>
          <a:xfrm>
            <a:off x="764724" y="2399820"/>
            <a:ext cx="74890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6600" dirty="0" smtClean="0">
                <a:latin typeface="궁서" panose="02030600000101010101" pitchFamily="18" charset="-127"/>
                <a:ea typeface="궁서" panose="02030600000101010101" pitchFamily="18" charset="-127"/>
              </a:rPr>
              <a:t>군 사</a:t>
            </a:r>
            <a:endParaRPr lang="ko-KR" altLang="en-US" sz="6600" dirty="0">
              <a:latin typeface="궁서" panose="02030600000101010101" pitchFamily="18" charset="-127"/>
              <a:ea typeface="궁서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573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" y="0"/>
            <a:ext cx="9124790" cy="6858000"/>
          </a:xfrm>
          <a:prstGeom prst="rect">
            <a:avLst/>
          </a:prstGeom>
        </p:spPr>
      </p:pic>
      <p:sp>
        <p:nvSpPr>
          <p:cNvPr id="2" name="TextBox 7"/>
          <p:cNvSpPr/>
          <p:nvPr/>
        </p:nvSpPr>
        <p:spPr>
          <a:xfrm>
            <a:off x="3996000" y="6642719"/>
            <a:ext cx="5112360" cy="2275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 </a:t>
            </a:r>
            <a:r>
              <a:rPr lang="ko-KR" sz="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슬라이드 서식 출처 </a:t>
            </a:r>
            <a:r>
              <a:rPr lang="en-US" sz="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: https://blog.naver.com/nesawm/80186676864</a:t>
            </a:r>
          </a:p>
        </p:txBody>
      </p:sp>
      <p:pic>
        <p:nvPicPr>
          <p:cNvPr id="3" name="그림 6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21280" y="939240"/>
            <a:ext cx="7290720" cy="180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107280" y="28440"/>
            <a:ext cx="1305720" cy="13021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1"/>
          <p:cNvSpPr/>
          <p:nvPr/>
        </p:nvSpPr>
        <p:spPr>
          <a:xfrm>
            <a:off x="1413360" y="332640"/>
            <a:ext cx="5678640" cy="5018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ko-KR" sz="27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목차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1127160" y="1772639"/>
            <a:ext cx="5618160" cy="4561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2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1. </a:t>
            </a:r>
            <a:r>
              <a:rPr lang="ko-KR" sz="2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독도의 요새화 및 울릉도의 전진기지화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1094760" y="2781000"/>
            <a:ext cx="3070079" cy="4561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2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2. </a:t>
            </a:r>
            <a:r>
              <a:rPr lang="ko-KR" sz="2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독도방어 전대 배치</a:t>
            </a:r>
          </a:p>
        </p:txBody>
      </p:sp>
      <p:sp>
        <p:nvSpPr>
          <p:cNvPr id="8" name="직사각형 8"/>
          <p:cNvSpPr/>
          <p:nvPr/>
        </p:nvSpPr>
        <p:spPr>
          <a:xfrm>
            <a:off x="1103040" y="3803760"/>
            <a:ext cx="3957120" cy="4561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2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3. </a:t>
            </a:r>
            <a:r>
              <a:rPr lang="ko-KR" sz="2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울릉도에 해병대 순환배치</a:t>
            </a:r>
          </a:p>
        </p:txBody>
      </p:sp>
    </p:spTree>
    <p:extLst>
      <p:ext uri="{BB962C8B-B14F-4D97-AF65-F5344CB8AC3E}">
        <p14:creationId xmlns:p14="http://schemas.microsoft.com/office/powerpoint/2010/main" val="152180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" y="0"/>
            <a:ext cx="9124790" cy="6858000"/>
          </a:xfrm>
          <a:prstGeom prst="rect">
            <a:avLst/>
          </a:prstGeom>
        </p:spPr>
      </p:pic>
      <p:sp>
        <p:nvSpPr>
          <p:cNvPr id="2" name="TextBox 7"/>
          <p:cNvSpPr/>
          <p:nvPr/>
        </p:nvSpPr>
        <p:spPr>
          <a:xfrm>
            <a:off x="3996000" y="6642719"/>
            <a:ext cx="5112360" cy="2275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 </a:t>
            </a:r>
            <a:r>
              <a:rPr lang="ko-KR" sz="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슬라이드 서식 출처 </a:t>
            </a:r>
            <a:r>
              <a:rPr lang="en-US" sz="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: https://blog.naver.com/nesawm/80186676864</a:t>
            </a:r>
          </a:p>
        </p:txBody>
      </p:sp>
      <p:pic>
        <p:nvPicPr>
          <p:cNvPr id="3" name="그림 6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21280" y="939240"/>
            <a:ext cx="7290720" cy="180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107280" y="28440"/>
            <a:ext cx="1305720" cy="1302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2339640" y="1331280"/>
            <a:ext cx="4042439" cy="454068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1"/>
          <p:cNvSpPr/>
          <p:nvPr/>
        </p:nvSpPr>
        <p:spPr>
          <a:xfrm>
            <a:off x="1413360" y="333360"/>
            <a:ext cx="2880000" cy="5018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ko-KR" sz="27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독도의 위치</a:t>
            </a:r>
          </a:p>
        </p:txBody>
      </p:sp>
    </p:spTree>
    <p:extLst>
      <p:ext uri="{BB962C8B-B14F-4D97-AF65-F5344CB8AC3E}">
        <p14:creationId xmlns:p14="http://schemas.microsoft.com/office/powerpoint/2010/main" val="264646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" y="0"/>
            <a:ext cx="9124790" cy="6858000"/>
          </a:xfrm>
          <a:prstGeom prst="rect">
            <a:avLst/>
          </a:prstGeom>
        </p:spPr>
      </p:pic>
      <p:pic>
        <p:nvPicPr>
          <p:cNvPr id="2" name="그림 6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21280" y="939240"/>
            <a:ext cx="7290720" cy="180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그림 3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107280" y="28440"/>
            <a:ext cx="1305720" cy="13021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8"/>
          <p:cNvSpPr/>
          <p:nvPr/>
        </p:nvSpPr>
        <p:spPr>
          <a:xfrm>
            <a:off x="3996000" y="6642719"/>
            <a:ext cx="5112360" cy="2275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 </a:t>
            </a:r>
            <a:r>
              <a:rPr lang="ko-KR" sz="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슬라이드 서식 출처 </a:t>
            </a:r>
            <a:r>
              <a:rPr lang="en-US" sz="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: https://blog.naver.com/nesawm/80186676864</a:t>
            </a:r>
          </a:p>
        </p:txBody>
      </p:sp>
      <p:sp>
        <p:nvSpPr>
          <p:cNvPr id="5" name="TextBox 1"/>
          <p:cNvSpPr/>
          <p:nvPr/>
        </p:nvSpPr>
        <p:spPr>
          <a:xfrm>
            <a:off x="1413360" y="335160"/>
            <a:ext cx="6614640" cy="7761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27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1. </a:t>
            </a:r>
            <a:r>
              <a:rPr lang="ko-KR" sz="27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독도의 요새화 및 울릉도의 전진기지화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en-US" sz="1800" b="0" i="0" u="none" strike="noStrike" kern="1200" spc="0">
              <a:ln>
                <a:noFill/>
              </a:ln>
              <a:solidFill>
                <a:srgbClr val="000000"/>
              </a:solidFill>
              <a:latin typeface="함초롬돋움" pitchFamily="18"/>
              <a:ea typeface="함초롬돋움" pitchFamily="2"/>
              <a:cs typeface="Arial" pitchFamily="2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11530" y="1423100"/>
            <a:ext cx="496861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/>
              <a:t>1. </a:t>
            </a:r>
            <a:r>
              <a:rPr lang="ko-KR" altLang="en-US" sz="2000" dirty="0"/>
              <a:t>적 해상 및 항공세력을 조기 </a:t>
            </a:r>
            <a:r>
              <a:rPr lang="ko-KR" altLang="en-US" sz="2000" dirty="0" err="1"/>
              <a:t>격멸가능한</a:t>
            </a:r>
            <a:r>
              <a:rPr lang="ko-KR" altLang="en-US" sz="2000" dirty="0"/>
              <a:t> 최신형 대공</a:t>
            </a:r>
            <a:r>
              <a:rPr lang="en-US" altLang="ko-KR" sz="2000" dirty="0"/>
              <a:t>/</a:t>
            </a:r>
            <a:r>
              <a:rPr lang="ko-KR" altLang="en-US" sz="2000" dirty="0" err="1"/>
              <a:t>대잠</a:t>
            </a:r>
            <a:r>
              <a:rPr lang="en-US" altLang="ko-KR" sz="2000" dirty="0"/>
              <a:t>/</a:t>
            </a:r>
            <a:r>
              <a:rPr lang="ko-KR" altLang="en-US" sz="2000" dirty="0"/>
              <a:t>대함</a:t>
            </a:r>
            <a:r>
              <a:rPr lang="en-US" altLang="ko-KR" sz="2000" dirty="0"/>
              <a:t>/</a:t>
            </a:r>
            <a:r>
              <a:rPr lang="ko-KR" altLang="en-US" sz="2000" dirty="0"/>
              <a:t>대지 무기체계 및 조기경보 체제 </a:t>
            </a:r>
            <a:r>
              <a:rPr lang="ko-KR" altLang="en-US" sz="2000" dirty="0" err="1"/>
              <a:t>배비</a:t>
            </a:r>
            <a:endParaRPr lang="ko-KR" altLang="en-US" sz="2000" dirty="0"/>
          </a:p>
        </p:txBody>
      </p:sp>
      <p:sp>
        <p:nvSpPr>
          <p:cNvPr id="10" name="직사각형 9"/>
          <p:cNvSpPr/>
          <p:nvPr/>
        </p:nvSpPr>
        <p:spPr>
          <a:xfrm>
            <a:off x="611530" y="2734079"/>
            <a:ext cx="511263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/>
              <a:t>2. </a:t>
            </a:r>
            <a:r>
              <a:rPr lang="ko-KR" altLang="en-US" sz="2000" dirty="0"/>
              <a:t>독도방어특수임무기동부대가 운용할 </a:t>
            </a:r>
            <a:r>
              <a:rPr lang="en-US" altLang="ko-KR" sz="2000" dirty="0"/>
              <a:t>C4IRS(command, control, communication, computer, reconnaissance, surveillance) </a:t>
            </a:r>
            <a:r>
              <a:rPr lang="ko-KR" altLang="en-US" sz="2000" dirty="0"/>
              <a:t>기능을 갖춘 전천후의 전쟁지휘본부 준비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611530" y="4549483"/>
            <a:ext cx="47381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/>
              <a:t>3. </a:t>
            </a:r>
            <a:r>
              <a:rPr lang="ko-KR" altLang="en-US" sz="2000" dirty="0" err="1"/>
              <a:t>충분량의</a:t>
            </a:r>
            <a:r>
              <a:rPr lang="ko-KR" altLang="en-US" sz="2000" dirty="0"/>
              <a:t> 탄약과 보급품 추진 그리고 신속한 장비의 야전정비와 사상자 의료후송이 가능한 시스템의 지하화 가동</a:t>
            </a:r>
          </a:p>
        </p:txBody>
      </p:sp>
      <p:pic>
        <p:nvPicPr>
          <p:cNvPr id="1026" name="Picture 2" descr="軍, 2018년부터 울릉도에 해병대 순환배치…&amp;quot;공세적 운용&amp;quot;">
            <a:hlinkClick r:id="rId6" tooltip="軍, 2018년부터 울릉도에 해병대 순환배치…&amp;quot;공세적 운용&amp;quot; 포토뉴스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70" y="3707671"/>
            <a:ext cx="3120548" cy="238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여러분 오늘 무슨 날인지 알고있습니까?">
            <a:hlinkClick r:id="rId8" tooltip="여러분 오늘 무슨 날인지 알고있습니까? 포스트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40" y="1268700"/>
            <a:ext cx="3500242" cy="2438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808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" y="0"/>
            <a:ext cx="9124790" cy="6858000"/>
          </a:xfrm>
          <a:prstGeom prst="rect">
            <a:avLst/>
          </a:prstGeom>
        </p:spPr>
      </p:pic>
      <p:pic>
        <p:nvPicPr>
          <p:cNvPr id="2" name="그림 6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21280" y="939240"/>
            <a:ext cx="7290720" cy="1803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7"/>
          <p:cNvSpPr/>
          <p:nvPr/>
        </p:nvSpPr>
        <p:spPr>
          <a:xfrm>
            <a:off x="3996000" y="6642719"/>
            <a:ext cx="5112360" cy="2275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 </a:t>
            </a:r>
            <a:r>
              <a:rPr lang="ko-KR" sz="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슬라이드 서식 출처 </a:t>
            </a:r>
            <a:r>
              <a:rPr lang="en-US" sz="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: https://blog.naver.com/nesawm/80186676864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107280" y="28440"/>
            <a:ext cx="1305720" cy="13021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1"/>
          <p:cNvSpPr/>
          <p:nvPr/>
        </p:nvSpPr>
        <p:spPr>
          <a:xfrm>
            <a:off x="1413360" y="332640"/>
            <a:ext cx="5966640" cy="7761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27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2. </a:t>
            </a:r>
            <a:r>
              <a:rPr lang="ko-KR" sz="27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독도방어 전대 배치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en-US" sz="1800" b="0" i="0" u="none" strike="noStrike" kern="1200" spc="0">
              <a:ln>
                <a:noFill/>
              </a:ln>
              <a:solidFill>
                <a:srgbClr val="000000"/>
              </a:solidFill>
              <a:latin typeface="함초롬돋움" pitchFamily="18"/>
              <a:ea typeface="함초롬돋움" pitchFamily="2"/>
              <a:cs typeface="Arial" pitchFamily="2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60140" y="1352295"/>
            <a:ext cx="50407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2000" dirty="0"/>
              <a:t>해군 동해함대사령부 예하의 특수임무 부대로서 적정규모의 독도방어전대를 편성 그 기지를 울릉도에 두고</a:t>
            </a:r>
            <a:r>
              <a:rPr lang="en-US" altLang="ko-KR" sz="2000" dirty="0"/>
              <a:t>, </a:t>
            </a:r>
            <a:r>
              <a:rPr lang="ko-KR" altLang="en-US" sz="2000" dirty="0"/>
              <a:t>울릉도와 독도 중간해역에서 </a:t>
            </a:r>
            <a:r>
              <a:rPr lang="en-US" altLang="ko-KR" sz="2000" dirty="0"/>
              <a:t>24</a:t>
            </a:r>
            <a:r>
              <a:rPr lang="ko-KR" altLang="en-US" sz="2000" dirty="0"/>
              <a:t>시간 전진배치내지 세력현시</a:t>
            </a:r>
            <a:r>
              <a:rPr lang="en-US" altLang="ko-KR" sz="2000" dirty="0"/>
              <a:t> </a:t>
            </a:r>
            <a:r>
              <a:rPr lang="ko-KR" altLang="en-US" sz="2000" dirty="0"/>
              <a:t>기능을 수행토록 해야 한다</a:t>
            </a:r>
            <a:r>
              <a:rPr lang="en-US" altLang="ko-KR" sz="2000" dirty="0"/>
              <a:t>.</a:t>
            </a:r>
            <a:endParaRPr lang="ko-KR" altLang="en-US" sz="2000" dirty="0"/>
          </a:p>
        </p:txBody>
      </p:sp>
      <p:sp>
        <p:nvSpPr>
          <p:cNvPr id="10" name="직사각형 9"/>
          <p:cNvSpPr/>
          <p:nvPr/>
        </p:nvSpPr>
        <p:spPr>
          <a:xfrm>
            <a:off x="4139845" y="3431709"/>
            <a:ext cx="48246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2000" dirty="0"/>
              <a:t>세력구성은 </a:t>
            </a:r>
            <a:r>
              <a:rPr lang="ko-KR" altLang="en-US" sz="2000" dirty="0" err="1"/>
              <a:t>신예함을</a:t>
            </a:r>
            <a:r>
              <a:rPr lang="ko-KR" altLang="en-US" sz="2000" dirty="0"/>
              <a:t> 도입할 때까지는 대공</a:t>
            </a:r>
            <a:r>
              <a:rPr lang="en-US" altLang="ko-KR" sz="2000" dirty="0"/>
              <a:t>, </a:t>
            </a:r>
            <a:r>
              <a:rPr lang="ko-KR" altLang="en-US" sz="2000" dirty="0"/>
              <a:t>대함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대잠</a:t>
            </a:r>
            <a:r>
              <a:rPr lang="en-US" altLang="ko-KR" sz="2000" dirty="0"/>
              <a:t>, </a:t>
            </a:r>
            <a:r>
              <a:rPr lang="ko-KR" altLang="en-US" sz="2000" dirty="0"/>
              <a:t>대지공격이 가능한 복합적인 세력으로서 기존의 구축함</a:t>
            </a:r>
            <a:r>
              <a:rPr lang="en-US" altLang="ko-KR" sz="2000" dirty="0"/>
              <a:t>, </a:t>
            </a:r>
            <a:r>
              <a:rPr lang="ko-KR" altLang="en-US" sz="2000" dirty="0"/>
              <a:t>잠수함</a:t>
            </a:r>
            <a:r>
              <a:rPr lang="en-US" altLang="ko-KR" sz="2000" dirty="0"/>
              <a:t>, </a:t>
            </a:r>
            <a:r>
              <a:rPr lang="ko-KR" altLang="en-US" sz="2000" dirty="0"/>
              <a:t>포위함</a:t>
            </a:r>
            <a:r>
              <a:rPr lang="en-US" altLang="ko-KR" sz="2000" dirty="0"/>
              <a:t>, </a:t>
            </a:r>
            <a:r>
              <a:rPr lang="ko-KR" altLang="en-US" sz="2000" dirty="0"/>
              <a:t>상륙함 각 </a:t>
            </a:r>
            <a:r>
              <a:rPr lang="en-US" altLang="ko-KR" sz="2000" dirty="0"/>
              <a:t>1</a:t>
            </a:r>
            <a:r>
              <a:rPr lang="ko-KR" altLang="en-US" sz="2000" dirty="0"/>
              <a:t>척 그리고 </a:t>
            </a:r>
            <a:r>
              <a:rPr lang="ko-KR" altLang="en-US" sz="2000" dirty="0" err="1"/>
              <a:t>유도탄</a:t>
            </a:r>
            <a:r>
              <a:rPr lang="ko-KR" altLang="en-US" sz="2000" dirty="0"/>
              <a:t> </a:t>
            </a:r>
            <a:r>
              <a:rPr lang="ko-KR" altLang="en-US" sz="2000" dirty="0" err="1"/>
              <a:t>고속정</a:t>
            </a:r>
            <a:r>
              <a:rPr lang="ko-KR" altLang="en-US" sz="2000" dirty="0"/>
              <a:t> 수 척으로 구성하되</a:t>
            </a:r>
            <a:r>
              <a:rPr lang="en-US" altLang="ko-KR" sz="2000" dirty="0"/>
              <a:t>, </a:t>
            </a:r>
            <a:r>
              <a:rPr lang="ko-KR" altLang="en-US" sz="2000" dirty="0"/>
              <a:t>유사시에 독도에 강압상륙이 가능한 해병대 </a:t>
            </a:r>
            <a:r>
              <a:rPr lang="en-US" altLang="ko-KR" sz="2000" dirty="0"/>
              <a:t>1</a:t>
            </a:r>
            <a:r>
              <a:rPr lang="ko-KR" altLang="en-US" sz="2000" dirty="0"/>
              <a:t>개 중대를 함상에 대기시켜야 할 것이다</a:t>
            </a:r>
            <a:r>
              <a:rPr lang="en-US" altLang="ko-KR" sz="2000" dirty="0"/>
              <a:t>. </a:t>
            </a:r>
            <a:endParaRPr lang="ko-KR" altLang="en-US" sz="2000" dirty="0"/>
          </a:p>
        </p:txBody>
      </p:sp>
      <p:pic>
        <p:nvPicPr>
          <p:cNvPr id="2052" name="Picture 4" descr="해병대 전투병력, 2018년부터 울릉도에  순환배치">
            <a:hlinkClick r:id="rId6" tooltip="해병대 전투병력, 2018년부터 울릉도에  순환배치 블로그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59" y="1160155"/>
            <a:ext cx="3264395" cy="212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해병대 중대급 울릉도 첫 투입훈련···독도방위 목적도">
            <a:hlinkClick r:id="rId8" tooltip="해병대 중대급 울릉도 첫 투입훈련···독도방위 목적도 포토뉴스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79" y="3284980"/>
            <a:ext cx="3691001" cy="2460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09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" y="0"/>
            <a:ext cx="9124790" cy="6858000"/>
          </a:xfrm>
          <a:prstGeom prst="rect">
            <a:avLst/>
          </a:prstGeom>
        </p:spPr>
      </p:pic>
      <p:sp>
        <p:nvSpPr>
          <p:cNvPr id="2" name="TextBox 7"/>
          <p:cNvSpPr/>
          <p:nvPr/>
        </p:nvSpPr>
        <p:spPr>
          <a:xfrm>
            <a:off x="3996000" y="6642719"/>
            <a:ext cx="5112360" cy="2275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 </a:t>
            </a:r>
            <a:r>
              <a:rPr lang="ko-KR" sz="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슬라이드 서식 출처 </a:t>
            </a:r>
            <a:r>
              <a:rPr lang="en-US" sz="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: https://blog.naver.com/nesawm/80186676864</a:t>
            </a:r>
          </a:p>
        </p:txBody>
      </p:sp>
      <p:pic>
        <p:nvPicPr>
          <p:cNvPr id="3" name="그림 6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21280" y="939240"/>
            <a:ext cx="7290720" cy="180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107280" y="28440"/>
            <a:ext cx="1305720" cy="13021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1"/>
          <p:cNvSpPr/>
          <p:nvPr/>
        </p:nvSpPr>
        <p:spPr>
          <a:xfrm>
            <a:off x="1413360" y="332640"/>
            <a:ext cx="5678640" cy="5018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27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3. </a:t>
            </a:r>
            <a:r>
              <a:rPr lang="ko-KR" sz="27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울릉도에 해병대 순환배치</a:t>
            </a:r>
          </a:p>
        </p:txBody>
      </p:sp>
      <p:pic>
        <p:nvPicPr>
          <p:cNvPr id="8" name="Picture 2" descr="軍, 2018년부터 울릉도에 해병대 순환배치…독도 작전영역 포함될 듯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49" y="1387284"/>
            <a:ext cx="8099749" cy="441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72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/>
          <p:nvPr/>
        </p:nvSpPr>
        <p:spPr>
          <a:xfrm>
            <a:off x="3996000" y="6642719"/>
            <a:ext cx="5112360" cy="2275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 </a:t>
            </a:r>
            <a:r>
              <a:rPr lang="ko-KR" sz="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슬라이드 서식 출처 </a:t>
            </a:r>
            <a:r>
              <a:rPr lang="en-US" sz="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: https://blog.naver.com/nesawm/80186676864</a:t>
            </a:r>
          </a:p>
        </p:txBody>
      </p:sp>
      <p:pic>
        <p:nvPicPr>
          <p:cNvPr id="3" name="그림 6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21280" y="939240"/>
            <a:ext cx="7290720" cy="180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107280" y="28440"/>
            <a:ext cx="1305720" cy="13021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1"/>
          <p:cNvSpPr/>
          <p:nvPr/>
        </p:nvSpPr>
        <p:spPr>
          <a:xfrm>
            <a:off x="1115640" y="1844639"/>
            <a:ext cx="6768720" cy="681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ko-KR" sz="1800" b="0" i="0" u="none" strike="noStrike" kern="1200" spc="0" dirty="0" err="1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  <a:hlinkClick r:id="rId5"/>
              </a:rPr>
              <a:t>네이버</a:t>
            </a:r>
            <a:r>
              <a:rPr lang="en-US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 </a:t>
            </a:r>
            <a:r>
              <a:rPr lang="en-US" sz="1800" b="0" i="0" u="none" strike="noStrike" kern="1200" spc="0" dirty="0" err="1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카페</a:t>
            </a:r>
            <a:endParaRPr lang="en-US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함초롬돋움" pitchFamily="18"/>
              <a:ea typeface="함초롬돋움" pitchFamily="2"/>
              <a:cs typeface="Ari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https://cafe.naver.com/historyidea/140</a:t>
            </a:r>
            <a:endParaRPr lang="en-US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함초롬돋움" pitchFamily="18"/>
              <a:ea typeface="함초롬돋움" pitchFamily="2"/>
              <a:cs typeface="Arial" pitchFamily="2"/>
              <a:hlinkClick r:id=""/>
            </a:endParaRPr>
          </a:p>
        </p:txBody>
      </p:sp>
      <p:sp>
        <p:nvSpPr>
          <p:cNvPr id="6" name="TextBox 4"/>
          <p:cNvSpPr/>
          <p:nvPr/>
        </p:nvSpPr>
        <p:spPr>
          <a:xfrm>
            <a:off x="1588680" y="332640"/>
            <a:ext cx="3024000" cy="5018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ko-KR" sz="27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자료 출처</a:t>
            </a:r>
          </a:p>
        </p:txBody>
      </p:sp>
      <p:sp>
        <p:nvSpPr>
          <p:cNvPr id="7" name="TextBox 5"/>
          <p:cNvSpPr/>
          <p:nvPr/>
        </p:nvSpPr>
        <p:spPr>
          <a:xfrm>
            <a:off x="1084680" y="4824000"/>
            <a:ext cx="6619320" cy="681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ko-K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자유일보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http://www.jayoo.co.kr/bbs/view.html?idxno=282480</a:t>
            </a:r>
            <a:endParaRPr lang="en-US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함초롬돋움" pitchFamily="18"/>
              <a:ea typeface="함초롬돋움" pitchFamily="2"/>
              <a:cs typeface="Arial" pitchFamily="2"/>
              <a:hlinkClick r:id="rId6"/>
            </a:endParaRPr>
          </a:p>
        </p:txBody>
      </p:sp>
      <p:sp>
        <p:nvSpPr>
          <p:cNvPr id="8" name="자유형 7"/>
          <p:cNvSpPr/>
          <p:nvPr/>
        </p:nvSpPr>
        <p:spPr>
          <a:xfrm>
            <a:off x="1079639" y="4142520"/>
            <a:ext cx="7411320" cy="681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ko-K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독도본부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://www.dokdocenter.org/dokdo_news/index.cgi?action=detail&amp;number=2972&amp;thread=25r02</a:t>
            </a:r>
            <a:endParaRPr lang="en-US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함초롬돋움" pitchFamily="18"/>
              <a:ea typeface="함초롬돋움" pitchFamily="2"/>
              <a:cs typeface="Arial" pitchFamily="2"/>
              <a:hlinkClick r:id="rId7"/>
            </a:endParaRPr>
          </a:p>
        </p:txBody>
      </p:sp>
      <p:sp>
        <p:nvSpPr>
          <p:cNvPr id="9" name="자유형 8"/>
          <p:cNvSpPr/>
          <p:nvPr/>
        </p:nvSpPr>
        <p:spPr>
          <a:xfrm>
            <a:off x="1079639" y="3485880"/>
            <a:ext cx="6192360" cy="681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ko-KR" sz="1800" b="0" i="0" u="none" strike="noStrike" kern="1200" spc="0" dirty="0" err="1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유튜브</a:t>
            </a:r>
            <a:endParaRPr lang="ko-KR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함초롬돋움" pitchFamily="18"/>
              <a:ea typeface="함초롬돋움" pitchFamily="2"/>
              <a:cs typeface="Ari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함초롬돋움" pitchFamily="18"/>
                <a:ea typeface="함초롬돋움" pitchFamily="2"/>
                <a:cs typeface="Arial" pitchFamily="2"/>
              </a:rPr>
              <a:t>https://www.youtube.com/watch?v=VEneUKe__MA</a:t>
            </a:r>
            <a:endParaRPr lang="en-US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함초롬돋움" pitchFamily="18"/>
              <a:ea typeface="함초롬돋움" pitchFamily="2"/>
              <a:cs typeface="Arial" pitchFamily="2"/>
              <a:hlinkClick r:id="rId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40" y="2520000"/>
            <a:ext cx="12024000" cy="44027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>
                <a:ln>
                  <a:noFill/>
                </a:ln>
                <a:latin typeface="굴림" pitchFamily="18"/>
                <a:ea typeface="굴림" pitchFamily="2"/>
                <a:cs typeface="Arial" pitchFamily="2"/>
              </a:rPr>
              <a:t>https://m.post.naver.com/viewer/postView.nhn?volumeNo=2826814&amp;memberNo=22213349&amp;vType=VERTICAL</a:t>
            </a:r>
            <a:endParaRPr lang="en-US" sz="1800" b="0" i="0" u="none" strike="noStrike" kern="1200" dirty="0">
              <a:ln>
                <a:noFill/>
              </a:ln>
              <a:latin typeface="굴림" pitchFamily="18"/>
              <a:ea typeface="굴림" pitchFamily="2"/>
              <a:cs typeface="Arial" pitchFamily="2"/>
              <a:hlinkClick r:id="rId9"/>
            </a:endParaRPr>
          </a:p>
        </p:txBody>
      </p:sp>
      <p:sp>
        <p:nvSpPr>
          <p:cNvPr id="11" name="TextBox 10">
            <a:hlinkClick r:id="rId10"/>
          </p:cNvPr>
          <p:cNvSpPr txBox="1"/>
          <p:nvPr/>
        </p:nvSpPr>
        <p:spPr>
          <a:xfrm>
            <a:off x="1101240" y="2871360"/>
            <a:ext cx="9601200" cy="614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ko-KR" sz="1800" b="0" i="0" u="none" strike="noStrike" kern="1200" dirty="0" err="1">
                <a:ln>
                  <a:noFill/>
                </a:ln>
                <a:latin typeface="굴림" pitchFamily="18"/>
                <a:ea typeface="굴림" pitchFamily="2"/>
                <a:cs typeface="Arial" pitchFamily="2"/>
              </a:rPr>
              <a:t>네이버뉴스</a:t>
            </a:r>
            <a:endParaRPr lang="ko-KR" sz="1800" b="0" i="0" u="none" strike="noStrike" kern="1200" dirty="0">
              <a:ln>
                <a:noFill/>
              </a:ln>
              <a:latin typeface="굴림" pitchFamily="18"/>
              <a:ea typeface="굴림" pitchFamily="2"/>
              <a:cs typeface="Ari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>
                <a:ln>
                  <a:noFill/>
                </a:ln>
                <a:latin typeface="굴림" pitchFamily="18"/>
                <a:ea typeface="굴림" pitchFamily="2"/>
                <a:cs typeface="Arial" pitchFamily="2"/>
              </a:rPr>
              <a:t>https://news.naver.com/main/read.nhn?oid=003&amp;aid=0004661808</a:t>
            </a:r>
            <a:endParaRPr lang="en-US" sz="1800" b="0" i="0" u="none" strike="noStrike" kern="1200" dirty="0">
              <a:ln>
                <a:noFill/>
              </a:ln>
              <a:latin typeface="굴림" pitchFamily="18"/>
              <a:ea typeface="굴림" pitchFamily="2"/>
              <a:cs typeface="Arial" pitchFamily="2"/>
              <a:hlinkClick r:id="rId1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9799" y="5472000"/>
            <a:ext cx="13030200" cy="614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ko-KR" sz="1800" b="0" i="0" u="none" strike="noStrike" kern="1200" dirty="0">
                <a:ln>
                  <a:noFill/>
                </a:ln>
                <a:latin typeface="굴림" pitchFamily="18"/>
                <a:ea typeface="굴림" pitchFamily="2"/>
                <a:cs typeface="Arial" pitchFamily="2"/>
              </a:rPr>
              <a:t>독도경비대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>
                <a:ln>
                  <a:noFill/>
                </a:ln>
                <a:latin typeface="굴림" pitchFamily="18"/>
                <a:ea typeface="굴림" pitchFamily="2"/>
                <a:cs typeface="Arial" pitchFamily="2"/>
              </a:rPr>
              <a:t>http://www.gbpolice.go.kr/bbs/view.do?bbsId=100&amp;pageNum=1&amp;sid=dokdo&amp;wr_id=1933</a:t>
            </a:r>
            <a:endParaRPr lang="en-US" sz="1800" b="0" i="0" u="none" strike="noStrike" kern="1200" dirty="0">
              <a:ln>
                <a:noFill/>
              </a:ln>
              <a:latin typeface="굴림" pitchFamily="18"/>
              <a:ea typeface="굴림" pitchFamily="2"/>
              <a:cs typeface="Arial" pitchFamily="2"/>
              <a:hlinkClick r:id="rId11"/>
            </a:endParaRPr>
          </a:p>
        </p:txBody>
      </p:sp>
    </p:spTree>
    <p:extLst>
      <p:ext uri="{BB962C8B-B14F-4D97-AF65-F5344CB8AC3E}">
        <p14:creationId xmlns:p14="http://schemas.microsoft.com/office/powerpoint/2010/main" val="536573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한컴오피스">
      <a:majorFont>
        <a:latin typeface="함초롬돋움"/>
        <a:ea typeface="함초롬돋움"/>
        <a:cs typeface=""/>
      </a:majorFont>
      <a:minorFont>
        <a:latin typeface="함초롬돋움"/>
        <a:ea typeface="함초롬돋움"/>
        <a:cs typeface="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203</Words>
  <Application>Microsoft Office PowerPoint</Application>
  <PresentationFormat>화면 슬라이드 쇼(4:3)</PresentationFormat>
  <Paragraphs>36</Paragraphs>
  <Slides>7</Slides>
  <Notes>6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한컴오피스</vt:lpstr>
      <vt:lpstr>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내용을 입력하시오.</dc:title>
  <dc:creator>LEGO</dc:creator>
  <cp:lastModifiedBy>LG</cp:lastModifiedBy>
  <cp:revision>45</cp:revision>
  <dcterms:created xsi:type="dcterms:W3CDTF">2013-03-14T13:18:49Z</dcterms:created>
  <dcterms:modified xsi:type="dcterms:W3CDTF">2019-04-01T10:08:28Z</dcterms:modified>
</cp:coreProperties>
</file>