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</p:sldMasterIdLst>
  <p:sldIdLst>
    <p:sldId id="269" r:id="rId2"/>
    <p:sldId id="258" r:id="rId3"/>
    <p:sldId id="265" r:id="rId4"/>
    <p:sldId id="263" r:id="rId5"/>
    <p:sldId id="264" r:id="rId6"/>
    <p:sldId id="266" r:id="rId7"/>
    <p:sldId id="267" r:id="rId8"/>
    <p:sldId id="268" r:id="rId9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맑은 고딕" pitchFamily="50" charset="-127"/>
      <p:regular r:id="rId14"/>
      <p:bold r:id="rId15"/>
    </p:embeddedFont>
    <p:embeddedFont>
      <p:font typeface="나눔고딕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="">
        <p15:guide id="0" orient="horz" pos="1615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Objects="1">
      <p:cViewPr>
        <p:scale>
          <a:sx n="162" d="100"/>
          <a:sy n="162" d="100"/>
        </p:scale>
        <p:origin x="-534" y="138"/>
      </p:cViewPr>
      <p:guideLst>
        <p:guide orient="horz" pos="1615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8" y="1660922"/>
            <a:ext cx="4857767" cy="241101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FEC12-A4C9-4837-AF94-AD867782C04C}" type="datetime1">
              <a:rPr lang="ko-KR" altLang="en-US"/>
              <a:pPr>
                <a:defRPr/>
              </a:pPr>
              <a:t>2019-05-25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597818"/>
            <a:ext cx="9144000" cy="1102518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4767262"/>
            <a:ext cx="2133600" cy="273843"/>
          </a:xfrm>
        </p:spPr>
        <p:txBody>
          <a:bodyPr/>
          <a:lstStyle/>
          <a:p>
            <a:pPr>
              <a:defRPr/>
            </a:pPr>
            <a:fld id="{CA348888-F454-4AD2-BA62-3AF29D9807C0}" type="datetime1">
              <a:rPr lang="ko-KR" altLang="en-US"/>
              <a:pPr>
                <a:defRPr/>
              </a:pPr>
              <a:t>2019-05-25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3843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4767262"/>
            <a:ext cx="2133600" cy="273843"/>
          </a:xfrm>
        </p:spPr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kr/url?sa=i&amp;rct=j&amp;q=&amp;esrc=s&amp;source=images&amp;cd=&amp;cad=rja&amp;uact=8&amp;ved=2ahUKEwiZsObe-8veAhXMFogKHdF1DfwQjRx6BAgBEAU&amp;url=https://triple.guide/regions/23c5965b-01ad-486b-a694-a2ced15f245c/attractions/c3d2ef37-f0ef-42b4-a210-039dc08143bf&amp;psig=AOvVaw2sMM0DD6FOjDqxSke7-N6l&amp;ust=154201286609610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PpPB815HF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.kr/url?sa=i&amp;rct=j&amp;q=&amp;esrc=s&amp;source=images&amp;cd=&amp;ved=2ahUKEwiJ5NTA9LbiAhVxw4sBHYa5DZcQjRx6BAgBEAU&amp;url=https%3A%2F%2Foldhotelier.tistory.com%2F914&amp;psig=AOvVaw1xiYEJeWKxG2dq_OXJgicy&amp;ust=15588815574288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68935" y="1714494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 smtClean="0">
                <a:latin typeface="맑은 고딕" charset="0"/>
                <a:ea typeface="맑은 고딕" charset="0"/>
              </a:rPr>
              <a:t>일본 관광 정책과 비교</a:t>
            </a:r>
            <a:endParaRPr lang="ko-KR" altLang="en-US" sz="4400" dirty="0">
              <a:latin typeface="맑은 고딕" charset="0"/>
              <a:ea typeface="맑은 고딕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321469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2**02**1 </a:t>
            </a:r>
            <a:r>
              <a:rPr lang="ko-KR" altLang="en-US" dirty="0" smtClean="0"/>
              <a:t>신</a:t>
            </a:r>
            <a:r>
              <a:rPr lang="en-US" altLang="ko-KR" smtClean="0"/>
              <a:t>*</a:t>
            </a:r>
            <a:r>
              <a:rPr lang="ko-KR" altLang="en-US" smtClean="0"/>
              <a:t>국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705" y="195580"/>
            <a:ext cx="431800" cy="378460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611505" y="170180"/>
            <a:ext cx="2952750" cy="4578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>
            <a:lvl1pPr marL="0" indent="0" algn="r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3000" b="1" spc="-100">
                <a:solidFill>
                  <a:srgbClr val="5B93B4"/>
                </a:solidFill>
                <a:latin typeface="맑은 고딕" charset="0"/>
                <a:ea typeface="맑은 고딕" charset="0"/>
              </a:defRPr>
            </a:lvl1pPr>
            <a:lvl2pPr marL="742950" indent="-28575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800">
                <a:solidFill>
                  <a:schemeClr val="tx1"/>
                </a:solidFill>
                <a:latin typeface="맑은 고딕" charset="0"/>
                <a:ea typeface="맑은 고딕" charset="0"/>
              </a:defRPr>
            </a:lvl2pPr>
            <a:lvl3pPr marL="11430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tx1"/>
                </a:solidFill>
                <a:latin typeface="맑은 고딕" charset="0"/>
                <a:ea typeface="맑은 고딕" charset="0"/>
              </a:defRPr>
            </a:lvl3pPr>
            <a:lvl4pPr marL="16002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4pPr>
            <a:lvl5pPr marL="20574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5pPr>
            <a:lvl6pPr marL="25146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6pPr>
            <a:lvl7pPr marL="29718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7pPr>
            <a:lvl8pPr marL="34290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8pPr>
            <a:lvl9pPr marL="38862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err="1">
                <a:solidFill>
                  <a:srgbClr val="0070C0"/>
                </a:solidFill>
                <a:latin typeface="맑은 고딕" charset="0"/>
                <a:ea typeface="맑은 고딕" charset="0"/>
              </a:rPr>
              <a:t>일본의</a:t>
            </a:r>
            <a:r>
              <a:rPr lang="en-US" altLang="ko-KR" sz="2800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latin typeface="맑은 고딕" charset="0"/>
                <a:ea typeface="맑은 고딕" charset="0"/>
              </a:rPr>
              <a:t>관광정책</a:t>
            </a:r>
            <a:endParaRPr lang="ko-KR" altLang="en-US" sz="2800" dirty="0">
              <a:solidFill>
                <a:srgbClr val="0070C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438015" y="334010"/>
            <a:ext cx="131445" cy="4384675"/>
            <a:chOff x="4438015" y="334010"/>
            <a:chExt cx="131445" cy="4384675"/>
          </a:xfrm>
        </p:grpSpPr>
        <p:sp>
          <p:nvSpPr>
            <p:cNvPr id="30" name="Oval 6"/>
            <p:cNvSpPr>
              <a:spLocks/>
            </p:cNvSpPr>
            <p:nvPr/>
          </p:nvSpPr>
          <p:spPr>
            <a:xfrm>
              <a:off x="4438015" y="334010"/>
              <a:ext cx="111760" cy="113030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1" name="Straight Connector 9"/>
            <p:cNvCxnSpPr/>
            <p:nvPr/>
          </p:nvCxnSpPr>
          <p:spPr>
            <a:xfrm>
              <a:off x="4493895" y="647700"/>
              <a:ext cx="635" cy="622300"/>
            </a:xfrm>
            <a:prstGeom prst="line">
              <a:avLst/>
            </a:prstGeom>
            <a:ln w="1905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"/>
            <p:cNvSpPr>
              <a:spLocks/>
            </p:cNvSpPr>
            <p:nvPr/>
          </p:nvSpPr>
          <p:spPr>
            <a:xfrm>
              <a:off x="4438015" y="1477645"/>
              <a:ext cx="111760" cy="113030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3" name="Straight Connector 11"/>
            <p:cNvCxnSpPr/>
            <p:nvPr/>
          </p:nvCxnSpPr>
          <p:spPr>
            <a:xfrm>
              <a:off x="4493895" y="1791335"/>
              <a:ext cx="635" cy="577850"/>
            </a:xfrm>
            <a:prstGeom prst="line">
              <a:avLst/>
            </a:prstGeom>
            <a:ln w="19050" cap="flat" cmpd="sng">
              <a:solidFill>
                <a:schemeClr val="accent1">
                  <a:lumMod val="60000"/>
                  <a:lumOff val="40000"/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2"/>
            <p:cNvSpPr>
              <a:spLocks/>
            </p:cNvSpPr>
            <p:nvPr/>
          </p:nvSpPr>
          <p:spPr>
            <a:xfrm>
              <a:off x="4438015" y="2541905"/>
              <a:ext cx="132080" cy="134620"/>
            </a:xfrm>
            <a:prstGeom prst="ellipse">
              <a:avLst/>
            </a:prstGeom>
            <a:gradFill rotWithShape="1">
              <a:gsLst>
                <a:gs pos="0">
                  <a:srgbClr val="0070C0">
                    <a:alpha val="70000"/>
                  </a:srgbClr>
                </a:gs>
                <a:gs pos="100000">
                  <a:srgbClr val="00B050">
                    <a:alpha val="70000"/>
                  </a:srgbClr>
                </a:gs>
              </a:gsLst>
              <a:lin ang="5400000" scaled="1"/>
            </a:gra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5" name="Straight Connector 13"/>
            <p:cNvCxnSpPr/>
            <p:nvPr/>
          </p:nvCxnSpPr>
          <p:spPr>
            <a:xfrm>
              <a:off x="4493895" y="2854325"/>
              <a:ext cx="635" cy="577850"/>
            </a:xfrm>
            <a:prstGeom prst="line">
              <a:avLst/>
            </a:prstGeom>
            <a:ln w="19050" cap="flat" cmpd="sng">
              <a:solidFill>
                <a:srgbClr val="92D05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4"/>
            <p:cNvSpPr>
              <a:spLocks/>
            </p:cNvSpPr>
            <p:nvPr/>
          </p:nvSpPr>
          <p:spPr>
            <a:xfrm>
              <a:off x="4438015" y="3606800"/>
              <a:ext cx="111760" cy="113030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7" name="Straight Connector 15"/>
            <p:cNvCxnSpPr/>
            <p:nvPr/>
          </p:nvCxnSpPr>
          <p:spPr>
            <a:xfrm>
              <a:off x="4493895" y="3919220"/>
              <a:ext cx="635" cy="577850"/>
            </a:xfrm>
            <a:prstGeom prst="line">
              <a:avLst/>
            </a:prstGeom>
            <a:ln w="1905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6"/>
            <p:cNvSpPr>
              <a:spLocks/>
            </p:cNvSpPr>
            <p:nvPr/>
          </p:nvSpPr>
          <p:spPr>
            <a:xfrm>
              <a:off x="4438015" y="4606290"/>
              <a:ext cx="111760" cy="113030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42" name="Text Box 39"/>
          <p:cNvSpPr txBox="1">
            <a:spLocks/>
          </p:cNvSpPr>
          <p:nvPr/>
        </p:nvSpPr>
        <p:spPr bwMode="black">
          <a:xfrm>
            <a:off x="4780915" y="245745"/>
            <a:ext cx="3961130" cy="63455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>
            <a:lvl1pPr marL="0" indent="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1pPr>
            <a:lvl2pPr marL="742950" indent="-28575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2pPr>
            <a:lvl3pPr marL="11430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3pPr>
            <a:lvl4pPr marL="16002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4pPr>
            <a:lvl5pPr marL="20574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5pPr>
            <a:lvl6pPr marL="25146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6pPr>
            <a:lvl7pPr marL="29718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7pPr>
            <a:lvl8pPr marL="34290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8pPr>
            <a:lvl9pPr marL="38862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I.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일본의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관광권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정비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II. MICE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개최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및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유치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추진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III.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국제관광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호텔정비법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IV.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관광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인재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육성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V.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한국관광과의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차이점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굴림" charset="0"/>
              <a:ea typeface="굴림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4660265"/>
            <a:ext cx="9144000" cy="504190"/>
            <a:chOff x="0" y="4660265"/>
            <a:chExt cx="9144000" cy="504190"/>
          </a:xfrm>
        </p:grpSpPr>
        <p:sp>
          <p:nvSpPr>
            <p:cNvPr id="16" name="직사각형 15"/>
            <p:cNvSpPr/>
            <p:nvPr/>
          </p:nvSpPr>
          <p:spPr>
            <a:xfrm>
              <a:off x="0" y="4947920"/>
              <a:ext cx="9144000" cy="215900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0" y="4660265"/>
              <a:ext cx="9144000" cy="3403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srgbClr val="0070C0"/>
                  </a:solidFill>
                  <a:latin typeface="Calibri"/>
                  <a:cs typeface="Calibri"/>
                </a:rPr>
                <a:t>Grow                                                                                        He</a:t>
              </a:r>
              <a:r>
                <a:rPr lang="en-US" altLang="ko-KR" sz="1200" dirty="0">
                  <a:solidFill>
                    <a:srgbClr val="00B050"/>
                  </a:solidFill>
                  <a:latin typeface="Calibri"/>
                  <a:cs typeface="Calibri"/>
                </a:rPr>
                <a:t>al</a:t>
              </a:r>
              <a:r>
                <a:rPr lang="en-US" altLang="ko-KR" sz="1200" dirty="0">
                  <a:solidFill>
                    <a:srgbClr val="0070C0"/>
                  </a:solidFill>
                  <a:latin typeface="Calibri"/>
                  <a:cs typeface="Calibri"/>
                </a:rPr>
                <a:t>                                                                                            </a:t>
              </a:r>
              <a:r>
                <a:rPr lang="en-US" altLang="ko-KR" sz="1200" dirty="0">
                  <a:solidFill>
                    <a:srgbClr val="00B050"/>
                  </a:solidFill>
                  <a:latin typeface="Calibri"/>
                  <a:cs typeface="Calibri"/>
                </a:rPr>
                <a:t>Live</a:t>
              </a:r>
            </a:p>
          </p:txBody>
        </p:sp>
      </p:grp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" y="928370"/>
            <a:ext cx="4072255" cy="3286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28625" y="21399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charset="0"/>
                <a:ea typeface="맑은 고딕" charset="0"/>
              </a:rPr>
              <a:t>I.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관광권</a:t>
            </a:r>
            <a:r>
              <a:rPr lang="en-US" altLang="ko-KR" sz="28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정비</a:t>
            </a:r>
            <a:endParaRPr lang="ko-KR" altLang="en-US" sz="28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pic>
        <p:nvPicPr>
          <p:cNvPr id="18" name="그림 17" descr="C:/Users/신현국/AppData/Roaming/PolarisOffice/ETemp/12764_16636544/fImage274092422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2" y="673302"/>
            <a:ext cx="4841875" cy="4459605"/>
          </a:xfrm>
          <a:prstGeom prst="rect">
            <a:avLst/>
          </a:prstGeom>
          <a:noFill/>
        </p:spPr>
      </p:pic>
      <p:pic>
        <p:nvPicPr>
          <p:cNvPr id="19" name="그림 18" descr="C:/Users/신현국/AppData/Roaming/PolarisOffice/ETemp/12764_16636544/fImage3068584238467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30" y="112439"/>
            <a:ext cx="3580130" cy="4168775"/>
          </a:xfrm>
          <a:prstGeom prst="rect">
            <a:avLst/>
          </a:prstGeom>
          <a:noFill/>
        </p:spPr>
      </p:pic>
      <p:sp>
        <p:nvSpPr>
          <p:cNvPr id="20" name="텍스트 상자 19"/>
          <p:cNvSpPr txBox="1">
            <a:spLocks/>
          </p:cNvSpPr>
          <p:nvPr/>
        </p:nvSpPr>
        <p:spPr>
          <a:xfrm>
            <a:off x="5227454" y="4439859"/>
            <a:ext cx="3552825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&gt;&gt;</a:t>
            </a:r>
            <a:r>
              <a:rPr lang="en-US" altLang="ko-KR" sz="1800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지역사회</a:t>
            </a:r>
            <a:r>
              <a:rPr lang="en-US" altLang="ko-KR" sz="1800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활성화</a:t>
            </a:r>
            <a:r>
              <a:rPr lang="en-US" altLang="ko-KR" sz="1800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800" b="1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/>
          <p:nvPr/>
        </p:nvSpPr>
        <p:spPr>
          <a:xfrm>
            <a:off x="213995" y="285750"/>
            <a:ext cx="431800" cy="378460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 Placeholder 1"/>
          <p:cNvSpPr txBox="1"/>
          <p:nvPr/>
        </p:nvSpPr>
        <p:spPr>
          <a:xfrm>
            <a:off x="428625" y="21399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MICE의</a:t>
            </a:r>
            <a:r>
              <a:rPr lang="en-US" altLang="ko-KR" sz="28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개최</a:t>
            </a:r>
            <a:r>
              <a:rPr lang="en-US" altLang="ko-KR" sz="28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,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유치</a:t>
            </a:r>
            <a:r>
              <a:rPr lang="en-US" altLang="ko-KR" sz="28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추진</a:t>
            </a:r>
            <a:endParaRPr lang="ko-KR" altLang="en-US" sz="28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43840" y="4155926"/>
            <a:ext cx="2527960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508000">
              <a:lnSpc>
                <a:spcPct val="16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1800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방일</a:t>
            </a:r>
            <a:r>
              <a:rPr lang="en-US" altLang="ko-KR" sz="1800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여행객의</a:t>
            </a:r>
            <a:r>
              <a:rPr lang="en-US" altLang="ko-KR" sz="1800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증대</a:t>
            </a:r>
            <a:endParaRPr lang="ko-KR" altLang="en-US" sz="1800" b="1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4721225" y="2336165"/>
            <a:ext cx="634365" cy="476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pic>
        <p:nvPicPr>
          <p:cNvPr id="16" name="그림 15" descr="C:/Users/신현국/AppData/Roaming/PolarisOffice/ETemp/12764_16636544/fImage99936392633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64870"/>
            <a:ext cx="4326890" cy="2991485"/>
          </a:xfrm>
          <a:prstGeom prst="rect">
            <a:avLst/>
          </a:prstGeom>
          <a:noFill/>
        </p:spPr>
      </p:pic>
      <p:pic>
        <p:nvPicPr>
          <p:cNvPr id="17" name="그림 16" descr="C:/Users/신현국/AppData/Roaming/PolarisOffice/ETemp/12764_16636544/fImage775513946500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0" y="846455"/>
            <a:ext cx="4361815" cy="3018155"/>
          </a:xfrm>
          <a:prstGeom prst="rect">
            <a:avLst/>
          </a:prstGeom>
          <a:noFill/>
        </p:spPr>
      </p:pic>
      <p:sp>
        <p:nvSpPr>
          <p:cNvPr id="9" name="텍스트 상자 7"/>
          <p:cNvSpPr txBox="1">
            <a:spLocks/>
          </p:cNvSpPr>
          <p:nvPr/>
        </p:nvSpPr>
        <p:spPr>
          <a:xfrm>
            <a:off x="4860032" y="4155926"/>
            <a:ext cx="3196384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508000">
              <a:lnSpc>
                <a:spcPct val="16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지역의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국제화</a:t>
            </a:r>
            <a:r>
              <a:rPr lang="en-US" altLang="ko-KR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및 </a:t>
            </a:r>
            <a:r>
              <a:rPr lang="en-US" altLang="ko-KR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활성화</a:t>
            </a:r>
            <a:r>
              <a:rPr lang="en-US" altLang="ko-KR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800" b="1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4" name="텍스트 상자 7"/>
          <p:cNvSpPr txBox="1">
            <a:spLocks/>
          </p:cNvSpPr>
          <p:nvPr/>
        </p:nvSpPr>
        <p:spPr>
          <a:xfrm>
            <a:off x="3027258" y="4155926"/>
            <a:ext cx="2527960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508000">
              <a:lnSpc>
                <a:spcPct val="16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경제효과</a:t>
            </a:r>
            <a:endParaRPr lang="ko-KR" altLang="en-US" sz="1800" b="1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84810" y="20510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III.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국제관광</a:t>
            </a:r>
            <a:r>
              <a:rPr lang="en-US" altLang="ko-KR" sz="28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호텔정비법</a:t>
            </a:r>
            <a:endParaRPr lang="ko-KR" altLang="en-US" sz="28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pic>
        <p:nvPicPr>
          <p:cNvPr id="18" name="그림 17" descr="C:/Users/신현국/AppData/Roaming/PolarisOffice/ETemp/12764_16636544/fImage195052417916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" y="773430"/>
            <a:ext cx="7526655" cy="44589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19735" y="20510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charset="0"/>
                <a:ea typeface="맑은 고딕" charset="0"/>
              </a:rPr>
              <a:t>IV.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관광</a:t>
            </a:r>
            <a:r>
              <a:rPr lang="en-US" altLang="ko-KR" sz="28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인재</a:t>
            </a:r>
            <a:r>
              <a:rPr lang="en-US" altLang="ko-KR" sz="28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육성</a:t>
            </a:r>
            <a:endParaRPr lang="ko-KR" altLang="en-US" sz="28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07552" y="4173513"/>
            <a:ext cx="7315200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pic>
        <p:nvPicPr>
          <p:cNvPr id="14" name="그림 13" descr="C:/Users/신현국/AppData/Roaming/PolarisOffice/ETemp/12764_16636544/fImage204447425572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1590"/>
            <a:ext cx="4531436" cy="3156565"/>
          </a:xfrm>
          <a:prstGeom prst="rect">
            <a:avLst/>
          </a:prstGeom>
          <a:noFill/>
        </p:spPr>
      </p:pic>
      <p:sp>
        <p:nvSpPr>
          <p:cNvPr id="15" name="텍스트 상자 14"/>
          <p:cNvSpPr txBox="1">
            <a:spLocks/>
          </p:cNvSpPr>
          <p:nvPr/>
        </p:nvSpPr>
        <p:spPr>
          <a:xfrm>
            <a:off x="4716145" y="1186815"/>
            <a:ext cx="3744287" cy="276606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508000">
              <a:lnSpc>
                <a:spcPct val="160000"/>
              </a:lnSpc>
            </a:pPr>
            <a:r>
              <a:rPr lang="en-US" altLang="ko-KR" sz="2000" b="1" dirty="0">
                <a:latin typeface="맑은 고딕" charset="0"/>
                <a:ea typeface="맑은 고딕" charset="0"/>
              </a:rPr>
              <a:t>☞</a:t>
            </a:r>
            <a:r>
              <a:rPr lang="en-US" altLang="ko-KR" b="1" dirty="0" err="1">
                <a:latin typeface="맑은 고딕" charset="0"/>
                <a:ea typeface="맑은 고딕" charset="0"/>
              </a:rPr>
              <a:t>관광</a:t>
            </a:r>
            <a:r>
              <a:rPr lang="en-US" altLang="ko-KR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err="1">
                <a:latin typeface="맑은 고딕" charset="0"/>
                <a:ea typeface="맑은 고딕" charset="0"/>
              </a:rPr>
              <a:t>카리스마</a:t>
            </a:r>
            <a:r>
              <a:rPr lang="en-US" altLang="ko-KR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err="1">
                <a:latin typeface="맑은 고딕" charset="0"/>
                <a:ea typeface="맑은 고딕" charset="0"/>
              </a:rPr>
              <a:t>백선</a:t>
            </a:r>
            <a:r>
              <a:rPr lang="en-US" altLang="ko-KR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err="1" smtClean="0">
                <a:latin typeface="맑은 고딕" charset="0"/>
                <a:ea typeface="맑은 고딕" charset="0"/>
              </a:rPr>
              <a:t>선정위원회</a:t>
            </a:r>
            <a:endParaRPr lang="en-US" altLang="ko-KR" b="1" dirty="0"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800" b="1" dirty="0" smtClean="0"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latin typeface="맑은 고딕" charset="0"/>
                <a:ea typeface="맑은 고딕" charset="0"/>
              </a:rPr>
              <a:t>☞</a:t>
            </a:r>
            <a:r>
              <a:rPr lang="en-US" altLang="ko-KR" sz="1700" b="1" dirty="0" err="1">
                <a:latin typeface="맑은 고딕" charset="0"/>
                <a:ea typeface="맑은 고딕" charset="0"/>
              </a:rPr>
              <a:t>관광을</a:t>
            </a:r>
            <a:r>
              <a:rPr lang="en-US" altLang="ko-KR" sz="17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700" b="1" dirty="0" err="1">
                <a:latin typeface="맑은 고딕" charset="0"/>
                <a:ea typeface="맑은 고딕" charset="0"/>
              </a:rPr>
              <a:t>성공으로</a:t>
            </a:r>
            <a:r>
              <a:rPr lang="en-US" altLang="ko-KR" sz="17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700" b="1" dirty="0" err="1">
                <a:latin typeface="맑은 고딕" charset="0"/>
                <a:ea typeface="맑은 고딕" charset="0"/>
              </a:rPr>
              <a:t>이끈</a:t>
            </a:r>
            <a:r>
              <a:rPr lang="en-US" altLang="ko-KR" sz="17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700" b="1" dirty="0" err="1">
                <a:latin typeface="맑은 고딕" charset="0"/>
                <a:ea typeface="맑은 고딕" charset="0"/>
              </a:rPr>
              <a:t>노하우</a:t>
            </a:r>
            <a:endParaRPr lang="ko-KR" altLang="en-US" sz="1800" b="1" dirty="0"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700" b="1" dirty="0"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>
                <a:latin typeface="맑은 고딕" charset="0"/>
                <a:ea typeface="맑은 고딕" charset="0"/>
              </a:rPr>
              <a:t>☞</a:t>
            </a:r>
            <a:r>
              <a:rPr lang="en-US" altLang="ko-KR" sz="1700" b="1" dirty="0" err="1">
                <a:latin typeface="맑은 고딕" charset="0"/>
                <a:ea typeface="맑은 고딕" charset="0"/>
              </a:rPr>
              <a:t>지역별</a:t>
            </a:r>
            <a:r>
              <a:rPr lang="en-US" altLang="ko-KR" sz="17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700" b="1" dirty="0" err="1">
                <a:latin typeface="맑은 고딕" charset="0"/>
                <a:ea typeface="맑은 고딕" charset="0"/>
              </a:rPr>
              <a:t>언어별</a:t>
            </a:r>
            <a:r>
              <a:rPr lang="en-US" altLang="ko-KR" sz="17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700" b="1" dirty="0" err="1">
                <a:latin typeface="맑은 고딕" charset="0"/>
                <a:ea typeface="맑은 고딕" charset="0"/>
              </a:rPr>
              <a:t>자원통역가이드</a:t>
            </a:r>
            <a:endParaRPr lang="ko-KR" altLang="en-US" sz="1700" b="1" dirty="0"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700" b="1" dirty="0"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>
                <a:latin typeface="맑은 고딕" charset="0"/>
                <a:ea typeface="맑은 고딕" charset="0"/>
              </a:rPr>
              <a:t>☞</a:t>
            </a:r>
            <a:r>
              <a:rPr lang="en-US" altLang="ko-KR" sz="1800" b="1" dirty="0" err="1">
                <a:latin typeface="맑은 고딕" charset="0"/>
                <a:ea typeface="맑은 고딕" charset="0"/>
              </a:rPr>
              <a:t>외국인</a:t>
            </a:r>
            <a:r>
              <a:rPr lang="en-US" altLang="ko-KR" sz="18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err="1">
                <a:latin typeface="맑은 고딕" charset="0"/>
                <a:ea typeface="맑은 고딕" charset="0"/>
              </a:rPr>
              <a:t>안내원</a:t>
            </a:r>
            <a:r>
              <a:rPr lang="en-US" altLang="ko-KR" sz="18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err="1">
                <a:latin typeface="맑은 고딕" charset="0"/>
                <a:ea typeface="맑은 고딕" charset="0"/>
              </a:rPr>
              <a:t>고용</a:t>
            </a:r>
            <a:endParaRPr lang="ko-KR" altLang="en-US" sz="1800" b="1" dirty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19735" y="20510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V</a:t>
            </a:r>
            <a:r>
              <a:rPr lang="en-US" altLang="ko-KR" sz="2800" b="1" dirty="0" smtClean="0">
                <a:solidFill>
                  <a:srgbClr val="0070C0"/>
                </a:solidFill>
                <a:latin typeface="맑은 고딕" charset="0"/>
                <a:ea typeface="맑은 고딕" charset="0"/>
              </a:rPr>
              <a:t>. </a:t>
            </a:r>
            <a:r>
              <a:rPr lang="ko-KR" altLang="en-US" sz="2800" b="1" dirty="0" smtClean="0">
                <a:solidFill>
                  <a:srgbClr val="0070C0"/>
                </a:solidFill>
                <a:latin typeface="나눔고딕" charset="0"/>
                <a:ea typeface="나눔고딕" charset="0"/>
              </a:rPr>
              <a:t>한국과 일본관광의 차이점</a:t>
            </a:r>
            <a:endParaRPr lang="ko-KR" altLang="en-US" sz="28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15265" y="4176395"/>
            <a:ext cx="7315200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https://www.youtube.com/watch?v=iPpPB815HFE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27584" y="463337"/>
            <a:ext cx="5832649" cy="419884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3000" b="1" dirty="0" smtClean="0">
                <a:solidFill>
                  <a:srgbClr val="0070C0"/>
                </a:solidFill>
                <a:latin typeface="나눔고딕" charset="0"/>
                <a:ea typeface="나눔고딕" charset="0"/>
              </a:rPr>
              <a:t>한국관광과의 차이점</a:t>
            </a:r>
            <a:endParaRPr lang="ko-KR" altLang="en-US" sz="30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3" name="평행 사변형 2"/>
          <p:cNvSpPr/>
          <p:nvPr/>
        </p:nvSpPr>
        <p:spPr>
          <a:xfrm>
            <a:off x="467544" y="463337"/>
            <a:ext cx="431800" cy="378460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26" name="Picture 2" descr="한국 일본 관광 차이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4171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텍스트 상자 14"/>
          <p:cNvSpPr txBox="1">
            <a:spLocks/>
          </p:cNvSpPr>
          <p:nvPr/>
        </p:nvSpPr>
        <p:spPr>
          <a:xfrm>
            <a:off x="4716145" y="1429723"/>
            <a:ext cx="3744287" cy="276606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508000">
              <a:lnSpc>
                <a:spcPct val="160000"/>
              </a:lnSpc>
            </a:pPr>
            <a:r>
              <a:rPr lang="en-US" altLang="ko-KR" sz="2000" b="1" dirty="0" smtClean="0">
                <a:latin typeface="맑은 고딕" charset="0"/>
                <a:ea typeface="맑은 고딕" charset="0"/>
              </a:rPr>
              <a:t>☞</a:t>
            </a:r>
            <a:r>
              <a:rPr lang="ko-KR" altLang="en-US" sz="2000" b="1" dirty="0" smtClean="0">
                <a:latin typeface="맑은 고딕" charset="0"/>
                <a:ea typeface="맑은 고딕" charset="0"/>
              </a:rPr>
              <a:t>어떤 차이로</a:t>
            </a:r>
            <a:r>
              <a:rPr lang="en-US" altLang="ko-KR" sz="2000" b="1" dirty="0" smtClean="0">
                <a:latin typeface="맑은 고딕" charset="0"/>
                <a:ea typeface="맑은 고딕" charset="0"/>
              </a:rPr>
              <a:t>?</a:t>
            </a:r>
          </a:p>
          <a:p>
            <a:pPr algn="just" defTabSz="508000">
              <a:lnSpc>
                <a:spcPct val="160000"/>
              </a:lnSpc>
            </a:pPr>
            <a:r>
              <a:rPr lang="en-US" altLang="ko-KR" sz="1500" b="1" dirty="0" smtClean="0">
                <a:latin typeface="맑은 고딕" charset="0"/>
                <a:ea typeface="맑은 고딕" charset="0"/>
              </a:rPr>
              <a:t>1.</a:t>
            </a:r>
            <a:r>
              <a:rPr lang="ko-KR" altLang="en-US" sz="1500" b="1" dirty="0" smtClean="0">
                <a:latin typeface="맑은 고딕" charset="0"/>
                <a:ea typeface="맑은 고딕" charset="0"/>
              </a:rPr>
              <a:t>근거리 국가인 한국</a:t>
            </a:r>
            <a:r>
              <a:rPr lang="en-US" altLang="ko-KR" sz="1500" b="1" dirty="0" smtClean="0">
                <a:latin typeface="맑은 고딕" charset="0"/>
                <a:ea typeface="맑은 고딕" charset="0"/>
              </a:rPr>
              <a:t>, </a:t>
            </a:r>
            <a:r>
              <a:rPr lang="ko-KR" altLang="en-US" sz="1500" b="1" dirty="0" smtClean="0">
                <a:latin typeface="맑은 고딕" charset="0"/>
                <a:ea typeface="맑은 고딕" charset="0"/>
              </a:rPr>
              <a:t>대만 등의 전략적</a:t>
            </a:r>
            <a:endParaRPr lang="en-US" altLang="ko-KR" sz="1500" b="1" dirty="0" smtClean="0">
              <a:latin typeface="맑은 고딕" charset="0"/>
              <a:ea typeface="맑은 고딕" charset="0"/>
            </a:endParaRPr>
          </a:p>
          <a:p>
            <a:pPr algn="just" defTabSz="508000">
              <a:lnSpc>
                <a:spcPct val="160000"/>
              </a:lnSpc>
            </a:pPr>
            <a:r>
              <a:rPr lang="en-US" altLang="ko-KR" sz="1500" b="1" dirty="0">
                <a:latin typeface="맑은 고딕" charset="0"/>
                <a:ea typeface="맑은 고딕" charset="0"/>
              </a:rPr>
              <a:t> </a:t>
            </a:r>
            <a:r>
              <a:rPr lang="en-US" altLang="ko-KR" sz="1500" b="1" dirty="0" smtClean="0">
                <a:latin typeface="맑은 고딕" charset="0"/>
                <a:ea typeface="맑은 고딕" charset="0"/>
              </a:rPr>
              <a:t> </a:t>
            </a:r>
            <a:r>
              <a:rPr lang="ko-KR" altLang="en-US" sz="1500" b="1" dirty="0" smtClean="0">
                <a:latin typeface="맑은 고딕" charset="0"/>
                <a:ea typeface="맑은 고딕" charset="0"/>
              </a:rPr>
              <a:t>프로모션 구비</a:t>
            </a:r>
            <a:endParaRPr lang="en-US" altLang="ko-KR" sz="1500" b="1" dirty="0" smtClean="0">
              <a:latin typeface="맑은 고딕" charset="0"/>
              <a:ea typeface="맑은 고딕" charset="0"/>
            </a:endParaRPr>
          </a:p>
          <a:p>
            <a:pPr algn="just" defTabSz="508000">
              <a:lnSpc>
                <a:spcPct val="160000"/>
              </a:lnSpc>
            </a:pPr>
            <a:r>
              <a:rPr lang="en-US" altLang="ko-KR" sz="1500" b="1" dirty="0" smtClean="0">
                <a:latin typeface="맑은 고딕" charset="0"/>
                <a:ea typeface="맑은 고딕" charset="0"/>
              </a:rPr>
              <a:t>2.</a:t>
            </a:r>
            <a:r>
              <a:rPr lang="ko-KR" altLang="en-US" sz="1500" b="1" dirty="0" smtClean="0">
                <a:latin typeface="맑은 고딕" charset="0"/>
                <a:ea typeface="맑은 고딕" charset="0"/>
              </a:rPr>
              <a:t>다양한 지방 관광지의 경쟁력 </a:t>
            </a:r>
            <a:endParaRPr lang="en-US" altLang="ko-KR" sz="1500" b="1" dirty="0" smtClean="0">
              <a:latin typeface="맑은 고딕" charset="0"/>
              <a:ea typeface="맑은 고딕" charset="0"/>
            </a:endParaRPr>
          </a:p>
          <a:p>
            <a:pPr algn="just" defTabSz="508000">
              <a:lnSpc>
                <a:spcPct val="160000"/>
              </a:lnSpc>
            </a:pPr>
            <a:r>
              <a:rPr lang="en-US" altLang="ko-KR" sz="1500" b="1" dirty="0" smtClean="0">
                <a:latin typeface="맑은 고딕" charset="0"/>
                <a:ea typeface="맑은 고딕" charset="0"/>
              </a:rPr>
              <a:t>3.</a:t>
            </a:r>
            <a:r>
              <a:rPr lang="ko-KR" altLang="en-US" sz="1500" b="1" dirty="0" smtClean="0">
                <a:latin typeface="맑은 고딕" charset="0"/>
                <a:ea typeface="맑은 고딕" charset="0"/>
              </a:rPr>
              <a:t>높은 질의 서비스업</a:t>
            </a:r>
            <a:endParaRPr lang="en-US" altLang="ko-KR" sz="1500" b="1" dirty="0" smtClean="0">
              <a:latin typeface="맑은 고딕" charset="0"/>
              <a:ea typeface="맑은 고딕" charset="0"/>
            </a:endParaRPr>
          </a:p>
          <a:p>
            <a:pPr algn="just" defTabSz="508000">
              <a:lnSpc>
                <a:spcPct val="160000"/>
              </a:lnSpc>
            </a:pPr>
            <a:r>
              <a:rPr lang="en-US" altLang="ko-KR" sz="1500" b="1" dirty="0" smtClean="0">
                <a:latin typeface="맑은 고딕" charset="0"/>
                <a:ea typeface="맑은 고딕" charset="0"/>
              </a:rPr>
              <a:t>4.</a:t>
            </a:r>
            <a:r>
              <a:rPr lang="ko-KR" altLang="en-US" sz="1500" b="1" dirty="0" smtClean="0">
                <a:latin typeface="맑은 고딕" charset="0"/>
                <a:ea typeface="맑은 고딕" charset="0"/>
              </a:rPr>
              <a:t>관광에 대한 정부의 적극성</a:t>
            </a:r>
            <a:endParaRPr lang="ko-KR" altLang="en-US" sz="1500" b="1" dirty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Pages>7</Pages>
  <Words>143</Words>
  <Characters>0</Characters>
  <Application>Microsoft Office PowerPoint</Application>
  <DocSecurity>0</DocSecurity>
  <PresentationFormat>화면 슬라이드 쇼(16:9)</PresentationFormat>
  <Lines>0</Lines>
  <Paragraphs>46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굴림</vt:lpstr>
      <vt:lpstr>Arial</vt:lpstr>
      <vt:lpstr>Calibri</vt:lpstr>
      <vt:lpstr>맑은 고딕</vt:lpstr>
      <vt:lpstr>나눔고딕</vt:lpstr>
      <vt:lpstr>Office 테마</vt:lpstr>
      <vt:lpstr>일본 관광 정책과 비교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한국관광과의 차이점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20</cp:revision>
  <dcterms:modified xsi:type="dcterms:W3CDTF">2019-05-25T15:22:41Z</dcterms:modified>
</cp:coreProperties>
</file>