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20" r:id="rId3"/>
    <p:sldId id="265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1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20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20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02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62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06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13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3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28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35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4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299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0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5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942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34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12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8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738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385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46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40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8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71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0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78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10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68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98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248911-2C6E-4584-B552-F8E1FC0A537A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4FF4-8A18-4651-8756-0BE39A34B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116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96dwZHSI2g?t=1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x9L3c_gmR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창문, 실내, 테이블, 쇼지이(가) 표시된 사진&#10;&#10;자동 생성된 설명">
            <a:extLst>
              <a:ext uri="{FF2B5EF4-FFF2-40B4-BE49-F238E27FC236}">
                <a16:creationId xmlns:a16="http://schemas.microsoft.com/office/drawing/2014/main" id="{DAC691C2-02F8-442E-9F52-73B6195BF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C3E724B3-9637-4C29-AE23-A1EBDC3B8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6" y="938348"/>
            <a:ext cx="4746884" cy="143659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ko-KR" altLang="en-US" sz="5400">
                <a:ln w="22225">
                  <a:solidFill>
                    <a:srgbClr val="FFFFFF"/>
                  </a:solidFill>
                </a:ln>
                <a:noFill/>
              </a:rPr>
              <a:t>이케바나</a:t>
            </a:r>
            <a:r>
              <a:rPr lang="en-US" altLang="ko-KR" sz="5400">
                <a:ln w="22225">
                  <a:solidFill>
                    <a:srgbClr val="FFFFFF"/>
                  </a:solidFill>
                </a:ln>
                <a:noFill/>
              </a:rPr>
              <a:t>(</a:t>
            </a:r>
            <a:r>
              <a:rPr lang="ja-JP" altLang="en-US" sz="5400">
                <a:ln w="22225">
                  <a:solidFill>
                    <a:srgbClr val="FFFFFF"/>
                  </a:solidFill>
                </a:ln>
                <a:noFill/>
              </a:rPr>
              <a:t>生花</a:t>
            </a:r>
            <a:r>
              <a:rPr lang="en-US" altLang="ko-KR" sz="5400">
                <a:ln w="22225">
                  <a:solidFill>
                    <a:srgbClr val="FFFFFF"/>
                  </a:solidFill>
                </a:ln>
                <a:noFill/>
              </a:rPr>
              <a:t>)</a:t>
            </a:r>
            <a:endParaRPr lang="en-US" altLang="ko-KR" sz="5400" dirty="0">
              <a:ln w="22225">
                <a:solidFill>
                  <a:srgbClr val="FFFFFF"/>
                </a:solidFill>
              </a:ln>
              <a:noFill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AD633829-AAB9-4E46-8B63-71AD6483A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981" y="1656647"/>
            <a:ext cx="2895002" cy="354470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indent="-171450" algn="l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FFFFFF"/>
                </a:solidFill>
              </a:rPr>
              <a:t>과목명 </a:t>
            </a:r>
            <a:r>
              <a:rPr lang="en-US" altLang="ko-KR" sz="1500" dirty="0">
                <a:solidFill>
                  <a:srgbClr val="FFFFFF"/>
                </a:solidFill>
              </a:rPr>
              <a:t>: </a:t>
            </a:r>
            <a:r>
              <a:rPr lang="ko-KR" altLang="en-US" sz="1500" dirty="0">
                <a:solidFill>
                  <a:srgbClr val="FFFFFF"/>
                </a:solidFill>
              </a:rPr>
              <a:t>일본문화</a:t>
            </a:r>
            <a:endParaRPr lang="en-US" altLang="ko-KR" sz="1500" dirty="0">
              <a:solidFill>
                <a:srgbClr val="FFFFFF"/>
              </a:solidFill>
            </a:endParaRPr>
          </a:p>
          <a:p>
            <a:pPr indent="-171450" algn="l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FFFFFF"/>
                </a:solidFill>
              </a:rPr>
              <a:t>학번 </a:t>
            </a:r>
            <a:r>
              <a:rPr lang="en-US" altLang="ko-KR" sz="1500" dirty="0">
                <a:solidFill>
                  <a:srgbClr val="FFFFFF"/>
                </a:solidFill>
              </a:rPr>
              <a:t>: 21*****9</a:t>
            </a:r>
          </a:p>
          <a:p>
            <a:pPr indent="-171450" algn="l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FFFFFF"/>
                </a:solidFill>
              </a:rPr>
              <a:t>이름 </a:t>
            </a:r>
            <a:r>
              <a:rPr lang="en-US" altLang="ko-KR" sz="1500" dirty="0">
                <a:solidFill>
                  <a:srgbClr val="FFFFFF"/>
                </a:solidFill>
              </a:rPr>
              <a:t>: </a:t>
            </a:r>
            <a:r>
              <a:rPr lang="ko-KR" altLang="en-US" sz="1500" dirty="0">
                <a:solidFill>
                  <a:srgbClr val="FFFFFF"/>
                </a:solidFill>
              </a:rPr>
              <a:t>류</a:t>
            </a:r>
            <a:r>
              <a:rPr lang="en-US" altLang="ko-KR" sz="1500">
                <a:solidFill>
                  <a:srgbClr val="FFFFFF"/>
                </a:solidFill>
              </a:rPr>
              <a:t>*</a:t>
            </a:r>
            <a:r>
              <a:rPr lang="ko-KR" altLang="en-US" sz="1500">
                <a:solidFill>
                  <a:srgbClr val="FFFFFF"/>
                </a:solidFill>
              </a:rPr>
              <a:t>영</a:t>
            </a:r>
            <a:endParaRPr lang="en-US" altLang="ko-KR" sz="1500" dirty="0">
              <a:solidFill>
                <a:srgbClr val="FFFFFF"/>
              </a:solidFill>
            </a:endParaRPr>
          </a:p>
          <a:p>
            <a:pPr indent="-171450" algn="l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ko-KR" altLang="en-US" dirty="0" err="1"/>
              <a:t>이케바나</a:t>
            </a:r>
            <a:r>
              <a:rPr lang="ko-KR" altLang="en-US" dirty="0"/>
              <a:t> 시범 영상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https://youtu.be/g96dwZHSI2g?t=144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28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ko-KR" altLang="en-US" dirty="0"/>
              <a:t>선행영상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https://www.youtube.com/watch?v=Dx9L3c_gmRw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45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이케바나</a:t>
            </a:r>
            <a:r>
              <a:rPr lang="en-US" altLang="ko-KR" dirty="0"/>
              <a:t>(</a:t>
            </a:r>
            <a:r>
              <a:rPr lang="ja-JP" altLang="en-US" dirty="0">
                <a:latin typeface="+mj-lt"/>
              </a:rPr>
              <a:t>生花</a:t>
            </a:r>
            <a:r>
              <a:rPr lang="en-US" altLang="ko-KR" dirty="0"/>
              <a:t>)</a:t>
            </a:r>
            <a:r>
              <a:rPr lang="ko-KR" altLang="en-US" dirty="0"/>
              <a:t>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+mj-lt"/>
              </a:rPr>
              <a:t>いけばな</a:t>
            </a:r>
            <a:r>
              <a:rPr lang="en-US" altLang="ja-JP" dirty="0">
                <a:latin typeface="+mj-lt"/>
              </a:rPr>
              <a:t>[</a:t>
            </a:r>
            <a:r>
              <a:rPr lang="ja-JP" altLang="en-US" dirty="0">
                <a:latin typeface="+mj-lt"/>
              </a:rPr>
              <a:t>生</a:t>
            </a:r>
            <a:r>
              <a:rPr lang="en-US" altLang="ja-JP" dirty="0">
                <a:latin typeface="+mj-lt"/>
              </a:rPr>
              <a:t>(</a:t>
            </a:r>
            <a:r>
              <a:rPr lang="ja-JP" altLang="en-US" dirty="0">
                <a:latin typeface="+mj-lt"/>
              </a:rPr>
              <a:t>け</a:t>
            </a:r>
            <a:r>
              <a:rPr lang="en-US" altLang="ja-JP" dirty="0">
                <a:latin typeface="+mj-lt"/>
              </a:rPr>
              <a:t>)</a:t>
            </a:r>
            <a:r>
              <a:rPr lang="ja-JP" altLang="en-US" dirty="0">
                <a:latin typeface="+mj-lt"/>
              </a:rPr>
              <a:t>花</a:t>
            </a:r>
            <a:r>
              <a:rPr lang="en-US" altLang="ja-JP" dirty="0">
                <a:latin typeface="+mj-lt"/>
              </a:rPr>
              <a:t>·</a:t>
            </a:r>
            <a:r>
              <a:rPr lang="ja-JP" altLang="en-US" dirty="0">
                <a:latin typeface="+mj-lt"/>
              </a:rPr>
              <a:t>活け花</a:t>
            </a:r>
            <a:r>
              <a:rPr lang="en-US" altLang="ja-JP" dirty="0">
                <a:latin typeface="+mj-lt"/>
              </a:rPr>
              <a:t>]</a:t>
            </a:r>
          </a:p>
          <a:p>
            <a:pPr marL="0" indent="0">
              <a:buNone/>
            </a:pPr>
            <a:r>
              <a:rPr lang="en-US" altLang="ja-JP" dirty="0">
                <a:latin typeface="+mj-lt"/>
              </a:rPr>
              <a:t>  </a:t>
            </a:r>
            <a:r>
              <a:rPr lang="ko-KR" altLang="en-US" dirty="0">
                <a:latin typeface="+mj-lt"/>
              </a:rPr>
              <a:t>명사</a:t>
            </a:r>
            <a:r>
              <a:rPr lang="en-US" altLang="ko-KR" dirty="0">
                <a:latin typeface="+mj-lt"/>
              </a:rPr>
              <a:t>: </a:t>
            </a:r>
            <a:r>
              <a:rPr lang="ko-KR" altLang="en-US" dirty="0" err="1">
                <a:latin typeface="+mj-lt"/>
              </a:rPr>
              <a:t>꽂꽃이</a:t>
            </a:r>
            <a:r>
              <a:rPr lang="en-US" altLang="ko-KR" dirty="0">
                <a:latin typeface="+mj-lt"/>
              </a:rPr>
              <a:t>; </a:t>
            </a:r>
            <a:r>
              <a:rPr lang="ko-KR" altLang="en-US" dirty="0">
                <a:latin typeface="+mj-lt"/>
              </a:rPr>
              <a:t>또</a:t>
            </a:r>
            <a:r>
              <a:rPr lang="en-US" altLang="ko-KR" dirty="0">
                <a:latin typeface="+mj-lt"/>
              </a:rPr>
              <a:t>, </a:t>
            </a:r>
            <a:r>
              <a:rPr lang="ko-KR" altLang="en-US" dirty="0">
                <a:latin typeface="+mj-lt"/>
              </a:rPr>
              <a:t>꽃꽂이한 꽃</a:t>
            </a:r>
            <a:endParaRPr lang="en-US" altLang="ko-KR" dirty="0">
              <a:latin typeface="+mj-lt"/>
            </a:endParaRPr>
          </a:p>
          <a:p>
            <a:pPr marL="0" indent="0">
              <a:buNone/>
            </a:pPr>
            <a:endParaRPr lang="en-US" altLang="ja-JP" b="1" dirty="0">
              <a:latin typeface="+mj-lt"/>
            </a:endParaRPr>
          </a:p>
          <a:p>
            <a:pPr marL="0" indent="0">
              <a:buNone/>
            </a:pPr>
            <a:r>
              <a:rPr lang="ko-KR" altLang="en-US" dirty="0">
                <a:latin typeface="+mj-lt"/>
              </a:rPr>
              <a:t>일본의 고전적인 꽃꽂이 기술</a:t>
            </a:r>
            <a:r>
              <a:rPr lang="en-US" altLang="ko-KR" dirty="0">
                <a:latin typeface="+mj-lt"/>
              </a:rPr>
              <a:t>. 6</a:t>
            </a:r>
            <a:r>
              <a:rPr lang="ko-KR" altLang="en-US" dirty="0">
                <a:latin typeface="+mj-lt"/>
              </a:rPr>
              <a:t>세기에 유래되어 중세부터 확립되고 예능 및 정신수양의 수단으로써 성행한다</a:t>
            </a:r>
            <a:r>
              <a:rPr lang="en-US" altLang="ko-KR" dirty="0">
                <a:latin typeface="+mj-lt"/>
              </a:rPr>
              <a:t>.</a:t>
            </a:r>
            <a:endParaRPr lang="en-US" altLang="ja-JP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58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7149"/>
            <a:ext cx="3511016" cy="46813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7" y="1017149"/>
            <a:ext cx="3537706" cy="47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이케바나의</a:t>
            </a:r>
            <a:r>
              <a:rPr lang="ko-KR" altLang="en-US" dirty="0"/>
              <a:t> 기원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애니미즘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  물신숭배</a:t>
            </a:r>
            <a:r>
              <a:rPr lang="en-US" altLang="ko-KR" sz="2400" dirty="0"/>
              <a:t>, animism: </a:t>
            </a:r>
            <a:r>
              <a:rPr lang="ko-KR" altLang="en-US" sz="2400" dirty="0"/>
              <a:t>자연계의 모든 사물에는 </a:t>
            </a:r>
            <a:r>
              <a:rPr lang="ko-KR" altLang="en-US" sz="2400" dirty="0" err="1"/>
              <a:t>영적ㆍ생명적인</a:t>
            </a:r>
            <a:r>
              <a:rPr lang="ko-KR" altLang="en-US" sz="2400" dirty="0"/>
              <a:t> 것이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자연계의 여러 현상도 </a:t>
            </a:r>
            <a:r>
              <a:rPr lang="ko-KR" altLang="en-US" sz="2400" dirty="0" err="1"/>
              <a:t>영적ㆍ생명적인</a:t>
            </a:r>
            <a:r>
              <a:rPr lang="ko-KR" altLang="en-US" sz="2400" dirty="0"/>
              <a:t> 것의 작용으로 보는 세계관 또는 원시 신앙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 err="1"/>
              <a:t>요리시토</a:t>
            </a:r>
            <a:r>
              <a:rPr lang="en-US" altLang="ko-KR" sz="2400" dirty="0"/>
              <a:t>: </a:t>
            </a:r>
            <a:r>
              <a:rPr lang="ko-KR" altLang="en-US" sz="2400" dirty="0"/>
              <a:t>신을 모시기 위해 나무를 꽂아두는 행위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3393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불교가 전래함에 따라 </a:t>
            </a:r>
            <a:r>
              <a:rPr lang="ko-KR" altLang="en-US" sz="2400" dirty="0" err="1"/>
              <a:t>헤이안시대에</a:t>
            </a:r>
            <a:r>
              <a:rPr lang="ko-KR" altLang="en-US" sz="2400" dirty="0"/>
              <a:t> 건축양식 </a:t>
            </a:r>
            <a:r>
              <a:rPr lang="ko-KR" altLang="en-US" sz="2400" dirty="0" err="1"/>
              <a:t>신덴즈쿠리</a:t>
            </a:r>
            <a:r>
              <a:rPr lang="en-US" altLang="ko-KR" sz="2400" dirty="0"/>
              <a:t>(</a:t>
            </a:r>
            <a:r>
              <a:rPr lang="ko-KR" altLang="en-US" sz="2400" dirty="0" err="1"/>
              <a:t>寝殿造</a:t>
            </a:r>
            <a:r>
              <a:rPr lang="ja-JP" altLang="en-US" sz="2400" dirty="0"/>
              <a:t>り</a:t>
            </a:r>
            <a:r>
              <a:rPr lang="en-US" altLang="ja-JP" sz="2400" dirty="0"/>
              <a:t>)</a:t>
            </a:r>
            <a:r>
              <a:rPr lang="ko-KR" altLang="en-US" sz="2400" dirty="0"/>
              <a:t>가 발달함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30" y="2204864"/>
            <a:ext cx="5048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중세 </a:t>
            </a:r>
            <a:r>
              <a:rPr lang="ko-KR" altLang="en-US" dirty="0" err="1"/>
              <a:t>이케바나의</a:t>
            </a:r>
            <a:r>
              <a:rPr lang="ko-KR" altLang="en-US" dirty="0"/>
              <a:t> 성립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/>
              <a:t>도보슈</a:t>
            </a:r>
            <a:r>
              <a:rPr lang="en-US" altLang="ko-KR" sz="2400" dirty="0"/>
              <a:t>(</a:t>
            </a:r>
            <a:r>
              <a:rPr lang="ko-KR" altLang="en-US" sz="2400" dirty="0" err="1">
                <a:latin typeface="+mj-lt"/>
              </a:rPr>
              <a:t>同朋衆</a:t>
            </a:r>
            <a:r>
              <a:rPr lang="en-US" altLang="ko-KR" sz="2400" dirty="0"/>
              <a:t>)</a:t>
            </a:r>
            <a:r>
              <a:rPr lang="ko-KR" altLang="en-US" sz="2400" dirty="0"/>
              <a:t>의 </a:t>
            </a:r>
            <a:r>
              <a:rPr lang="ko-KR" altLang="en-US" sz="2400" dirty="0" err="1"/>
              <a:t>이케바나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ko-KR" altLang="en-US" sz="2400" dirty="0" err="1"/>
              <a:t>무로마치시대에</a:t>
            </a:r>
            <a:r>
              <a:rPr lang="ko-KR" altLang="en-US" sz="2400" dirty="0"/>
              <a:t> 발달한 </a:t>
            </a:r>
            <a:r>
              <a:rPr lang="ko-KR" altLang="en-US" sz="2400" dirty="0" err="1"/>
              <a:t>쇼인즈쿠리</a:t>
            </a:r>
            <a:r>
              <a:rPr lang="ko-KR" altLang="en-US" sz="2400" dirty="0"/>
              <a:t> 건물양식</a:t>
            </a:r>
            <a:endParaRPr lang="en-US" alt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960440" cy="29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도코노마와</a:t>
            </a:r>
            <a:r>
              <a:rPr lang="ko-KR" altLang="en-US" sz="2400" dirty="0"/>
              <a:t> 응접실에 장식되는 꽃으로 </a:t>
            </a:r>
            <a:r>
              <a:rPr lang="ko-KR" altLang="en-US" sz="2400" dirty="0" err="1"/>
              <a:t>이케바나가</a:t>
            </a:r>
            <a:r>
              <a:rPr lang="ko-KR" altLang="en-US" sz="2400" dirty="0"/>
              <a:t> 발전하게 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6" y="1628800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이케노보</a:t>
            </a:r>
            <a:r>
              <a:rPr lang="en-US" altLang="ko-KR" sz="2400" dirty="0"/>
              <a:t>(</a:t>
            </a:r>
            <a:r>
              <a:rPr lang="ko-KR" altLang="en-US" sz="2400" dirty="0"/>
              <a:t>池坊</a:t>
            </a:r>
            <a:r>
              <a:rPr lang="en-US" altLang="ko-KR" sz="2400" dirty="0"/>
              <a:t>)</a:t>
            </a:r>
            <a:r>
              <a:rPr lang="ko-KR" altLang="en-US" sz="2400" dirty="0"/>
              <a:t>의 </a:t>
            </a:r>
            <a:r>
              <a:rPr lang="ko-KR" altLang="en-US" sz="2400" dirty="0" err="1"/>
              <a:t>이케바나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 err="1"/>
              <a:t>교토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이케노보의</a:t>
            </a:r>
            <a:r>
              <a:rPr lang="ko-KR" altLang="en-US" sz="2400" dirty="0"/>
              <a:t> 육각당 승려들에 의해 발전하게 됨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승려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센노</a:t>
            </a:r>
            <a:r>
              <a:rPr lang="en-US" altLang="ko-KR" sz="2400" dirty="0"/>
              <a:t>’</a:t>
            </a:r>
            <a:r>
              <a:rPr lang="ko-KR" altLang="en-US" sz="2400" dirty="0"/>
              <a:t>에 의해 </a:t>
            </a:r>
            <a:r>
              <a:rPr lang="ko-KR" altLang="en-US" sz="2400" dirty="0" err="1"/>
              <a:t>이케바나의</a:t>
            </a:r>
            <a:r>
              <a:rPr lang="ko-KR" altLang="en-US" sz="2400" dirty="0"/>
              <a:t> 확립과 발전을 도모할 수 있었음</a:t>
            </a:r>
            <a:endParaRPr lang="en-US" altLang="ko-KR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54676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6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발전 테마</Template>
  <TotalTime>57</TotalTime>
  <Words>184</Words>
  <Application>Microsoft Office PowerPoint</Application>
  <PresentationFormat>화면 슬라이드 쇼(4:3)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Century Gothic</vt:lpstr>
      <vt:lpstr>Wingdings 3</vt:lpstr>
      <vt:lpstr>Office 테마</vt:lpstr>
      <vt:lpstr>이온</vt:lpstr>
      <vt:lpstr>이케바나(生花)</vt:lpstr>
      <vt:lpstr>PowerPoint 프레젠테이션</vt:lpstr>
      <vt:lpstr>이케바나(生花)란</vt:lpstr>
      <vt:lpstr>PowerPoint 프레젠테이션</vt:lpstr>
      <vt:lpstr>이케바나의 기원</vt:lpstr>
      <vt:lpstr>PowerPoint 프레젠테이션</vt:lpstr>
      <vt:lpstr>중세 이케바나의 성립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G4560-1706</dc:creator>
  <cp:lastModifiedBy>민우 이</cp:lastModifiedBy>
  <cp:revision>8</cp:revision>
  <dcterms:created xsi:type="dcterms:W3CDTF">2019-03-25T16:30:32Z</dcterms:created>
  <dcterms:modified xsi:type="dcterms:W3CDTF">2019-05-22T14:26:52Z</dcterms:modified>
</cp:coreProperties>
</file>