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2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3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3D00C-641A-4FAB-B185-AA50DEE60071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AD8F9-4554-4DB1-A9C7-1F240C4479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18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75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6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59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59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59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31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31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998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5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50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552414" y="1580657"/>
            <a:ext cx="1556362" cy="155595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0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485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4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19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15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73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18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96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561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D3183-5241-42EE-8A57-2586DCC38953}" type="datetimeFigureOut">
              <a:rPr lang="ko-KR" altLang="en-US" smtClean="0"/>
              <a:pPr/>
              <a:t>2019-05-22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B102-489E-4106-A5E8-79B5141FE9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52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youtu.be/KfDTuNyup9Y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sosceles Triangle 25"/>
          <p:cNvSpPr/>
          <p:nvPr/>
        </p:nvSpPr>
        <p:spPr>
          <a:xfrm rot="18900000">
            <a:off x="4733544" y="1803400"/>
            <a:ext cx="3182112" cy="2743200"/>
          </a:xfrm>
          <a:prstGeom prst="triangle">
            <a:avLst/>
          </a:prstGeom>
          <a:noFill/>
          <a:ln w="31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Rectangle 1"/>
          <p:cNvSpPr/>
          <p:nvPr/>
        </p:nvSpPr>
        <p:spPr>
          <a:xfrm>
            <a:off x="3518218" y="2705101"/>
            <a:ext cx="5765164" cy="1335047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800891" y="3372624"/>
            <a:ext cx="589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242612" y="3372624"/>
            <a:ext cx="589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91524" y="619433"/>
            <a:ext cx="2743201" cy="2809568"/>
            <a:chOff x="1179872" y="1238865"/>
            <a:chExt cx="5486401" cy="5619135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2035277" y="1238865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1445342" y="2271252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79872" y="3082412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890685" y="1861664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9057098" y="4658807"/>
            <a:ext cx="2743201" cy="2809568"/>
            <a:chOff x="18111021" y="9317613"/>
            <a:chExt cx="5486401" cy="5619135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18966426" y="9317613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8376491" y="10350000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8111021" y="11161160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19821834" y="9940412"/>
              <a:ext cx="3775588" cy="3775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657200" y="2894826"/>
            <a:ext cx="548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spc="300" dirty="0">
                <a:solidFill>
                  <a:schemeClr val="tx2">
                    <a:lumMod val="75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일본의 다도</a:t>
            </a:r>
            <a:endParaRPr lang="en-US" sz="5400" b="1" spc="300" dirty="0">
              <a:solidFill>
                <a:schemeClr val="tx2">
                  <a:lumMod val="75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18218" y="4397197"/>
            <a:ext cx="5765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21*****0 </a:t>
            </a:r>
            <a:r>
              <a:rPr lang="ko-KR" altLang="en-US" sz="1400" spc="300" dirty="0">
                <a:solidFill>
                  <a:schemeClr val="tx2"/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</a:t>
            </a:r>
            <a:r>
              <a:rPr lang="en-US" altLang="ko-KR" sz="1400" spc="300">
                <a:solidFill>
                  <a:schemeClr val="tx2"/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****</a:t>
            </a:r>
            <a:r>
              <a:rPr lang="ko-KR" altLang="en-US" sz="1400" spc="300">
                <a:solidFill>
                  <a:schemeClr val="tx2"/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봄</a:t>
            </a:r>
            <a:endParaRPr lang="en-US" sz="1400" b="1" spc="300" dirty="0">
              <a:solidFill>
                <a:schemeClr val="tx2"/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54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914900" y="2616200"/>
            <a:ext cx="6806276" cy="2944338"/>
            <a:chOff x="10613168" y="6410148"/>
            <a:chExt cx="12608782" cy="5378607"/>
          </a:xfrm>
        </p:grpSpPr>
        <p:sp>
          <p:nvSpPr>
            <p:cNvPr id="14" name="TextBox 13"/>
            <p:cNvSpPr txBox="1"/>
            <p:nvPr/>
          </p:nvSpPr>
          <p:spPr>
            <a:xfrm>
              <a:off x="10754330" y="6410148"/>
              <a:ext cx="12245825" cy="11806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일본의 독특한 차 문화로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, </a:t>
              </a:r>
              <a:r>
                <a:rPr lang="ko-KR" altLang="en-US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다실을 꾸미고 </a:t>
              </a:r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다구를</a:t>
              </a:r>
              <a:r>
                <a:rPr lang="ko-KR" altLang="en-US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 준비하여 차를 마시면서 이야기를 나누는 과정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.</a:t>
              </a:r>
              <a:endParaRPr lang="en-US" b="1" spc="300" dirty="0">
                <a:solidFill>
                  <a:schemeClr val="tx2"/>
                </a:solidFill>
                <a:latin typeface="Montserrat" charset="0"/>
                <a:ea typeface="나눔스퀘어 ExtraBold"/>
                <a:cs typeface="Montserrat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613168" y="7803095"/>
              <a:ext cx="12608782" cy="3985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일본인들은 중국에서 들여온 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'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차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'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를 단순히 맛을 음미하는 것에서 </a:t>
              </a:r>
              <a:r>
                <a:rPr lang="ko-KR" altLang="en-US" sz="1600" dirty="0" err="1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그치치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 않고 여럿이 모여 차를 마시는 순서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접대하는 방식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도구를 제작하는 방법 등을 정하여 그 단계 하나하나에 의미를 부여하고 즐겼다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. 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이러한 활동이 시간이 지나 일정한 형식으로 굳어져 일본만의 고유한 차 문화가 되었고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이를 다도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다른 말로는 </a:t>
              </a:r>
              <a:r>
                <a:rPr lang="ko-KR" altLang="en-US" sz="1600" dirty="0" err="1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차노유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(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茶の湯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)</a:t>
              </a:r>
              <a:r>
                <a:rPr lang="ko-KR" altLang="en-US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라고 하기도 한다</a:t>
              </a:r>
              <a:r>
                <a:rPr lang="en-US" altLang="ko-KR" sz="1600" dirty="0">
                  <a:latin typeface="Adobe 명조 Std M" pitchFamily="18" charset="-127"/>
                  <a:ea typeface="Adobe 명조 Std M" pitchFamily="18" charset="-127"/>
                  <a:cs typeface="Montserrat Light" charset="0"/>
                </a:rPr>
                <a:t>.</a:t>
              </a:r>
            </a:p>
            <a:p>
              <a:pPr>
                <a:lnSpc>
                  <a:spcPct val="150000"/>
                </a:lnSpc>
              </a:pPr>
              <a:endParaRPr lang="en-US" sz="1200" dirty="0">
                <a:latin typeface="Montserrat Light" charset="0"/>
                <a:ea typeface="Montserrat Light" charset="0"/>
                <a:cs typeface="Montserrat Light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308172" y="1101197"/>
            <a:ext cx="63043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300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50" charset="0"/>
                <a:ea typeface="Montserrat Light" charset="0"/>
                <a:cs typeface="Montserrat Light" charset="0"/>
              </a:rPr>
              <a:t>다도</a:t>
            </a:r>
            <a:r>
              <a:rPr lang="en-US" altLang="ko-KR" sz="3300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50" charset="0"/>
                <a:ea typeface="Montserrat Light" charset="0"/>
                <a:cs typeface="Montserrat Light" charset="0"/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4185" y="678316"/>
            <a:ext cx="604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50" charset="0"/>
                <a:ea typeface="Montserrat Light" charset="0"/>
                <a:cs typeface="Montserrat Light" charset="0"/>
              </a:rPr>
              <a:t>‘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7477" y="6103947"/>
            <a:ext cx="757862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3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다도의 사전적 정의</a:t>
            </a:r>
            <a:endParaRPr lang="en-US" sz="4300" b="1" dirty="0">
              <a:solidFill>
                <a:schemeClr val="tx1">
                  <a:lumMod val="20000"/>
                  <a:lumOff val="8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cxnSp>
        <p:nvCxnSpPr>
          <p:cNvPr id="21" name="Straight Connector 3"/>
          <p:cNvCxnSpPr/>
          <p:nvPr/>
        </p:nvCxnSpPr>
        <p:spPr>
          <a:xfrm>
            <a:off x="3732930" y="5983545"/>
            <a:ext cx="8457483" cy="0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9145" y="5849474"/>
            <a:ext cx="341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21780120 </a:t>
            </a:r>
            <a:r>
              <a:rPr lang="ko-KR" altLang="en-US" sz="1400" spc="300" dirty="0" err="1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이하얀나래봄</a:t>
            </a:r>
            <a:endParaRPr lang="en-US" sz="1400" b="1" spc="300" dirty="0">
              <a:solidFill>
                <a:schemeClr val="bg2">
                  <a:lumMod val="50000"/>
                </a:schemeClr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  <p:pic>
        <p:nvPicPr>
          <p:cNvPr id="23" name="그림 22" descr="캡처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" y="965201"/>
            <a:ext cx="4278312" cy="427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04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개체 틀 1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1563688" y="951585"/>
            <a:ext cx="2876550" cy="4084881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367477" y="6150114"/>
            <a:ext cx="7578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다도의 역사</a:t>
            </a:r>
            <a:r>
              <a:rPr lang="en-US" altLang="ko-KR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, </a:t>
            </a:r>
            <a:r>
              <a:rPr lang="ko-KR" altLang="en-US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주요인물</a:t>
            </a:r>
            <a:endParaRPr lang="en-US" sz="4000" b="1" dirty="0">
              <a:solidFill>
                <a:schemeClr val="tx1">
                  <a:lumMod val="20000"/>
                  <a:lumOff val="8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cxnSp>
        <p:nvCxnSpPr>
          <p:cNvPr id="87" name="Straight Connector 3"/>
          <p:cNvCxnSpPr/>
          <p:nvPr/>
        </p:nvCxnSpPr>
        <p:spPr>
          <a:xfrm>
            <a:off x="3732930" y="5983545"/>
            <a:ext cx="8457483" cy="0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9145" y="5849474"/>
            <a:ext cx="341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21780120 </a:t>
            </a:r>
            <a:r>
              <a:rPr lang="ko-KR" altLang="en-US" sz="1400" spc="300" dirty="0" err="1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이하얀나래봄</a:t>
            </a:r>
            <a:endParaRPr lang="en-US" sz="1400" b="1" spc="300" dirty="0">
              <a:solidFill>
                <a:schemeClr val="bg2">
                  <a:lumMod val="50000"/>
                </a:schemeClr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  <p:grpSp>
        <p:nvGrpSpPr>
          <p:cNvPr id="20" name="Group 17"/>
          <p:cNvGrpSpPr/>
          <p:nvPr/>
        </p:nvGrpSpPr>
        <p:grpSpPr>
          <a:xfrm>
            <a:off x="4699000" y="1498600"/>
            <a:ext cx="6883400" cy="3346291"/>
            <a:chOff x="10613168" y="6410148"/>
            <a:chExt cx="12751656" cy="6112880"/>
          </a:xfrm>
        </p:grpSpPr>
        <p:sp>
          <p:nvSpPr>
            <p:cNvPr id="21" name="TextBox 20"/>
            <p:cNvSpPr txBox="1"/>
            <p:nvPr/>
          </p:nvSpPr>
          <p:spPr>
            <a:xfrm>
              <a:off x="10613168" y="6410148"/>
              <a:ext cx="12751656" cy="67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무라타</a:t>
              </a:r>
              <a:r>
                <a:rPr lang="ko-KR" altLang="en-US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 </a:t>
              </a:r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쥬코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(</a:t>
              </a:r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村田珠光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, 1423-1502)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613168" y="8474938"/>
              <a:ext cx="12608782" cy="4048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일본 다도의 창시자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 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단순히 차를 마시는 것 뿐만이 아닌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차를 마시는 행위 자체에 </a:t>
              </a: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의미를 부여했다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 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차와 선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(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정신집중의 수행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)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은 같다는 뜻인 </a:t>
              </a: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차선일미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(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茶禪一味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)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를 주장함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</a:t>
              </a:r>
              <a:endParaRPr lang="ko-KR" altLang="en-US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>
                <a:lnSpc>
                  <a:spcPct val="150000"/>
                </a:lnSpc>
              </a:pP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Montserrat Light" charset="0"/>
                <a:ea typeface="Montserrat Light" charset="0"/>
                <a:cs typeface="Montserrat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358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개체 틀 1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508001" y="650610"/>
            <a:ext cx="3637274" cy="4864307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367477" y="6150114"/>
            <a:ext cx="7578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다도의 역사</a:t>
            </a:r>
            <a:r>
              <a:rPr lang="en-US" altLang="ko-KR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, </a:t>
            </a:r>
            <a:r>
              <a:rPr lang="ko-KR" altLang="en-US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주요인물</a:t>
            </a:r>
            <a:endParaRPr lang="en-US" sz="4000" b="1" dirty="0">
              <a:solidFill>
                <a:schemeClr val="tx1">
                  <a:lumMod val="20000"/>
                  <a:lumOff val="8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cxnSp>
        <p:nvCxnSpPr>
          <p:cNvPr id="87" name="Straight Connector 3"/>
          <p:cNvCxnSpPr/>
          <p:nvPr/>
        </p:nvCxnSpPr>
        <p:spPr>
          <a:xfrm>
            <a:off x="3732930" y="5983545"/>
            <a:ext cx="8457483" cy="0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9145" y="5849474"/>
            <a:ext cx="341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21780120 </a:t>
            </a:r>
            <a:r>
              <a:rPr lang="ko-KR" altLang="en-US" sz="1400" spc="300" dirty="0" err="1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이하얀나래봄</a:t>
            </a:r>
            <a:endParaRPr lang="en-US" sz="1400" b="1" spc="300" dirty="0">
              <a:solidFill>
                <a:schemeClr val="bg2">
                  <a:lumMod val="50000"/>
                </a:schemeClr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4699000" y="1498600"/>
            <a:ext cx="6883400" cy="3346291"/>
            <a:chOff x="10613168" y="6410148"/>
            <a:chExt cx="12751656" cy="6112880"/>
          </a:xfrm>
        </p:grpSpPr>
        <p:sp>
          <p:nvSpPr>
            <p:cNvPr id="21" name="TextBox 20"/>
            <p:cNvSpPr txBox="1"/>
            <p:nvPr/>
          </p:nvSpPr>
          <p:spPr>
            <a:xfrm>
              <a:off x="10613168" y="6410148"/>
              <a:ext cx="12751656" cy="67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다케노</a:t>
              </a:r>
              <a:r>
                <a:rPr lang="ko-KR" altLang="en-US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 조오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(</a:t>
              </a:r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武野紹鷗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, 1502~1555)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613168" y="8474938"/>
              <a:ext cx="12608782" cy="4048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작은 다실 안에서의 마음의 수양을 중요하게 생각하여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‘차 모임의 주인과 손님이 일생에 한 번 밖에 만날 수 없다는 생각으로 대하는 마음가짐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성의’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를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일컫는 일기일회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(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一期一會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)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의 다도 윤리를</a:t>
              </a: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만든 사람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</a:t>
              </a:r>
            </a:p>
            <a:p>
              <a:pPr>
                <a:lnSpc>
                  <a:spcPct val="150000"/>
                </a:lnSpc>
              </a:pP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Montserrat Light" charset="0"/>
                <a:ea typeface="Montserrat Light" charset="0"/>
                <a:cs typeface="Montserrat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358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개체 틀 1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1066800" y="301059"/>
            <a:ext cx="2340725" cy="5306908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367477" y="6150114"/>
            <a:ext cx="7578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다도의 역사</a:t>
            </a:r>
            <a:r>
              <a:rPr lang="en-US" altLang="ko-KR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, </a:t>
            </a:r>
            <a:r>
              <a:rPr lang="ko-KR" altLang="en-US" sz="40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주요인물</a:t>
            </a:r>
            <a:endParaRPr lang="en-US" sz="4000" b="1" dirty="0">
              <a:solidFill>
                <a:schemeClr val="tx1">
                  <a:lumMod val="20000"/>
                  <a:lumOff val="8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cxnSp>
        <p:nvCxnSpPr>
          <p:cNvPr id="87" name="Straight Connector 3"/>
          <p:cNvCxnSpPr/>
          <p:nvPr/>
        </p:nvCxnSpPr>
        <p:spPr>
          <a:xfrm>
            <a:off x="3732930" y="5983545"/>
            <a:ext cx="8457483" cy="0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9145" y="5849474"/>
            <a:ext cx="341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21780120 </a:t>
            </a:r>
            <a:r>
              <a:rPr lang="ko-KR" altLang="en-US" sz="1400" spc="300" dirty="0" err="1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이하얀나래봄</a:t>
            </a:r>
            <a:endParaRPr lang="en-US" sz="1400" b="1" spc="300" dirty="0">
              <a:solidFill>
                <a:schemeClr val="bg2">
                  <a:lumMod val="50000"/>
                </a:schemeClr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4000500" y="1174751"/>
            <a:ext cx="7581900" cy="5147933"/>
            <a:chOff x="10613168" y="6410148"/>
            <a:chExt cx="12751656" cy="14846553"/>
          </a:xfrm>
        </p:grpSpPr>
        <p:sp>
          <p:nvSpPr>
            <p:cNvPr id="21" name="TextBox 20"/>
            <p:cNvSpPr txBox="1"/>
            <p:nvPr/>
          </p:nvSpPr>
          <p:spPr>
            <a:xfrm>
              <a:off x="10613168" y="6410148"/>
              <a:ext cx="12751656" cy="674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센리큐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(</a:t>
              </a:r>
              <a:r>
                <a:rPr lang="ko-KR" altLang="en-US" b="1" spc="300" dirty="0" err="1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千利休</a:t>
              </a:r>
              <a:r>
                <a:rPr lang="en-US" altLang="ko-KR" b="1" spc="300" dirty="0">
                  <a:solidFill>
                    <a:schemeClr val="tx2"/>
                  </a:solidFill>
                  <a:latin typeface="Montserrat" charset="0"/>
                  <a:ea typeface="나눔스퀘어 ExtraBold"/>
                  <a:cs typeface="Montserrat" charset="0"/>
                </a:rPr>
                <a:t>, 1522~1591)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613168" y="8474936"/>
              <a:ext cx="12608782" cy="12781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다케노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조오의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제자로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, 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중국풍의 차 문화에 불과했던 일본 다도를 </a:t>
              </a: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정립하고 완성한 인물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다구를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디자인하고 다실 구조를 새로 꾸미는 것과 같이 차 전반에 걸쳐 혁신을 가져옴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뿐만 아니라 오다 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노부나가와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도요토미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히데요시의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다도를 관장했으며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, ‘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거사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(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居士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)’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라는 칭호를 오오기마치 천황에게서 </a:t>
              </a:r>
              <a:r>
                <a:rPr lang="ko-KR" altLang="en-US" sz="1600" dirty="0" err="1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하사받아</a:t>
              </a:r>
              <a:r>
                <a:rPr lang="ko-KR" altLang="en-US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 그 당시 뿐만 아니라 지금까지도 차와 다도의 역사에서 천하제일이라 해도 과언이 아닐 정도의 명성을 얻음</a:t>
              </a:r>
              <a:r>
                <a:rPr lang="en-US" altLang="ko-KR" sz="1600" dirty="0">
                  <a:latin typeface="MD개성체" pitchFamily="18" charset="-127"/>
                  <a:ea typeface="MD개성체" pitchFamily="18" charset="-127"/>
                  <a:cs typeface="Montserrat Light" charset="0"/>
                </a:rPr>
                <a:t>.</a:t>
              </a:r>
              <a:endParaRPr lang="ko-KR" altLang="en-US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 algn="ctr">
                <a:lnSpc>
                  <a:spcPct val="150000"/>
                </a:lnSpc>
              </a:pPr>
              <a:endParaRPr lang="ko-KR" altLang="en-US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 algn="ctr">
                <a:lnSpc>
                  <a:spcPct val="150000"/>
                </a:lnSpc>
              </a:pPr>
              <a:endParaRPr lang="ko-KR" altLang="en-US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>
                <a:lnSpc>
                  <a:spcPct val="150000"/>
                </a:lnSpc>
              </a:pPr>
              <a:endParaRPr lang="en-US" altLang="ko-KR" sz="1600" dirty="0">
                <a:latin typeface="MD개성체" pitchFamily="18" charset="-127"/>
                <a:ea typeface="MD개성체" pitchFamily="18" charset="-127"/>
                <a:cs typeface="Montserrat Light" charset="0"/>
              </a:endParaRPr>
            </a:p>
            <a:p>
              <a:pPr>
                <a:lnSpc>
                  <a:spcPct val="150000"/>
                </a:lnSpc>
              </a:pPr>
              <a:endParaRPr lang="en-US" sz="1200" dirty="0">
                <a:latin typeface="Montserrat Light" charset="0"/>
                <a:ea typeface="Montserrat Light" charset="0"/>
                <a:cs typeface="Montserrat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358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67"/>
          <p:cNvCxnSpPr/>
          <p:nvPr/>
        </p:nvCxnSpPr>
        <p:spPr>
          <a:xfrm flipV="1">
            <a:off x="7305675" y="5238750"/>
            <a:ext cx="1362075" cy="9525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4"/>
          <p:cNvCxnSpPr/>
          <p:nvPr/>
        </p:nvCxnSpPr>
        <p:spPr>
          <a:xfrm>
            <a:off x="3545067" y="5247211"/>
            <a:ext cx="1417458" cy="1064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2587" y="3879033"/>
            <a:ext cx="409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화로에 숯불을 피워 </a:t>
            </a:r>
            <a:endParaRPr lang="en-US" altLang="ko-KR" sz="1200" dirty="0">
              <a:latin typeface="MD개성체" pitchFamily="18" charset="-127"/>
              <a:ea typeface="MD개성체" pitchFamily="18" charset="-127"/>
              <a:cs typeface="Montserrat Light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물을 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100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도 이상으로 끓인다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2588" y="5104239"/>
            <a:ext cx="409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01. 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물 끓이기</a:t>
            </a:r>
            <a:endParaRPr lang="en-US" sz="1400" b="1" spc="300" dirty="0">
              <a:solidFill>
                <a:schemeClr val="tx2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Montserrat Extra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14580" y="5104239"/>
            <a:ext cx="409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02. </a:t>
            </a:r>
            <a:r>
              <a:rPr lang="ko-KR" altLang="en-US" sz="1400" spc="300" dirty="0" err="1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다완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 예열</a:t>
            </a:r>
            <a:endParaRPr lang="en-US" sz="1400" b="1" spc="300" dirty="0">
              <a:solidFill>
                <a:schemeClr val="tx2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Montserrat Extra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52764" y="5104239"/>
            <a:ext cx="409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03. 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물 버리기</a:t>
            </a:r>
            <a:endParaRPr lang="en-US" sz="1400" b="1" spc="300" dirty="0">
              <a:solidFill>
                <a:schemeClr val="tx2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Montserrat Extra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14579" y="3886201"/>
            <a:ext cx="4096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다완이라고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 하는 찻잔 안에 물을 붓고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거품을 내는 다도구인 차선을 돌려가며</a:t>
            </a:r>
            <a:endParaRPr lang="en-US" altLang="ko-KR" sz="1200" dirty="0">
              <a:latin typeface="MD개성체" pitchFamily="18" charset="-127"/>
              <a:ea typeface="MD개성체" pitchFamily="18" charset="-127"/>
              <a:cs typeface="Montserrat Light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다완과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  차선을 적신다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593828" y="3877673"/>
            <a:ext cx="409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예열한 물을 </a:t>
            </a: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퇴수기에</a:t>
            </a:r>
            <a:endParaRPr lang="en-US" altLang="ko-KR" sz="1200" dirty="0">
              <a:latin typeface="MD개성체" pitchFamily="18" charset="-127"/>
              <a:ea typeface="MD개성체" pitchFamily="18" charset="-127"/>
              <a:cs typeface="Montserrat Light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버리고 </a:t>
            </a: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다완을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 닦는다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67477" y="6088559"/>
            <a:ext cx="75786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다도의 순서</a:t>
            </a:r>
            <a:endParaRPr lang="en-US" sz="4400" b="1" dirty="0">
              <a:solidFill>
                <a:schemeClr val="tx1">
                  <a:lumMod val="20000"/>
                  <a:lumOff val="8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cxnSp>
        <p:nvCxnSpPr>
          <p:cNvPr id="85" name="Straight Connector 3"/>
          <p:cNvCxnSpPr/>
          <p:nvPr/>
        </p:nvCxnSpPr>
        <p:spPr>
          <a:xfrm>
            <a:off x="3732930" y="5983545"/>
            <a:ext cx="8457483" cy="0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09145" y="5849474"/>
            <a:ext cx="341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21780120 </a:t>
            </a:r>
            <a:r>
              <a:rPr lang="ko-KR" altLang="en-US" sz="1400" spc="300" dirty="0" err="1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이하얀나래봄</a:t>
            </a:r>
            <a:endParaRPr lang="en-US" sz="1400" b="1" spc="300" dirty="0">
              <a:solidFill>
                <a:schemeClr val="bg2">
                  <a:lumMod val="50000"/>
                </a:schemeClr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  <p:pic>
        <p:nvPicPr>
          <p:cNvPr id="23" name="그림 22" descr="kyoto-京都的茶道體驗-736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1" y="1276350"/>
            <a:ext cx="3143250" cy="2095500"/>
          </a:xfrm>
          <a:prstGeom prst="rect">
            <a:avLst/>
          </a:prstGeom>
        </p:spPr>
      </p:pic>
      <p:pic>
        <p:nvPicPr>
          <p:cNvPr id="24" name="그림 23" descr="tea1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251" y="676274"/>
            <a:ext cx="2675480" cy="3002483"/>
          </a:xfrm>
          <a:prstGeom prst="rect">
            <a:avLst/>
          </a:prstGeom>
        </p:spPr>
      </p:pic>
      <p:pic>
        <p:nvPicPr>
          <p:cNvPr id="25" name="그림 24" descr="캡처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3308" y="1117063"/>
            <a:ext cx="3280017" cy="244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2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67"/>
          <p:cNvCxnSpPr/>
          <p:nvPr/>
        </p:nvCxnSpPr>
        <p:spPr>
          <a:xfrm flipV="1">
            <a:off x="7305675" y="5238750"/>
            <a:ext cx="1362075" cy="9525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4"/>
          <p:cNvCxnSpPr/>
          <p:nvPr/>
        </p:nvCxnSpPr>
        <p:spPr>
          <a:xfrm>
            <a:off x="3545067" y="5247211"/>
            <a:ext cx="1417458" cy="1064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2587" y="3936183"/>
            <a:ext cx="409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차 통의 뚜껑을 열고 </a:t>
            </a: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다완에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 차 가루를 넣은 뒤</a:t>
            </a:r>
            <a:endParaRPr lang="en-US" altLang="ko-KR" sz="1200" dirty="0">
              <a:latin typeface="MD개성체" pitchFamily="18" charset="-127"/>
              <a:ea typeface="MD개성체" pitchFamily="18" charset="-127"/>
              <a:cs typeface="Montserrat Light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다완에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 끓인 물을 붓는다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2588" y="5104239"/>
            <a:ext cx="409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04. 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가루</a:t>
            </a:r>
            <a:r>
              <a:rPr lang="en-US" altLang="ko-KR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,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물 넣기</a:t>
            </a:r>
            <a:endParaRPr lang="en-US" sz="1400" b="1" spc="300" dirty="0">
              <a:solidFill>
                <a:schemeClr val="tx2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Montserrat Extra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14580" y="5104239"/>
            <a:ext cx="409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05. 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거품내기</a:t>
            </a:r>
            <a:endParaRPr lang="en-US" sz="1400" b="1" spc="300" dirty="0">
              <a:solidFill>
                <a:schemeClr val="tx2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Montserrat Extra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52764" y="5104239"/>
            <a:ext cx="4096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06. </a:t>
            </a:r>
            <a:r>
              <a:rPr lang="ko-KR" altLang="en-US" sz="1400" spc="300" dirty="0">
                <a:solidFill>
                  <a:schemeClr val="tx2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  <a:cs typeface="Montserrat" charset="0"/>
              </a:rPr>
              <a:t>마시기</a:t>
            </a:r>
            <a:endParaRPr lang="en-US" sz="1400" b="1" spc="300" dirty="0">
              <a:solidFill>
                <a:schemeClr val="tx2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  <a:cs typeface="Montserrat Extra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14579" y="3886201"/>
            <a:ext cx="4096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차선으로 거품을 낸다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찻물이 보이지 않을 만큼 거품이 나면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큰 거품을 정리한다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593828" y="3877673"/>
            <a:ext cx="4096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손님에게 차를 내고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, 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손님은 다른 손님들에게 </a:t>
            </a:r>
            <a:endParaRPr lang="en-US" altLang="ko-KR" sz="1200" dirty="0">
              <a:latin typeface="MD개성체" pitchFamily="18" charset="-127"/>
              <a:ea typeface="MD개성체" pitchFamily="18" charset="-127"/>
              <a:cs typeface="Montserrat Light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차가 돌아가는 것을 기다리지 않고 </a:t>
            </a:r>
            <a:endParaRPr lang="en-US" altLang="ko-KR" sz="1200" dirty="0">
              <a:latin typeface="MD개성체" pitchFamily="18" charset="-127"/>
              <a:ea typeface="MD개성체" pitchFamily="18" charset="-127"/>
              <a:cs typeface="Montserrat Light" charset="0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err="1">
                <a:latin typeface="MD개성체" pitchFamily="18" charset="-127"/>
                <a:ea typeface="MD개성체" pitchFamily="18" charset="-127"/>
                <a:cs typeface="Montserrat Light" charset="0"/>
              </a:rPr>
              <a:t>다완을</a:t>
            </a:r>
            <a:r>
              <a:rPr lang="ko-KR" altLang="en-US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 받으면 간단히 목례한 후 먼저 마신다</a:t>
            </a:r>
            <a:r>
              <a:rPr lang="en-US" altLang="ko-KR" sz="1200" dirty="0">
                <a:latin typeface="MD개성체" pitchFamily="18" charset="-127"/>
                <a:ea typeface="MD개성체" pitchFamily="18" charset="-127"/>
                <a:cs typeface="Montserrat Light" charset="0"/>
              </a:rPr>
              <a:t>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67477" y="6088559"/>
            <a:ext cx="75786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>
                <a:solidFill>
                  <a:schemeClr val="tx1">
                    <a:lumMod val="20000"/>
                    <a:lumOff val="8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  <a:cs typeface="Montserrat" charset="0"/>
              </a:rPr>
              <a:t>다도의 순서</a:t>
            </a:r>
            <a:endParaRPr lang="en-US" sz="4400" b="1" dirty="0">
              <a:solidFill>
                <a:schemeClr val="tx1">
                  <a:lumMod val="20000"/>
                  <a:lumOff val="8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  <a:cs typeface="Montserrat" charset="0"/>
            </a:endParaRPr>
          </a:p>
        </p:txBody>
      </p:sp>
      <p:cxnSp>
        <p:nvCxnSpPr>
          <p:cNvPr id="85" name="Straight Connector 3"/>
          <p:cNvCxnSpPr/>
          <p:nvPr/>
        </p:nvCxnSpPr>
        <p:spPr>
          <a:xfrm>
            <a:off x="3732930" y="5983545"/>
            <a:ext cx="8457483" cy="0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09145" y="5849474"/>
            <a:ext cx="341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300" dirty="0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21780120 </a:t>
            </a:r>
            <a:r>
              <a:rPr lang="ko-KR" altLang="en-US" sz="1400" spc="300" dirty="0" err="1">
                <a:solidFill>
                  <a:schemeClr val="bg2">
                    <a:lumMod val="50000"/>
                  </a:schemeClr>
                </a:solidFill>
                <a:latin typeface="MD개성체" pitchFamily="18" charset="-127"/>
                <a:ea typeface="MD개성체" pitchFamily="18" charset="-127"/>
                <a:cs typeface="Montserrat Extra" charset="0"/>
              </a:rPr>
              <a:t>이하얀나래봄</a:t>
            </a:r>
            <a:endParaRPr lang="en-US" sz="1400" b="1" spc="300" dirty="0">
              <a:solidFill>
                <a:schemeClr val="bg2">
                  <a:lumMod val="50000"/>
                </a:schemeClr>
              </a:solidFill>
              <a:latin typeface="MD개성체" pitchFamily="18" charset="-127"/>
              <a:ea typeface="MD개성체" pitchFamily="18" charset="-127"/>
              <a:cs typeface="Montserrat Extra" charset="0"/>
            </a:endParaRPr>
          </a:p>
        </p:txBody>
      </p:sp>
      <p:pic>
        <p:nvPicPr>
          <p:cNvPr id="13" name="그림 12" descr="캡처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554275"/>
            <a:ext cx="2329968" cy="3270012"/>
          </a:xfrm>
          <a:prstGeom prst="rect">
            <a:avLst/>
          </a:prstGeom>
        </p:spPr>
      </p:pic>
      <p:pic>
        <p:nvPicPr>
          <p:cNvPr id="15" name="그림 14" descr="캡처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766" y="805864"/>
            <a:ext cx="3146870" cy="2841210"/>
          </a:xfrm>
          <a:prstGeom prst="rect">
            <a:avLst/>
          </a:prstGeom>
        </p:spPr>
      </p:pic>
      <p:pic>
        <p:nvPicPr>
          <p:cNvPr id="16" name="그림 15" descr="캡처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6485" y="733425"/>
            <a:ext cx="2876801" cy="310991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229850" y="61912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hlinkClick r:id="rId6"/>
              </a:rPr>
              <a:t>동영상 자료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5242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"/>
    </mc:Choice>
    <mc:Fallback xmlns="">
      <p:transition advClick="0" advTm="2000"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385</Words>
  <Application>Microsoft Office PowerPoint</Application>
  <PresentationFormat>와이드스크린</PresentationFormat>
  <Paragraphs>63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Adobe 명조 Std M</vt:lpstr>
      <vt:lpstr>MD개성체</vt:lpstr>
      <vt:lpstr>Montserrat</vt:lpstr>
      <vt:lpstr>Montserrat Light</vt:lpstr>
      <vt:lpstr>나눔스퀘어 Bold</vt:lpstr>
      <vt:lpstr>나눔스퀘어 ExtraBold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민우 이</cp:lastModifiedBy>
  <cp:revision>31</cp:revision>
  <dcterms:created xsi:type="dcterms:W3CDTF">2017-09-18T12:46:21Z</dcterms:created>
  <dcterms:modified xsi:type="dcterms:W3CDTF">2019-05-22T14:25:46Z</dcterms:modified>
</cp:coreProperties>
</file>