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100" dirty="0"/>
              <a:t>제국의회 초대 중의원 선거와 </a:t>
            </a:r>
            <a:r>
              <a:rPr lang="ko-KR" altLang="en-US" sz="1100" dirty="0" err="1"/>
              <a:t>정당별</a:t>
            </a:r>
            <a:r>
              <a:rPr lang="ko-KR" altLang="en-US" sz="1100" dirty="0"/>
              <a:t> 의석 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제국의회 초대 중의원 선거와 정당별 의석 수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1C-4D8D-8C03-0BE4F14FED52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31C-4D8D-8C03-0BE4F14FED52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1C-4D8D-8C03-0BE4F14FED52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31C-4D8D-8C03-0BE4F14FED52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1C-4D8D-8C03-0BE4F14FED52}"/>
              </c:ext>
            </c:extLst>
          </c:dPt>
          <c:dLbls>
            <c:dLbl>
              <c:idx val="0"/>
              <c:layout>
                <c:manualLayout>
                  <c:x val="-0.12197873102508493"/>
                  <c:y val="3.733284252724972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CF47FE8E-7FB1-4449-95B2-F10175DFF8A3}" type="CATEGORYNAME">
                      <a:rPr lang="ko-KR" altLang="en-US" sz="1000"/>
                      <a:pPr>
                        <a:defRPr/>
                      </a:pPr>
                      <a:t>[범주 이름]</a:t>
                    </a:fld>
                    <a:r>
                      <a:rPr lang="en-US" altLang="ko-KR" sz="1000" baseline="0" dirty="0"/>
                      <a:t>, </a:t>
                    </a:r>
                    <a:fld id="{D35EDFA7-2529-4FBA-9925-5F818F3E81C1}" type="VALUE">
                      <a:rPr lang="en-US" altLang="ko-KR" sz="1000" baseline="0"/>
                      <a:pPr>
                        <a:defRPr/>
                      </a:pPr>
                      <a:t>[값]</a:t>
                    </a:fld>
                    <a:endParaRPr lang="en-US" altLang="ko-KR" sz="1000" baseline="0" dirty="0"/>
                  </a:p>
                </c:rich>
              </c:tx>
              <c:spPr>
                <a:solidFill>
                  <a:schemeClr val="tx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67102965752906"/>
                      <c:h val="0.177378027605496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1C-4D8D-8C03-0BE4F14FED52}"/>
                </c:ext>
              </c:extLst>
            </c:dLbl>
            <c:dLbl>
              <c:idx val="1"/>
              <c:layout>
                <c:manualLayout>
                  <c:x val="1.0874489266666813E-2"/>
                  <c:y val="-8.572493307746972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09BE1E4-C2BF-464D-B63A-357E6DA64D4F}" type="CATEGORYNAME">
                      <a:rPr lang="ko-KR" altLang="en-US" sz="1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[범주 이름]</a:t>
                    </a:fld>
                    <a:r>
                      <a:rPr lang="en-US" altLang="ko-KR" sz="1000" baseline="0" dirty="0"/>
                      <a:t>, </a:t>
                    </a:r>
                    <a:fld id="{934B9992-7838-4D3C-9541-00EA17C9EFF6}" type="VALUE">
                      <a:rPr lang="en-US" altLang="ko-KR" sz="1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[값]</a:t>
                    </a:fld>
                    <a:endParaRPr lang="en-US" altLang="ko-KR" sz="1000" baseline="0" dirty="0"/>
                  </a:p>
                </c:rich>
              </c:tx>
              <c:spPr>
                <a:solidFill>
                  <a:schemeClr val="tx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31C-4D8D-8C03-0BE4F14FED52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5A711DB-EFD2-43DB-AB5C-5D48185F83B9}" type="CATEGORYNAME">
                      <a:rPr lang="ko-KR" altLang="en-US" sz="1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[범주 이름]</a:t>
                    </a:fld>
                    <a:r>
                      <a:rPr lang="en-US" altLang="ko-KR" sz="1000" baseline="0" dirty="0"/>
                      <a:t>, </a:t>
                    </a:r>
                    <a:fld id="{99ACFB15-65E4-4D4B-B458-7FD7B8B6DB5C}" type="VALUE">
                      <a:rPr lang="en-US" altLang="ko-KR" sz="1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[값]</a:t>
                    </a:fld>
                    <a:endParaRPr lang="en-US" altLang="ko-KR" sz="1000" baseline="0" dirty="0"/>
                  </a:p>
                </c:rich>
              </c:tx>
              <c:spPr>
                <a:solidFill>
                  <a:schemeClr val="tx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1C-4D8D-8C03-0BE4F14FED52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2F0743E-02F7-4B85-8AD3-8D2631CC0F2E}" type="CATEGORYNAME">
                      <a:rPr lang="ko-KR" altLang="en-US" sz="1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[범주 이름]</a:t>
                    </a:fld>
                    <a:r>
                      <a:rPr lang="en-US" altLang="ko-KR" sz="1000" baseline="0" dirty="0"/>
                      <a:t>, </a:t>
                    </a:r>
                    <a:fld id="{AAF603AF-9957-4D18-9F71-B28A59E9BE70}" type="VALUE">
                      <a:rPr lang="en-US" altLang="ko-KR" sz="1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[값]</a:t>
                    </a:fld>
                    <a:endParaRPr lang="en-US" altLang="ko-KR" sz="1000" baseline="0" dirty="0"/>
                  </a:p>
                </c:rich>
              </c:tx>
              <c:spPr>
                <a:solidFill>
                  <a:schemeClr val="tx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31C-4D8D-8C03-0BE4F14FED52}"/>
                </c:ext>
              </c:extLst>
            </c:dLbl>
            <c:dLbl>
              <c:idx val="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2463839A-A9CA-4022-A32C-EE35AF89A466}" type="CATEGORYNAME">
                      <a:rPr lang="ko-KR" altLang="en-US" sz="1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[범주 이름]</a:t>
                    </a:fld>
                    <a:r>
                      <a:rPr lang="en-US" altLang="ko-KR" sz="1000" baseline="0" dirty="0"/>
                      <a:t>, </a:t>
                    </a:r>
                    <a:fld id="{ED5E01EC-D324-4C85-8A7B-CB03AB2448B5}" type="VALUE">
                      <a:rPr lang="en-US" altLang="ko-KR" sz="1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[값]</a:t>
                    </a:fld>
                    <a:endParaRPr lang="en-US" altLang="ko-KR" sz="1000" baseline="0" dirty="0"/>
                  </a:p>
                </c:rich>
              </c:tx>
              <c:spPr>
                <a:solidFill>
                  <a:schemeClr val="tx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1C-4D8D-8C03-0BE4F14FED52}"/>
                </c:ext>
              </c:extLst>
            </c:dLbl>
            <c:spPr>
              <a:solidFill>
                <a:schemeClr val="tx1">
                  <a:alpha val="90000"/>
                </a:scheme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입헌자유당</c:v>
                </c:pt>
                <c:pt idx="1">
                  <c:v>입헌 개진당</c:v>
                </c:pt>
                <c:pt idx="2">
                  <c:v>대성회</c:v>
                </c:pt>
                <c:pt idx="3">
                  <c:v>국민 자유당</c:v>
                </c:pt>
                <c:pt idx="4">
                  <c:v>무소속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130</c:v>
                </c:pt>
                <c:pt idx="1">
                  <c:v>41</c:v>
                </c:pt>
                <c:pt idx="2">
                  <c:v>79</c:v>
                </c:pt>
                <c:pt idx="3">
                  <c:v>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C-4D8D-8C03-0BE4F14FED52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dirty="0"/>
              <a:t>양당 의석수</a:t>
            </a:r>
            <a:endParaRPr lang="en-US" altLang="ko-K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사회당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1947년 중의원 총선거</c:v>
                </c:pt>
                <c:pt idx="1">
                  <c:v>1949년 중의원 총선거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143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2-45DA-A454-A89EAEC79B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민주당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1947년 중의원 총선거</c:v>
                </c:pt>
                <c:pt idx="1">
                  <c:v>1949년 중의원 총선거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131</c:v>
                </c:pt>
                <c:pt idx="1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2-45DA-A454-A89EAEC79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1598735"/>
        <c:axId val="1240776703"/>
      </c:barChart>
      <c:catAx>
        <c:axId val="127159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240776703"/>
        <c:crosses val="autoZero"/>
        <c:auto val="1"/>
        <c:lblAlgn val="ctr"/>
        <c:lblOffset val="100"/>
        <c:noMultiLvlLbl val="0"/>
      </c:catAx>
      <c:valAx>
        <c:axId val="1240776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271598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dirty="0"/>
              <a:t>양당 의원수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사회당(좌)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1952년 중의원 총선거</c:v>
                </c:pt>
                <c:pt idx="1">
                  <c:v>1953년 중의원 총선거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1-47C3-8191-E43B462AAD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사회당(우)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1952년 중의원 총선거</c:v>
                </c:pt>
                <c:pt idx="1">
                  <c:v>1953년 중의원 총선거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1-47C3-8191-E43B462AAD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민주당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1952년 중의원 총선거</c:v>
                </c:pt>
                <c:pt idx="1">
                  <c:v>1953년 중의원 총선거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242</c:v>
                </c:pt>
                <c:pt idx="1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C1-47C3-8191-E43B462AA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2907295"/>
        <c:axId val="1240768799"/>
      </c:barChart>
      <c:catAx>
        <c:axId val="133290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240768799"/>
        <c:crosses val="autoZero"/>
        <c:auto val="1"/>
        <c:lblAlgn val="ctr"/>
        <c:lblOffset val="100"/>
        <c:noMultiLvlLbl val="0"/>
      </c:catAx>
      <c:valAx>
        <c:axId val="124076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3290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8759E-9B00-4A4B-BA0D-839D08FD809A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1F304-1C30-445C-85CE-6FC3C7CDEA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73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1A6C-592F-4052-B4A0-FC6CD25EFED2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5AED-76CD-4DBA-9A2C-8BE028EE2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5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1A6C-592F-4052-B4A0-FC6CD25EFED2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5AED-76CD-4DBA-9A2C-8BE028EE2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54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1A6C-592F-4052-B4A0-FC6CD25EFED2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5AED-76CD-4DBA-9A2C-8BE028EE2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01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1A6C-592F-4052-B4A0-FC6CD25EFED2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5AED-76CD-4DBA-9A2C-8BE028EE2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5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1A6C-592F-4052-B4A0-FC6CD25EFED2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5AED-76CD-4DBA-9A2C-8BE028EE2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28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1A6C-592F-4052-B4A0-FC6CD25EFED2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5AED-76CD-4DBA-9A2C-8BE028EE2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48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1A6C-592F-4052-B4A0-FC6CD25EFED2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5AED-76CD-4DBA-9A2C-8BE028EE2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18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1A6C-592F-4052-B4A0-FC6CD25EFED2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5AED-76CD-4DBA-9A2C-8BE028EE2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59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1A6C-592F-4052-B4A0-FC6CD25EFED2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5AED-76CD-4DBA-9A2C-8BE028EE2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83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1A6C-592F-4052-B4A0-FC6CD25EFED2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5AED-76CD-4DBA-9A2C-8BE028EE2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75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1A6C-592F-4052-B4A0-FC6CD25EFED2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5AED-76CD-4DBA-9A2C-8BE028EE2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158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1A6C-592F-4052-B4A0-FC6CD25EFED2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5AED-76CD-4DBA-9A2C-8BE028EE2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3165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6D4332-2EA5-4A55-B12B-A2C28C3F5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ko-KR" altLang="en-US" dirty="0">
                <a:latin typeface="+mj-ea"/>
              </a:rPr>
              <a:t>일본의 정치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C66BB74-0011-4096-AA82-59F70F56C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altLang="ko-KR" dirty="0">
                <a:latin typeface="+mn-ea"/>
              </a:rPr>
              <a:t>217****</a:t>
            </a:r>
            <a:r>
              <a:rPr lang="en-US" altLang="ko-KR">
                <a:latin typeface="+mn-ea"/>
              </a:rPr>
              <a:t>8 </a:t>
            </a:r>
            <a:r>
              <a:rPr lang="en-US" altLang="ko-KR" dirty="0">
                <a:latin typeface="+mn-ea"/>
              </a:rPr>
              <a:t>*</a:t>
            </a:r>
            <a:r>
              <a:rPr lang="ko-KR" altLang="en-US">
                <a:latin typeface="+mn-ea"/>
              </a:rPr>
              <a:t>현</a:t>
            </a:r>
            <a:r>
              <a:rPr lang="en-US" altLang="ko-KR" dirty="0">
                <a:latin typeface="+mn-ea"/>
              </a:rPr>
              <a:t>*</a:t>
            </a:r>
          </a:p>
          <a:p>
            <a:pPr algn="l"/>
            <a:endParaRPr lang="ko-KR" alt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37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3">
            <a:extLst>
              <a:ext uri="{FF2B5EF4-FFF2-40B4-BE49-F238E27FC236}">
                <a16:creationId xmlns:a16="http://schemas.microsoft.com/office/drawing/2014/main" id="{20C562F9-E578-4234-8E7E-4EE0519CD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5" r="9091" b="8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9C90ED1-2095-4148-ACF9-672998EA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54" y="827788"/>
            <a:ext cx="4639145" cy="3558010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latinLnBrk="0"/>
            <a:r>
              <a:rPr lang="ko-KR" altLang="en-US" sz="2400" dirty="0"/>
              <a:t>패전의식에서의 탈피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r>
              <a:rPr lang="ko-KR" altLang="en-US" sz="2400" dirty="0"/>
              <a:t>개헌의지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2020</a:t>
            </a:r>
            <a:r>
              <a:rPr lang="ko-KR" altLang="en-US" sz="2400" dirty="0"/>
              <a:t>년 개헌 목표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519804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65F640A5-9CB0-41AC-BC33-2E78E044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60" y="1988910"/>
            <a:ext cx="7394248" cy="42404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ko-KR" sz="1300" dirty="0"/>
          </a:p>
          <a:p>
            <a:endParaRPr lang="en-US" altLang="ko-KR" sz="1300" dirty="0"/>
          </a:p>
          <a:p>
            <a:endParaRPr lang="en-US" altLang="ko-KR" sz="1300" dirty="0"/>
          </a:p>
          <a:p>
            <a:endParaRPr lang="en-US" altLang="ko-KR" sz="4000" dirty="0"/>
          </a:p>
          <a:p>
            <a:r>
              <a:rPr lang="ko-KR" altLang="en-US" sz="4000" dirty="0" err="1"/>
              <a:t>합구해소</a:t>
            </a:r>
            <a:endParaRPr lang="en-US" altLang="ko-KR" sz="4000" dirty="0"/>
          </a:p>
          <a:p>
            <a:endParaRPr lang="en-US" altLang="ko-KR" sz="4000" dirty="0"/>
          </a:p>
          <a:p>
            <a:r>
              <a:rPr lang="ko-KR" altLang="en-US" sz="4000" dirty="0"/>
              <a:t>교육충실</a:t>
            </a:r>
            <a:endParaRPr lang="en-US" altLang="ko-KR" sz="4000" dirty="0"/>
          </a:p>
          <a:p>
            <a:endParaRPr lang="en-US" altLang="ko-KR" sz="4000" dirty="0"/>
          </a:p>
          <a:p>
            <a:r>
              <a:rPr lang="ko-KR" altLang="en-US" sz="4000" dirty="0"/>
              <a:t>긴급사태</a:t>
            </a:r>
            <a:endParaRPr lang="en-US" altLang="ko-KR" sz="4000" dirty="0"/>
          </a:p>
          <a:p>
            <a:pPr marL="0" indent="0">
              <a:buNone/>
            </a:pPr>
            <a:endParaRPr lang="en-US" sz="4000" dirty="0"/>
          </a:p>
          <a:p>
            <a:r>
              <a:rPr lang="ko-KR" altLang="en-US" sz="4000" dirty="0"/>
              <a:t>자위대</a:t>
            </a:r>
            <a:endParaRPr lang="en-US" altLang="ko-KR" sz="4000" dirty="0"/>
          </a:p>
          <a:p>
            <a:endParaRPr lang="en-US" sz="13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D3A620B-289B-41E1-85A3-E892901DF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9111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21DDA8-61A4-429C-9306-43E733B01223}"/>
              </a:ext>
            </a:extLst>
          </p:cNvPr>
          <p:cNvSpPr txBox="1"/>
          <p:nvPr/>
        </p:nvSpPr>
        <p:spPr>
          <a:xfrm>
            <a:off x="1693545" y="1604190"/>
            <a:ext cx="2495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/>
              <a:t>헌법개정</a:t>
            </a:r>
          </a:p>
        </p:txBody>
      </p:sp>
    </p:spTree>
    <p:extLst>
      <p:ext uri="{BB962C8B-B14F-4D97-AF65-F5344CB8AC3E}">
        <p14:creationId xmlns:p14="http://schemas.microsoft.com/office/powerpoint/2010/main" val="279675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0C5FA-77C5-4921-9099-6393238B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6000" dirty="0">
                <a:latin typeface="+mj-ea"/>
              </a:rPr>
              <a:t>메이지 유신의 시작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내용 개체 틀 4">
            <a:extLst>
              <a:ext uri="{FF2B5EF4-FFF2-40B4-BE49-F238E27FC236}">
                <a16:creationId xmlns:a16="http://schemas.microsoft.com/office/drawing/2014/main" id="{FDB2E4F5-DFEE-49DF-8903-AB6F6CF4E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31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621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FB9FBE1-9DC4-4A9F-A62F-B469E7BB0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0"/>
            <a:ext cx="5006336" cy="60536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altLang="ko-KR" sz="2400" dirty="0"/>
          </a:p>
          <a:p>
            <a:r>
              <a:rPr lang="ko-KR" altLang="en-US" sz="2400" dirty="0">
                <a:latin typeface="+mn-ea"/>
              </a:rPr>
              <a:t>근대적 중앙집권체제</a:t>
            </a:r>
            <a:endParaRPr lang="en-US" altLang="ko-KR" sz="2400" dirty="0">
              <a:latin typeface="+mn-ea"/>
            </a:endParaRPr>
          </a:p>
          <a:p>
            <a:endParaRPr lang="en-US" altLang="ko-KR" sz="2400" dirty="0">
              <a:latin typeface="+mn-ea"/>
            </a:endParaRPr>
          </a:p>
          <a:p>
            <a:r>
              <a:rPr lang="ko-KR" altLang="en-US" sz="2400" dirty="0">
                <a:latin typeface="+mn-ea"/>
              </a:rPr>
              <a:t>대일본제국 헌법 공표</a:t>
            </a:r>
            <a:endParaRPr lang="en-US" altLang="ko-KR" sz="2400" dirty="0">
              <a:latin typeface="+mn-ea"/>
            </a:endParaRPr>
          </a:p>
          <a:p>
            <a:endParaRPr lang="en-US" altLang="ko-KR" sz="2400" dirty="0">
              <a:latin typeface="+mn-ea"/>
            </a:endParaRPr>
          </a:p>
          <a:p>
            <a:r>
              <a:rPr lang="ko-KR" altLang="en-US" sz="2400" dirty="0">
                <a:latin typeface="+mn-ea"/>
              </a:rPr>
              <a:t>제국의회 수립</a:t>
            </a:r>
            <a:endParaRPr lang="en-US" altLang="ko-KR" sz="2400" dirty="0">
              <a:latin typeface="+mn-ea"/>
            </a:endParaRPr>
          </a:p>
          <a:p>
            <a:endParaRPr lang="en-US" altLang="ko-KR" sz="2400" dirty="0">
              <a:latin typeface="+mn-ea"/>
            </a:endParaRPr>
          </a:p>
          <a:p>
            <a:endParaRPr lang="en-US" altLang="ko-KR" sz="2400" dirty="0">
              <a:latin typeface="+mn-ea"/>
            </a:endParaRPr>
          </a:p>
          <a:p>
            <a:endParaRPr lang="en-US" altLang="ko-KR" sz="2400" dirty="0">
              <a:latin typeface="+mn-ea"/>
            </a:endParaRPr>
          </a:p>
          <a:p>
            <a:endParaRPr lang="en-US" altLang="ko-KR" sz="2400" dirty="0">
              <a:latin typeface="+mn-ea"/>
            </a:endParaRPr>
          </a:p>
          <a:p>
            <a:endParaRPr lang="en-US" sz="2400" dirty="0">
              <a:latin typeface="+mn-ea"/>
            </a:endParaRPr>
          </a:p>
          <a:p>
            <a:endParaRPr lang="en-US" sz="2400" dirty="0">
              <a:latin typeface="+mn-ea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내용 개체 틀 4">
            <a:extLst>
              <a:ext uri="{FF2B5EF4-FFF2-40B4-BE49-F238E27FC236}">
                <a16:creationId xmlns:a16="http://schemas.microsoft.com/office/drawing/2014/main" id="{90782588-B925-4931-AD94-DAB3E4885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72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graphicFrame>
        <p:nvGraphicFramePr>
          <p:cNvPr id="21" name="차트 20">
            <a:extLst>
              <a:ext uri="{FF2B5EF4-FFF2-40B4-BE49-F238E27FC236}">
                <a16:creationId xmlns:a16="http://schemas.microsoft.com/office/drawing/2014/main" id="{FDEC3851-307C-4E79-8EE3-7F6DD152B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363895"/>
              </p:ext>
            </p:extLst>
          </p:nvPr>
        </p:nvGraphicFramePr>
        <p:xfrm>
          <a:off x="92792" y="3429010"/>
          <a:ext cx="6431837" cy="342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729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B3D7BEA-E59C-4C68-BD2E-1146DF1E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2873832"/>
            <a:ext cx="3657600" cy="9281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ko-KR" altLang="en-US" sz="4800" kern="1200" dirty="0">
                <a:solidFill>
                  <a:srgbClr val="FFFFFF"/>
                </a:solidFill>
                <a:latin typeface="+mj-ea"/>
                <a:cs typeface="+mj-cs"/>
              </a:rPr>
              <a:t>러일전쟁</a:t>
            </a:r>
            <a:endParaRPr lang="en-US" altLang="ko-KR" sz="4800" kern="1200" dirty="0">
              <a:solidFill>
                <a:srgbClr val="FFFFFF"/>
              </a:solidFill>
              <a:latin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A046EE3-5BAE-4E03-9AB0-DD8FC15F1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36" y="492573"/>
            <a:ext cx="6516117" cy="5880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7025AA-149F-49E6-B562-44E5504B27D4}"/>
              </a:ext>
            </a:extLst>
          </p:cNvPr>
          <p:cNvSpPr txBox="1"/>
          <p:nvPr/>
        </p:nvSpPr>
        <p:spPr>
          <a:xfrm>
            <a:off x="2299790" y="4354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CD752-6406-431F-9CBF-E4933E9635EB}"/>
              </a:ext>
            </a:extLst>
          </p:cNvPr>
          <p:cNvSpPr txBox="1"/>
          <p:nvPr/>
        </p:nvSpPr>
        <p:spPr>
          <a:xfrm>
            <a:off x="1300163" y="4243388"/>
            <a:ext cx="2143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</a:rPr>
              <a:t>정치적 민주화</a:t>
            </a:r>
            <a:endParaRPr lang="en-US" altLang="ko-KR" dirty="0">
              <a:solidFill>
                <a:schemeClr val="bg1"/>
              </a:solidFill>
              <a:latin typeface="+mn-ea"/>
            </a:endParaRPr>
          </a:p>
          <a:p>
            <a:endParaRPr lang="en-US" altLang="ko-KR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</a:rPr>
              <a:t>호헌 운동</a:t>
            </a:r>
            <a:endParaRPr lang="en-US" altLang="ko-KR" dirty="0">
              <a:solidFill>
                <a:schemeClr val="bg1"/>
              </a:solidFill>
              <a:latin typeface="+mn-ea"/>
            </a:endParaRPr>
          </a:p>
          <a:p>
            <a:endParaRPr lang="en-US" altLang="ko-KR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</a:rPr>
              <a:t>보통 선거의 실시</a:t>
            </a:r>
            <a:endParaRPr lang="en-US" altLang="ko-KR" dirty="0">
              <a:solidFill>
                <a:schemeClr val="bg1"/>
              </a:solidFill>
              <a:latin typeface="+mn-ea"/>
            </a:endParaRPr>
          </a:p>
          <a:p>
            <a:endParaRPr lang="en-US" altLang="ko-KR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</a:rPr>
              <a:t>정당내각 성립</a:t>
            </a:r>
          </a:p>
        </p:txBody>
      </p:sp>
    </p:spTree>
    <p:extLst>
      <p:ext uri="{BB962C8B-B14F-4D97-AF65-F5344CB8AC3E}">
        <p14:creationId xmlns:p14="http://schemas.microsoft.com/office/powerpoint/2010/main" val="43478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A1D69C-C3CF-470A-AF08-DA60213C4BF8}"/>
              </a:ext>
            </a:extLst>
          </p:cNvPr>
          <p:cNvSpPr txBox="1"/>
          <p:nvPr/>
        </p:nvSpPr>
        <p:spPr>
          <a:xfrm>
            <a:off x="838200" y="2690711"/>
            <a:ext cx="3797807" cy="2699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일본 파시즘 </a:t>
            </a:r>
            <a:r>
              <a:rPr lang="ko-KR" altLang="en-US" sz="2000" dirty="0" err="1"/>
              <a:t>ㅡ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천황제</a:t>
            </a:r>
            <a:r>
              <a:rPr lang="ko-KR" altLang="en-US" sz="2000" dirty="0"/>
              <a:t> 파시즘</a:t>
            </a:r>
            <a:endParaRPr lang="en-US" altLang="ko-KR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 err="1"/>
              <a:t>사쿠라카이</a:t>
            </a:r>
            <a:endParaRPr lang="en-US" altLang="ko-KR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정당내각 부정 </a:t>
            </a:r>
            <a:r>
              <a:rPr lang="en-US" altLang="ko-KR" sz="2000" dirty="0"/>
              <a:t>(5.15</a:t>
            </a:r>
            <a:r>
              <a:rPr lang="ko-KR" altLang="en-US" sz="2000" dirty="0"/>
              <a:t>사건</a:t>
            </a:r>
            <a:r>
              <a:rPr lang="en-US" altLang="ko-KR" sz="2000" dirty="0"/>
              <a:t>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거국일치 내각 등장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50A8373-BA41-47FA-B8BF-42A7E71CC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4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2869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1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내용 개체 틀 25">
            <a:extLst>
              <a:ext uri="{FF2B5EF4-FFF2-40B4-BE49-F238E27FC236}">
                <a16:creationId xmlns:a16="http://schemas.microsoft.com/office/drawing/2014/main" id="{FBBE4B99-603D-4A36-A908-FA8BA7F8B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422199"/>
              </p:ext>
            </p:extLst>
          </p:nvPr>
        </p:nvGraphicFramePr>
        <p:xfrm>
          <a:off x="838200" y="615820"/>
          <a:ext cx="10515600" cy="556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281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A5D92ECB-0138-4052-9F6F-647DA3399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39108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840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내용 개체 틀 24">
            <a:extLst>
              <a:ext uri="{FF2B5EF4-FFF2-40B4-BE49-F238E27FC236}">
                <a16:creationId xmlns:a16="http://schemas.microsoft.com/office/drawing/2014/main" id="{810ACAF6-8278-4620-9545-531B2A888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9FBC038-07B9-4015-A6D2-904FB5D5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2300">
                <a:solidFill>
                  <a:schemeClr val="tx1">
                    <a:lumMod val="85000"/>
                    <a:lumOff val="15000"/>
                  </a:schemeClr>
                </a:solidFill>
              </a:rPr>
              <a:t>55</a:t>
            </a:r>
            <a:r>
              <a:rPr lang="ko-KR" alt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년 체제</a:t>
            </a:r>
            <a:br>
              <a:rPr lang="en-US" altLang="ko-K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ko-KR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58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4B9C27-B32E-4C5E-93BA-A8C1DCED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045" y="1112478"/>
            <a:ext cx="2320637" cy="651597"/>
          </a:xfrm>
        </p:spPr>
        <p:txBody>
          <a:bodyPr>
            <a:normAutofit/>
          </a:bodyPr>
          <a:lstStyle/>
          <a:p>
            <a:r>
              <a:rPr lang="ko-KR" altLang="en-US" sz="2000" dirty="0" err="1"/>
              <a:t>무라야마</a:t>
            </a:r>
            <a:r>
              <a:rPr lang="ko-KR" altLang="en-US" sz="2000" dirty="0"/>
              <a:t> 도미이치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C0924A3-7080-443C-AA83-E4BEA00EE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69"/>
          <a:stretch/>
        </p:blipFill>
        <p:spPr>
          <a:xfrm>
            <a:off x="838200" y="2032792"/>
            <a:ext cx="4176325" cy="4021643"/>
          </a:xfr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CA2DEF0-8DA4-4FEB-A6B5-37D83A8DE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76" y="2032792"/>
            <a:ext cx="4176324" cy="4021645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EA526E39-0D81-4E37-9DBB-85E6F8244AE1}"/>
              </a:ext>
            </a:extLst>
          </p:cNvPr>
          <p:cNvSpPr txBox="1">
            <a:spLocks/>
          </p:cNvSpPr>
          <p:nvPr/>
        </p:nvSpPr>
        <p:spPr>
          <a:xfrm>
            <a:off x="8105319" y="1112479"/>
            <a:ext cx="2320637" cy="651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/>
              <a:t>나카소네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야스히로</a:t>
            </a:r>
            <a:endParaRPr lang="ko-KR" alt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29598-AD48-4535-A730-C3B4CC9DF4CE}"/>
              </a:ext>
            </a:extLst>
          </p:cNvPr>
          <p:cNvSpPr txBox="1"/>
          <p:nvPr/>
        </p:nvSpPr>
        <p:spPr>
          <a:xfrm>
            <a:off x="1101025" y="3304949"/>
            <a:ext cx="2355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경제재건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보통국가 건설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헌법개정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89A42-F431-4BFE-8E7F-2D6AD008B825}"/>
              </a:ext>
            </a:extLst>
          </p:cNvPr>
          <p:cNvSpPr txBox="1"/>
          <p:nvPr/>
        </p:nvSpPr>
        <p:spPr>
          <a:xfrm>
            <a:off x="2226059" y="3304949"/>
            <a:ext cx="28296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보수 양당제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소선거구 비례대표 </a:t>
            </a:r>
            <a:r>
              <a:rPr lang="ko-KR" altLang="en-US" dirty="0" err="1"/>
              <a:t>병립제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연립정권</a:t>
            </a:r>
          </a:p>
        </p:txBody>
      </p:sp>
    </p:spTree>
    <p:extLst>
      <p:ext uri="{BB962C8B-B14F-4D97-AF65-F5344CB8AC3E}">
        <p14:creationId xmlns:p14="http://schemas.microsoft.com/office/powerpoint/2010/main" val="25292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96</Words>
  <Application>Microsoft Office PowerPoint</Application>
  <PresentationFormat>와이드스크린</PresentationFormat>
  <Paragraphs>63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Office Theme</vt:lpstr>
      <vt:lpstr>일본의 정치</vt:lpstr>
      <vt:lpstr>메이지 유신의 시작</vt:lpstr>
      <vt:lpstr>PowerPoint 프레젠테이션</vt:lpstr>
      <vt:lpstr>러일전쟁</vt:lpstr>
      <vt:lpstr>PowerPoint 프레젠테이션</vt:lpstr>
      <vt:lpstr>PowerPoint 프레젠테이션</vt:lpstr>
      <vt:lpstr>PowerPoint 프레젠테이션</vt:lpstr>
      <vt:lpstr>55년 체제 </vt:lpstr>
      <vt:lpstr>무라야마 도미이치</vt:lpstr>
      <vt:lpstr>패전의식에서의 탈피   개헌의지   2020년 개헌 목표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정치</dc:title>
  <dc:creator>현준 김</dc:creator>
  <cp:lastModifiedBy>현준 김</cp:lastModifiedBy>
  <cp:revision>4</cp:revision>
  <dcterms:created xsi:type="dcterms:W3CDTF">2019-04-01T07:51:31Z</dcterms:created>
  <dcterms:modified xsi:type="dcterms:W3CDTF">2019-05-21T03:29:00Z</dcterms:modified>
</cp:coreProperties>
</file>