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0" r:id="rId11"/>
  </p:sldIdLst>
  <p:sldSz cx="12192000" cy="6858000"/>
  <p:notesSz cx="6858000" cy="9144000"/>
  <p:embeddedFontLst>
    <p:embeddedFont>
      <p:font typeface="맑은 고딕" pitchFamily="50" charset="-127"/>
      <p:regular r:id="rId12"/>
      <p:bold r:id="rId13"/>
    </p:embeddedFont>
    <p:embeddedFont>
      <p:font typeface="나눔스퀘어" pitchFamily="50" charset="-127"/>
      <p:regular r:id="rId14"/>
    </p:embeddedFont>
    <p:embeddedFont>
      <p:font typeface="游ゴシック" charset="-128"/>
      <p:regular r:id="rId15"/>
      <p:bold r:id="rId16"/>
    </p:embeddedFont>
    <p:embeddedFont>
      <p:font typeface="나눔스퀘어라운드 ExtraBold" pitchFamily="50" charset="-127"/>
      <p:bold r:id="rId17"/>
    </p:embeddedFont>
    <p:embeddedFont>
      <p:font typeface="나눔스퀘어 ExtraBold" pitchFamily="50" charset="-127"/>
      <p:bold r:id="rId18"/>
    </p:embeddedFont>
    <p:embeddedFont>
      <p:font typeface="나눔스퀘어 Bold" pitchFamily="50" charset="-127"/>
      <p:bold r:id="rId19"/>
    </p:embeddedFont>
    <p:embeddedFont>
      <p:font typeface="나눔손글씨 붓" pitchFamily="66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F43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64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CD34929-6078-4148-A9DB-3C76FA7E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0626B192-4F25-450F-B173-213C201C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09DE3B6-E4E9-4251-A767-51FA1449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9F1146-54CA-4305-A7ED-6CF3FBE3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E6454E1-7818-4214-B474-74A12A36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165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31CF8C7-C14F-41BB-830B-C116C1F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AA980E14-CA8E-4B5E-B8F1-BE72A5F8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829BCBF-15F8-4B82-9E6B-F61B9BE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4E3A23C-1422-4781-ADE3-19FA72B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F3B0D61-838D-489D-AD10-905A977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57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C72E6891-7621-4F4D-BB07-20C96C9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7FB4992D-3F53-471D-8A93-15A08C18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740E73F-2B04-416B-A82C-2EDC1F6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57BB6E59-87DA-408C-8165-2163FE5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56A13ED-E6D3-4947-BB24-2C13E442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1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192B715-FFF4-4F63-A541-2947205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4C2C4CB-272A-48CB-A2E7-C9E17D37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B97CC2A-5B3E-4FA3-83C2-9CB424A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436B4AD-A959-48B7-BBD2-FE2577D8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DD19BEA-CAF0-459B-B68D-EEA8BDB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28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92E1C0C-5784-4F2E-B6E0-68C4B3AA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1DCA2F2-AFE5-4050-B030-831BD386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B9FE356-D553-4114-BA1D-08A3154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9323193-8320-4219-AF25-A11E807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920CDFC-F31F-4A56-8190-FE1A5EF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38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3F2E46-11C0-4CEA-AC5F-7DA1863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D88B9F01-21A4-49E8-B1BF-A840F783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E19785A-8ADC-40C8-8133-E3CBA10A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3D1D0086-DB2A-44E7-90A2-46238A54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BDE5D98E-32D2-4CCC-B7E4-613E012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DFEC0CE8-C2C6-47CD-877B-CB7478E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8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C1F0D1E-1829-4C60-BADA-3E22648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D8A6449E-FC9B-4647-9A86-FFE1D6F4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0F44E80F-C469-4B51-B2CB-7F06E03E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97E927ED-05E7-4D39-ACB7-347E2A75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68D4A5FF-F5E2-4E3A-A238-2589DBD4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9984AB88-06C4-47EC-AE83-C8DB781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435BF803-8A8E-48AF-A292-8174C6E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CFF156A2-E477-4523-91D0-BACE52B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864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2A753C9-ED35-424F-9A99-8DF1E323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E017C29A-154B-4287-9F93-0DF27B6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99A410C1-C2C7-4353-A74B-E693A9D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33C35281-4D4D-4CC6-AD6B-F87AE1A2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53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3BB69779-6234-4513-8783-C108066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9908649-A6D3-4B4E-870F-9836C96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F2712778-E926-4FED-A282-BA0CCC54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230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E765C49-34A3-4D7F-8463-9714271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423C1E0-8C61-4E1B-BF26-EE9935FE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089BA35-6B43-45EB-9044-0077D07E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F60D0CA-286F-41A7-B446-E8D9AB6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72B69ED-1630-4DCE-A1D1-DDD9411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FFC74B22-0603-4410-B058-FF762C5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4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4C67986-859A-477D-A314-6CFCEECC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F033C2DC-2B6E-4ED8-92A9-4909CF8C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0CD61C54-1AEC-4B26-A47D-DC9D632F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84FC60B-6782-4676-929F-8386717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91CAD24-F18B-4ADA-82D3-09F95C99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FF4F799F-DDB8-409D-990F-7F6A1AE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75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6E11EADB-B34C-45C4-9E93-2AFEC7E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CB8AF8A-2C1A-46FD-A6EB-27799667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E507F29-5995-4528-A691-5E07F8B7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44B5-E04E-455D-A786-59531248DDD0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58F536B-1C88-4E31-8D4D-44B61F35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DC354BB-B72D-4D17-9C59-13E6AA22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037B-A732-422A-BFD7-AB5E176F9B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50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FC0065D-5C4F-4592-B6D2-2F50824D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29" r="2673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5236905A-023A-4BA5-A7A3-CD90DC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66" r="-2" b="663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66C17A28-B2FC-43AD-AB6B-8B77B4AF8E1F}"/>
              </a:ext>
            </a:extLst>
          </p:cNvPr>
          <p:cNvSpPr/>
          <p:nvPr/>
        </p:nvSpPr>
        <p:spPr>
          <a:xfrm>
            <a:off x="3349101" y="1184988"/>
            <a:ext cx="5630066" cy="4488023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422FDD-4961-41E5-BE29-D40509B41078}"/>
              </a:ext>
            </a:extLst>
          </p:cNvPr>
          <p:cNvSpPr txBox="1"/>
          <p:nvPr/>
        </p:nvSpPr>
        <p:spPr>
          <a:xfrm>
            <a:off x="3232882" y="2174033"/>
            <a:ext cx="586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일본의 전후</a:t>
            </a:r>
            <a:r>
              <a:rPr lang="en-US" altLang="ko-KR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(1945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년 이후</a:t>
            </a:r>
            <a:r>
              <a:rPr lang="en-US" altLang="ko-KR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)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 식생활 소비문화</a:t>
            </a:r>
            <a:endParaRPr lang="en-US" altLang="ko-KR" sz="2400" dirty="0">
              <a:solidFill>
                <a:schemeClr val="bg1"/>
              </a:solidFill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FF5DB2-F274-4F9A-96B1-19E9EFA08B0B}"/>
              </a:ext>
            </a:extLst>
          </p:cNvPr>
          <p:cNvSpPr txBox="1"/>
          <p:nvPr/>
        </p:nvSpPr>
        <p:spPr>
          <a:xfrm>
            <a:off x="3541455" y="2635992"/>
            <a:ext cx="5109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Adobe Caslon Pro Bold" panose="0205070206050A020403" pitchFamily="18" charset="0"/>
              </a:rPr>
              <a:t>日本</a:t>
            </a:r>
            <a:r>
              <a:rPr lang="ko-KR" altLang="en-US" sz="9600" b="1" dirty="0">
                <a:solidFill>
                  <a:schemeClr val="bg1"/>
                </a:solidFill>
                <a:latin typeface="Adobe Caslon Pro Bold" panose="0205070206050A020403" pitchFamily="18" charset="0"/>
              </a:rPr>
              <a:t>文化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769172-60AC-47A1-BB08-6B0C45114191}"/>
              </a:ext>
            </a:extLst>
          </p:cNvPr>
          <p:cNvSpPr txBox="1"/>
          <p:nvPr/>
        </p:nvSpPr>
        <p:spPr>
          <a:xfrm>
            <a:off x="5169315" y="4408583"/>
            <a:ext cx="24817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2**01**3 </a:t>
            </a:r>
            <a:r>
              <a:rPr lang="ko-KR" altLang="en-US" sz="2800" dirty="0" smtClean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권</a:t>
            </a:r>
            <a:r>
              <a:rPr lang="en-US" altLang="ko-KR" sz="2800" smtClean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*</a:t>
            </a:r>
            <a:r>
              <a:rPr lang="ko-KR" altLang="en-US" sz="2800" smtClean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준</a:t>
            </a:r>
            <a:endParaRPr lang="en-US" altLang="ko-KR" sz="2800" dirty="0">
              <a:solidFill>
                <a:schemeClr val="bg1"/>
              </a:solidFill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6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74835C39-49A9-453C-8ACD-0712E1D3E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60" y="0"/>
            <a:ext cx="4699105" cy="4699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06CC34-0A2E-4D66-9FFA-7BCEBED29B95}"/>
              </a:ext>
            </a:extLst>
          </p:cNvPr>
          <p:cNvSpPr txBox="1"/>
          <p:nvPr/>
        </p:nvSpPr>
        <p:spPr>
          <a:xfrm>
            <a:off x="3127513" y="3914275"/>
            <a:ext cx="6387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256405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="" xmlns:a16="http://schemas.microsoft.com/office/drawing/2014/main" id="{BC244EBA-BDC4-4E0A-AB81-EDB81A1EEB6D}"/>
              </a:ext>
            </a:extLst>
          </p:cNvPr>
          <p:cNvSpPr/>
          <p:nvPr/>
        </p:nvSpPr>
        <p:spPr>
          <a:xfrm>
            <a:off x="-1" y="-10"/>
            <a:ext cx="12192000" cy="6858010"/>
          </a:xfrm>
          <a:custGeom>
            <a:avLst/>
            <a:gdLst>
              <a:gd name="connsiteX0" fmla="*/ 6653534 w 12192000"/>
              <a:gd name="connsiteY0" fmla="*/ 0 h 6858010"/>
              <a:gd name="connsiteX1" fmla="*/ 6653542 w 12192000"/>
              <a:gd name="connsiteY1" fmla="*/ 10 h 6858010"/>
              <a:gd name="connsiteX2" fmla="*/ 6654800 w 12192000"/>
              <a:gd name="connsiteY2" fmla="*/ 10 h 6858010"/>
              <a:gd name="connsiteX3" fmla="*/ 6654800 w 12192000"/>
              <a:gd name="connsiteY3" fmla="*/ 1568 h 6858010"/>
              <a:gd name="connsiteX4" fmla="*/ 12192000 w 12192000"/>
              <a:gd name="connsiteY4" fmla="*/ 6858010 h 6858010"/>
              <a:gd name="connsiteX5" fmla="*/ 6654800 w 12192000"/>
              <a:gd name="connsiteY5" fmla="*/ 6858010 h 6858010"/>
              <a:gd name="connsiteX6" fmla="*/ 2668535 w 12192000"/>
              <a:gd name="connsiteY6" fmla="*/ 6858010 h 6858010"/>
              <a:gd name="connsiteX7" fmla="*/ 0 w 12192000"/>
              <a:gd name="connsiteY7" fmla="*/ 6858010 h 6858010"/>
              <a:gd name="connsiteX8" fmla="*/ 0 w 12192000"/>
              <a:gd name="connsiteY8" fmla="*/ 10 h 6858010"/>
              <a:gd name="connsiteX9" fmla="*/ 6653528 w 12192000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10">
                <a:moveTo>
                  <a:pt x="6653534" y="0"/>
                </a:moveTo>
                <a:lnTo>
                  <a:pt x="6653542" y="10"/>
                </a:lnTo>
                <a:lnTo>
                  <a:pt x="6654800" y="10"/>
                </a:lnTo>
                <a:lnTo>
                  <a:pt x="6654800" y="1568"/>
                </a:lnTo>
                <a:lnTo>
                  <a:pt x="12192000" y="6858010"/>
                </a:lnTo>
                <a:lnTo>
                  <a:pt x="6654800" y="6858010"/>
                </a:lnTo>
                <a:lnTo>
                  <a:pt x="2668535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653528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C2B46EEB-222A-4113-A5D3-DC2C9DDF77DC}"/>
              </a:ext>
            </a:extLst>
          </p:cNvPr>
          <p:cNvSpPr/>
          <p:nvPr/>
        </p:nvSpPr>
        <p:spPr>
          <a:xfrm>
            <a:off x="0" y="0"/>
            <a:ext cx="11734801" cy="6858010"/>
          </a:xfrm>
          <a:custGeom>
            <a:avLst/>
            <a:gdLst>
              <a:gd name="connsiteX0" fmla="*/ 6196335 w 11734801"/>
              <a:gd name="connsiteY0" fmla="*/ 0 h 6858010"/>
              <a:gd name="connsiteX1" fmla="*/ 6196343 w 11734801"/>
              <a:gd name="connsiteY1" fmla="*/ 10 h 6858010"/>
              <a:gd name="connsiteX2" fmla="*/ 6197601 w 11734801"/>
              <a:gd name="connsiteY2" fmla="*/ 10 h 6858010"/>
              <a:gd name="connsiteX3" fmla="*/ 6197601 w 11734801"/>
              <a:gd name="connsiteY3" fmla="*/ 1568 h 6858010"/>
              <a:gd name="connsiteX4" fmla="*/ 11734801 w 11734801"/>
              <a:gd name="connsiteY4" fmla="*/ 6858010 h 6858010"/>
              <a:gd name="connsiteX5" fmla="*/ 6197601 w 11734801"/>
              <a:gd name="connsiteY5" fmla="*/ 6858010 h 6858010"/>
              <a:gd name="connsiteX6" fmla="*/ 2211336 w 11734801"/>
              <a:gd name="connsiteY6" fmla="*/ 6858010 h 6858010"/>
              <a:gd name="connsiteX7" fmla="*/ 0 w 11734801"/>
              <a:gd name="connsiteY7" fmla="*/ 6858010 h 6858010"/>
              <a:gd name="connsiteX8" fmla="*/ 0 w 11734801"/>
              <a:gd name="connsiteY8" fmla="*/ 10 h 6858010"/>
              <a:gd name="connsiteX9" fmla="*/ 6196329 w 11734801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1" h="6858010">
                <a:moveTo>
                  <a:pt x="6196335" y="0"/>
                </a:moveTo>
                <a:lnTo>
                  <a:pt x="6196343" y="10"/>
                </a:lnTo>
                <a:lnTo>
                  <a:pt x="6197601" y="10"/>
                </a:lnTo>
                <a:lnTo>
                  <a:pt x="6197601" y="1568"/>
                </a:lnTo>
                <a:lnTo>
                  <a:pt x="11734801" y="6858010"/>
                </a:lnTo>
                <a:lnTo>
                  <a:pt x="6197601" y="6858010"/>
                </a:lnTo>
                <a:lnTo>
                  <a:pt x="2211336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196329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40405E-6D7E-47BC-8FA7-07C4BED38FCD}"/>
              </a:ext>
            </a:extLst>
          </p:cNvPr>
          <p:cNvSpPr txBox="1"/>
          <p:nvPr/>
        </p:nvSpPr>
        <p:spPr>
          <a:xfrm>
            <a:off x="788856" y="17885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C826117-788D-4C51-8914-C612DC310662}"/>
              </a:ext>
            </a:extLst>
          </p:cNvPr>
          <p:cNvSpPr txBox="1"/>
          <p:nvPr/>
        </p:nvSpPr>
        <p:spPr>
          <a:xfrm>
            <a:off x="788855" y="1303277"/>
            <a:ext cx="456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一</a:t>
            </a:r>
            <a:r>
              <a:rPr lang="en-US" altLang="ja-JP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. 1945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년 전 일본의 식생활 문화</a:t>
            </a:r>
            <a:endParaRPr lang="en-US" altLang="ja-JP" sz="2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3FDCABF-160E-4927-9845-8D7538BFFADA}"/>
              </a:ext>
            </a:extLst>
          </p:cNvPr>
          <p:cNvSpPr txBox="1"/>
          <p:nvPr/>
        </p:nvSpPr>
        <p:spPr>
          <a:xfrm>
            <a:off x="788854" y="2633054"/>
            <a:ext cx="4936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二</a:t>
            </a:r>
            <a:r>
              <a:rPr lang="en-US" altLang="ja-JP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.</a:t>
            </a:r>
            <a:r>
              <a:rPr lang="ja-JP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1945</a:t>
            </a:r>
            <a:r>
              <a:rPr lang="ko-KR" altLang="en-US" sz="2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년 이후 일본의 식생활 문화 </a:t>
            </a:r>
            <a:endParaRPr lang="en-US" altLang="ja-JP" sz="2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cxnSp>
        <p:nvCxnSpPr>
          <p:cNvPr id="4" name="연결선: 꺾임 3">
            <a:extLst>
              <a:ext uri="{FF2B5EF4-FFF2-40B4-BE49-F238E27FC236}">
                <a16:creationId xmlns="" xmlns:a16="http://schemas.microsoft.com/office/drawing/2014/main" id="{78131191-9698-45D9-89D8-07541D366991}"/>
              </a:ext>
            </a:extLst>
          </p:cNvPr>
          <p:cNvCxnSpPr/>
          <p:nvPr/>
        </p:nvCxnSpPr>
        <p:spPr>
          <a:xfrm>
            <a:off x="937054" y="3054972"/>
            <a:ext cx="388163" cy="334276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AECA13-3584-44FD-8378-2A8F44CCD998}"/>
              </a:ext>
            </a:extLst>
          </p:cNvPr>
          <p:cNvSpPr txBox="1"/>
          <p:nvPr/>
        </p:nvSpPr>
        <p:spPr>
          <a:xfrm>
            <a:off x="1440637" y="3222110"/>
            <a:ext cx="50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dobe Caslon Pro Bold" panose="0205070206050A020403" pitchFamily="18" charset="0"/>
              </a:rPr>
              <a:t> </a:t>
            </a:r>
            <a:endParaRPr lang="ko-KR" altLang="en-US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F95E83-F122-408E-874B-454979996540}"/>
              </a:ext>
            </a:extLst>
          </p:cNvPr>
          <p:cNvSpPr txBox="1"/>
          <p:nvPr/>
        </p:nvSpPr>
        <p:spPr>
          <a:xfrm>
            <a:off x="1325217" y="3222110"/>
            <a:ext cx="4306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경제 부흥기</a:t>
            </a:r>
            <a:r>
              <a:rPr lang="en-US" altLang="ko-KR" sz="20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~</a:t>
            </a:r>
            <a:endParaRPr lang="ko-KR" altLang="en-US" sz="2000" dirty="0">
              <a:solidFill>
                <a:schemeClr val="bg1"/>
              </a:solidFill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</p:txBody>
      </p:sp>
      <p:cxnSp>
        <p:nvCxnSpPr>
          <p:cNvPr id="7" name="연결선: 꺾임 6">
            <a:extLst>
              <a:ext uri="{FF2B5EF4-FFF2-40B4-BE49-F238E27FC236}">
                <a16:creationId xmlns="" xmlns:a16="http://schemas.microsoft.com/office/drawing/2014/main" id="{0FF5D570-0D8B-4FD5-A9A8-1AC37E9759C4}"/>
              </a:ext>
            </a:extLst>
          </p:cNvPr>
          <p:cNvCxnSpPr>
            <a:cxnSpLocks/>
          </p:cNvCxnSpPr>
          <p:nvPr/>
        </p:nvCxnSpPr>
        <p:spPr>
          <a:xfrm>
            <a:off x="937054" y="3622220"/>
            <a:ext cx="388163" cy="379937"/>
          </a:xfrm>
          <a:prstGeom prst="bentConnector3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729AB6-BA15-4ED9-AF1D-785B135947A0}"/>
              </a:ext>
            </a:extLst>
          </p:cNvPr>
          <p:cNvSpPr txBox="1"/>
          <p:nvPr/>
        </p:nvSpPr>
        <p:spPr>
          <a:xfrm>
            <a:off x="1325217" y="3802107"/>
            <a:ext cx="232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외식 문화의 발달</a:t>
            </a:r>
          </a:p>
        </p:txBody>
      </p:sp>
    </p:spTree>
    <p:extLst>
      <p:ext uri="{BB962C8B-B14F-4D97-AF65-F5344CB8AC3E}">
        <p14:creationId xmlns="" xmlns:p14="http://schemas.microsoft.com/office/powerpoint/2010/main" val="158471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2967579" y="375345"/>
            <a:ext cx="625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년 전 일본의 식생활 소비문화</a:t>
            </a:r>
          </a:p>
        </p:txBody>
      </p:sp>
      <p:pic>
        <p:nvPicPr>
          <p:cNvPr id="1028" name="Picture 4" descr="https://web-japan.org/nipponia/nipponia36/images/feature/06_01.jpg">
            <a:extLst>
              <a:ext uri="{FF2B5EF4-FFF2-40B4-BE49-F238E27FC236}">
                <a16:creationId xmlns="" xmlns:a16="http://schemas.microsoft.com/office/drawing/2014/main" id="{3B502998-145F-4B5B-A4C5-E7C3AA8F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1614487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CA537E-3282-4D1A-BC86-F3F0400B2F0A}"/>
              </a:ext>
            </a:extLst>
          </p:cNvPr>
          <p:cNvSpPr txBox="1"/>
          <p:nvPr/>
        </p:nvSpPr>
        <p:spPr>
          <a:xfrm>
            <a:off x="982980" y="960120"/>
            <a:ext cx="421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쌀 중심의 식생활</a:t>
            </a:r>
          </a:p>
        </p:txBody>
      </p:sp>
      <p:pic>
        <p:nvPicPr>
          <p:cNvPr id="1030" name="Picture 6" descr="ê³ ê¸°ì ëí ì´ë¯¸ì§ ê²ìê²°ê³¼">
            <a:extLst>
              <a:ext uri="{FF2B5EF4-FFF2-40B4-BE49-F238E27FC236}">
                <a16:creationId xmlns="" xmlns:a16="http://schemas.microsoft.com/office/drawing/2014/main" id="{9458FE4C-5DE4-471A-B777-D4A95B59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29530"/>
            <a:ext cx="4741959" cy="3412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곱하기 기호 4">
            <a:extLst>
              <a:ext uri="{FF2B5EF4-FFF2-40B4-BE49-F238E27FC236}">
                <a16:creationId xmlns="" xmlns:a16="http://schemas.microsoft.com/office/drawing/2014/main" id="{BEFB5E04-06D4-4BC5-AA47-083BA272E393}"/>
              </a:ext>
            </a:extLst>
          </p:cNvPr>
          <p:cNvSpPr/>
          <p:nvPr/>
        </p:nvSpPr>
        <p:spPr>
          <a:xfrm>
            <a:off x="6697980" y="2829529"/>
            <a:ext cx="3585707" cy="3626256"/>
          </a:xfrm>
          <a:prstGeom prst="mathMultiply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dirty="0">
              <a:latin typeface="Adobe Caslon Pro Bold" panose="0205070206050A020403" pitchFamily="18" charset="0"/>
            </a:endParaRPr>
          </a:p>
        </p:txBody>
      </p:sp>
      <p:pic>
        <p:nvPicPr>
          <p:cNvPr id="1032" name="Picture 8" descr="ìì´ëì¡±ì ëí ì´ë¯¸ì§ ê²ìê²°ê³¼">
            <a:extLst>
              <a:ext uri="{FF2B5EF4-FFF2-40B4-BE49-F238E27FC236}">
                <a16:creationId xmlns="" xmlns:a16="http://schemas.microsoft.com/office/drawing/2014/main" id="{BE06159E-3CC7-4E44-83FA-BA753B25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80" y="967400"/>
            <a:ext cx="5273040" cy="445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3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2967579" y="375345"/>
            <a:ext cx="625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  <a:ea typeface="나눔스퀘어" panose="020B0600000101010101" pitchFamily="50" charset="-127"/>
              </a:rPr>
              <a:t>년 전 일본의 식생활 소비문화</a:t>
            </a:r>
          </a:p>
        </p:txBody>
      </p:sp>
      <p:pic>
        <p:nvPicPr>
          <p:cNvPr id="11" name="Picture 2" descr="ì¤í¤ì¼í¤ì ëí ì´ë¯¸ì§ ê²ìê²°ê³¼">
            <a:extLst>
              <a:ext uri="{FF2B5EF4-FFF2-40B4-BE49-F238E27FC236}">
                <a16:creationId xmlns="" xmlns:a16="http://schemas.microsoft.com/office/drawing/2014/main" id="{0F710FD1-A2E9-4E2B-B6DA-C0AC0C5C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01" y="1173470"/>
            <a:ext cx="4516672" cy="3059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ì¼ë³¸ì¸ë¤ì ì²´ê²©ì´ ë¹ì½ì ëí ì´ë¯¸ì§ ê²ìê²°ê³¼">
            <a:extLst>
              <a:ext uri="{FF2B5EF4-FFF2-40B4-BE49-F238E27FC236}">
                <a16:creationId xmlns="" xmlns:a16="http://schemas.microsoft.com/office/drawing/2014/main" id="{9EE5F499-3DE9-4939-9005-CA59F7CD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112210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BE6C9AAF-B9EB-47E6-90F1-44A20402FFED}"/>
              </a:ext>
            </a:extLst>
          </p:cNvPr>
          <p:cNvGrpSpPr/>
          <p:nvPr/>
        </p:nvGrpSpPr>
        <p:grpSpPr>
          <a:xfrm>
            <a:off x="1417983" y="3525078"/>
            <a:ext cx="3737113" cy="1669774"/>
            <a:chOff x="1417983" y="3525078"/>
            <a:chExt cx="3737113" cy="1669774"/>
          </a:xfrm>
        </p:grpSpPr>
        <p:sp>
          <p:nvSpPr>
            <p:cNvPr id="8" name="순서도: 대체 처리 7">
              <a:extLst>
                <a:ext uri="{FF2B5EF4-FFF2-40B4-BE49-F238E27FC236}">
                  <a16:creationId xmlns="" xmlns:a16="http://schemas.microsoft.com/office/drawing/2014/main" id="{49FD9C0E-F6AE-41EE-A407-BAAC5E907335}"/>
                </a:ext>
              </a:extLst>
            </p:cNvPr>
            <p:cNvSpPr/>
            <p:nvPr/>
          </p:nvSpPr>
          <p:spPr>
            <a:xfrm>
              <a:off x="1417983" y="3525078"/>
              <a:ext cx="3737113" cy="1669774"/>
            </a:xfrm>
            <a:prstGeom prst="flowChartAlternateProcess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dirty="0">
                <a:latin typeface="Adobe Caslon Pro Bold" panose="0205070206050A020403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96B42ED-AE61-4316-B6A0-BD8D7B44A322}"/>
                </a:ext>
              </a:extLst>
            </p:cNvPr>
            <p:cNvSpPr txBox="1"/>
            <p:nvPr/>
          </p:nvSpPr>
          <p:spPr>
            <a:xfrm>
              <a:off x="1583634" y="3678485"/>
              <a:ext cx="34058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Adobe Caslon Pro Bold" panose="0205070206050A020403" pitchFamily="18" charset="0"/>
                  <a:ea typeface="나눔스퀘어 Bold" panose="020B0600000101010101" pitchFamily="50" charset="-127"/>
                </a:rPr>
                <a:t>정부에서 육식과 우유를 장려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8AD51531-83CB-450E-86AD-063609A57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99" y="2941988"/>
            <a:ext cx="5263121" cy="355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5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103F6D-A544-48A7-8DEE-1AC211A5E04B}"/>
              </a:ext>
            </a:extLst>
          </p:cNvPr>
          <p:cNvSpPr txBox="1"/>
          <p:nvPr/>
        </p:nvSpPr>
        <p:spPr>
          <a:xfrm>
            <a:off x="982980" y="1051560"/>
            <a:ext cx="482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경제 부흥기</a:t>
            </a:r>
            <a:r>
              <a:rPr lang="en-US" altLang="ko-KR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~</a:t>
            </a:r>
            <a:endParaRPr lang="ko-KR" altLang="en-US" sz="4400" dirty="0">
              <a:latin typeface="Adobe Caslon Pro Bold" panose="0205070206050A020403" pitchFamily="18" charset="0"/>
              <a:ea typeface="나눔스퀘어 ExtraBold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82DCCCB-94C9-4833-B192-9097C715B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" y="1798321"/>
            <a:ext cx="4145611" cy="3500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EE092E-7DE5-46DF-AE65-9E2A58C457B4}"/>
              </a:ext>
            </a:extLst>
          </p:cNvPr>
          <p:cNvSpPr txBox="1"/>
          <p:nvPr/>
        </p:nvSpPr>
        <p:spPr>
          <a:xfrm>
            <a:off x="5349550" y="1806616"/>
            <a:ext cx="564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1950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년 후반 일본에 새로운 쇼핑 양식 슈퍼마켓 등장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213495-7ED0-4EFA-981B-DBF14A93DE88}"/>
              </a:ext>
            </a:extLst>
          </p:cNvPr>
          <p:cNvSpPr txBox="1"/>
          <p:nvPr/>
        </p:nvSpPr>
        <p:spPr>
          <a:xfrm>
            <a:off x="5367129" y="2849217"/>
            <a:ext cx="532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고도 성장기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-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영양가 높은 식품에 대한 지출 늘어남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B057984D-92E6-4E6F-8E2E-89104B11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4" y="3680215"/>
            <a:ext cx="3843130" cy="27920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3735A2-DDE9-4D07-ABBB-7857D94BC038}"/>
              </a:ext>
            </a:extLst>
          </p:cNvPr>
          <p:cNvSpPr txBox="1"/>
          <p:nvPr/>
        </p:nvSpPr>
        <p:spPr>
          <a:xfrm>
            <a:off x="8532244" y="4567148"/>
            <a:ext cx="3154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1958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년 세계 최초로 발매된 인스턴트 라면</a:t>
            </a:r>
            <a:endParaRPr lang="en-US" altLang="ko-KR" sz="2400" dirty="0"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  <a:p>
            <a:endParaRPr lang="en-US" altLang="ko-KR" dirty="0">
              <a:latin typeface="Adobe Caslon Pro Bold" panose="0205070206050A020403" pitchFamily="18" charset="0"/>
            </a:endParaRPr>
          </a:p>
          <a:p>
            <a:endParaRPr lang="ko-KR" altLang="en-US" dirty="0">
              <a:latin typeface="Adobe Caslon Pro Bold" panose="0205070206050A020403" pitchFamily="18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B1C3449A-1E71-406B-B11B-A41B615FC8BC}"/>
              </a:ext>
            </a:extLst>
          </p:cNvPr>
          <p:cNvGrpSpPr/>
          <p:nvPr/>
        </p:nvGrpSpPr>
        <p:grpSpPr>
          <a:xfrm>
            <a:off x="2197716" y="3048355"/>
            <a:ext cx="4465981" cy="3924546"/>
            <a:chOff x="2226531" y="3649701"/>
            <a:chExt cx="4465981" cy="3924546"/>
          </a:xfrm>
        </p:grpSpPr>
        <p:sp>
          <p:nvSpPr>
            <p:cNvPr id="8" name="폭발: 8pt 7">
              <a:extLst>
                <a:ext uri="{FF2B5EF4-FFF2-40B4-BE49-F238E27FC236}">
                  <a16:creationId xmlns="" xmlns:a16="http://schemas.microsoft.com/office/drawing/2014/main" id="{98AE3725-4028-4B6C-936B-7D4345BDCAE5}"/>
                </a:ext>
              </a:extLst>
            </p:cNvPr>
            <p:cNvSpPr/>
            <p:nvPr/>
          </p:nvSpPr>
          <p:spPr>
            <a:xfrm>
              <a:off x="2226531" y="3649701"/>
              <a:ext cx="4465981" cy="3924546"/>
            </a:xfrm>
            <a:prstGeom prst="irregularSeal1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dirty="0">
                <a:latin typeface="Adobe Caslon Pro Bold" panose="0205070206050A020403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499D7F5-7625-4012-8FD1-7095DE5E38E1}"/>
                </a:ext>
              </a:extLst>
            </p:cNvPr>
            <p:cNvSpPr txBox="1"/>
            <p:nvPr/>
          </p:nvSpPr>
          <p:spPr>
            <a:xfrm>
              <a:off x="3107635" y="5002531"/>
              <a:ext cx="28492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dirty="0">
                  <a:latin typeface="Adobe Caslon Pro Bold" panose="0205070206050A020403" pitchFamily="18" charset="0"/>
                  <a:ea typeface="나눔손글씨 붓" panose="03060600000000000000" pitchFamily="66" charset="-127"/>
                </a:rPr>
                <a:t>인스턴트 붐</a:t>
              </a:r>
              <a:r>
                <a:rPr lang="en-US" altLang="ko-KR" sz="6000" dirty="0">
                  <a:latin typeface="Adobe Caslon Pro Bold" panose="0205070206050A020403" pitchFamily="18" charset="0"/>
                  <a:ea typeface="나눔손글씨 붓" panose="03060600000000000000" pitchFamily="66" charset="-127"/>
                </a:rPr>
                <a:t>!</a:t>
              </a:r>
              <a:endParaRPr lang="ko-KR" altLang="en-US" sz="6000" dirty="0">
                <a:latin typeface="Adobe Caslon Pro Bold" panose="0205070206050A020403" pitchFamily="18" charset="0"/>
                <a:ea typeface="나눔손글씨 붓" panose="03060600000000000000" pitchFamily="66" charset="-127"/>
              </a:endParaRP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E48ED1AA-E08B-4D23-8C53-94DF18F7D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2051579"/>
            <a:ext cx="2681250" cy="364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8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103F6D-A544-48A7-8DEE-1AC211A5E04B}"/>
              </a:ext>
            </a:extLst>
          </p:cNvPr>
          <p:cNvSpPr txBox="1"/>
          <p:nvPr/>
        </p:nvSpPr>
        <p:spPr>
          <a:xfrm>
            <a:off x="982980" y="1051560"/>
            <a:ext cx="482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경제 부흥기</a:t>
            </a:r>
            <a:r>
              <a:rPr lang="en-US" altLang="ko-KR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~</a:t>
            </a:r>
            <a:endParaRPr lang="ko-KR" altLang="en-US" sz="4400" dirty="0">
              <a:latin typeface="Adobe Caslon Pro Bold" panose="0205070206050A020403" pitchFamily="18" charset="0"/>
              <a:ea typeface="나눔스퀘어 ExtraBold" panose="020B06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34C47CFF-B27F-4B7C-B1C0-F31C9F41D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1821001"/>
            <a:ext cx="4326163" cy="29684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123E5F-D235-4283-8677-D8A2B5619A8A}"/>
              </a:ext>
            </a:extLst>
          </p:cNvPr>
          <p:cNvSpPr txBox="1"/>
          <p:nvPr/>
        </p:nvSpPr>
        <p:spPr>
          <a:xfrm>
            <a:off x="5486400" y="1798320"/>
            <a:ext cx="617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인스턴트 붐 이후 냉동식품과 레토르트 식품이 보급되기 시작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.</a:t>
            </a:r>
            <a:endParaRPr lang="ko-KR" altLang="en-US" sz="2400" dirty="0"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</p:txBody>
      </p:sp>
      <p:pic>
        <p:nvPicPr>
          <p:cNvPr id="1028" name="Picture 4" descr="ì¼ë³¸ ë í ë¥´í¸ ìíì ëí ì´ë¯¸ì§ ê²ìê²°ê³¼">
            <a:extLst>
              <a:ext uri="{FF2B5EF4-FFF2-40B4-BE49-F238E27FC236}">
                <a16:creationId xmlns="" xmlns:a16="http://schemas.microsoft.com/office/drawing/2014/main" id="{2DF1C0B1-6739-47BD-9DF3-B2B5BDB2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03" y="2842667"/>
            <a:ext cx="5305847" cy="3344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103F6D-A544-48A7-8DEE-1AC211A5E04B}"/>
              </a:ext>
            </a:extLst>
          </p:cNvPr>
          <p:cNvSpPr txBox="1"/>
          <p:nvPr/>
        </p:nvSpPr>
        <p:spPr>
          <a:xfrm>
            <a:off x="982980" y="1051560"/>
            <a:ext cx="482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외식 문화의 발달</a:t>
            </a:r>
          </a:p>
        </p:txBody>
      </p:sp>
      <p:pic>
        <p:nvPicPr>
          <p:cNvPr id="2050" name="Picture 2" descr="ì¼ë³¸ ë§ì§ì ëí ì´ë¯¸ì§ ê²ìê²°ê³¼">
            <a:extLst>
              <a:ext uri="{FF2B5EF4-FFF2-40B4-BE49-F238E27FC236}">
                <a16:creationId xmlns="" xmlns:a16="http://schemas.microsoft.com/office/drawing/2014/main" id="{4D136263-829E-4A02-A54D-68ADF111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9" y="1789416"/>
            <a:ext cx="4189020" cy="3247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ì¼ë³¸ ììì ì ëí ì´ë¯¸ì§ ê²ìê²°ê³¼">
            <a:extLst>
              <a:ext uri="{FF2B5EF4-FFF2-40B4-BE49-F238E27FC236}">
                <a16:creationId xmlns="" xmlns:a16="http://schemas.microsoft.com/office/drawing/2014/main" id="{71325372-1581-46A7-B1B4-40ECE24E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30" y="3413208"/>
            <a:ext cx="4621184" cy="3043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ì¼ë³¸ ììì ì ëí ì´ë¯¸ì§ ê²ìê²°ê³¼">
            <a:extLst>
              <a:ext uri="{FF2B5EF4-FFF2-40B4-BE49-F238E27FC236}">
                <a16:creationId xmlns="" xmlns:a16="http://schemas.microsoft.com/office/drawing/2014/main" id="{61C0CC7A-2C3F-4D54-BF5A-996D21C2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1144924"/>
            <a:ext cx="4093390" cy="2729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04BAE6-F807-4FB4-9523-15983CB73AC4}"/>
              </a:ext>
            </a:extLst>
          </p:cNvPr>
          <p:cNvSpPr txBox="1"/>
          <p:nvPr/>
        </p:nvSpPr>
        <p:spPr>
          <a:xfrm>
            <a:off x="8740493" y="3962400"/>
            <a:ext cx="3053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1960</a:t>
            </a:r>
            <a:r>
              <a:rPr lang="ko-KR" altLang="en-US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년대 일본의 외식산업은 체인화의 형태로 발전</a:t>
            </a:r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 </a:t>
            </a:r>
            <a:r>
              <a:rPr lang="ko-KR" altLang="en-US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그 결과 일본 샐러리맨의 점심은 대부분 도시락에서 외식으로 바뀌게 됨</a:t>
            </a:r>
            <a:r>
              <a:rPr lang="en-US" altLang="ko-KR" sz="2000" dirty="0">
                <a:latin typeface="Adobe Caslon Pro Bold" panose="0205070206050A020403" pitchFamily="18" charset="0"/>
                <a:ea typeface="나눔스퀘어 ExtraBold" panose="020B0600000101010101" pitchFamily="50" charset="-127"/>
              </a:rPr>
              <a:t>.</a:t>
            </a:r>
            <a:endParaRPr lang="ko-KR" altLang="en-US" sz="2000" dirty="0">
              <a:latin typeface="Adobe Caslon Pro Bold" panose="0205070206050A020403" pitchFamily="18" charset="0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Caslon Pro Bold" panose="0205070206050A020403" pitchFamily="18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A2B48-96B8-4CDE-B78E-1C08EBD83E96}"/>
              </a:ext>
            </a:extLst>
          </p:cNvPr>
          <p:cNvSpPr txBox="1"/>
          <p:nvPr/>
        </p:nvSpPr>
        <p:spPr>
          <a:xfrm>
            <a:off x="3934991" y="5898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dirty="0">
              <a:latin typeface="Adobe Caslon Pro Bold" panose="0205070206050A020403" pitchFamily="18" charset="0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43F3AD-5F36-411E-958B-D95A11E4FBBA}"/>
              </a:ext>
            </a:extLst>
          </p:cNvPr>
          <p:cNvSpPr txBox="1"/>
          <p:nvPr/>
        </p:nvSpPr>
        <p:spPr>
          <a:xfrm>
            <a:off x="2626743" y="385756"/>
            <a:ext cx="715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dobe Caslon Pro Bold" panose="0205070206050A020403" pitchFamily="18" charset="0"/>
              </a:rPr>
              <a:t>1945</a:t>
            </a:r>
            <a:r>
              <a:rPr lang="ko-KR" altLang="en-US" sz="3200" dirty="0">
                <a:latin typeface="Adobe Caslon Pro Bold" panose="0205070206050A020403" pitchFamily="18" charset="0"/>
              </a:rPr>
              <a:t>년 이후 일본의 식생활 소비문화</a:t>
            </a:r>
          </a:p>
        </p:txBody>
      </p:sp>
      <p:pic>
        <p:nvPicPr>
          <p:cNvPr id="3074" name="Picture 2" descr="https://web-japan.org/nipponia/nipponia36/images/feature/07_02.jpg">
            <a:extLst>
              <a:ext uri="{FF2B5EF4-FFF2-40B4-BE49-F238E27FC236}">
                <a16:creationId xmlns="" xmlns:a16="http://schemas.microsoft.com/office/drawing/2014/main" id="{CF352E8D-F8EA-4467-B1A3-F817B616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9" y="1183880"/>
            <a:ext cx="4741959" cy="3838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D52E83-EFD7-4951-B309-909EFCDC8E85}"/>
              </a:ext>
            </a:extLst>
          </p:cNvPr>
          <p:cNvSpPr txBox="1"/>
          <p:nvPr/>
        </p:nvSpPr>
        <p:spPr>
          <a:xfrm>
            <a:off x="5945898" y="2602051"/>
            <a:ext cx="549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반찬이 많이 차려져 있는 화려한 오늘날의 일본가정의 식탁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. 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그만큼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, </a:t>
            </a:r>
            <a:r>
              <a:rPr lang="ko-KR" altLang="en-US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쌀 소비량은 줄었다</a:t>
            </a:r>
            <a:r>
              <a:rPr lang="en-US" altLang="ko-KR" sz="24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.</a:t>
            </a:r>
            <a:endParaRPr lang="ko-KR" altLang="en-US" sz="2400" dirty="0">
              <a:latin typeface="Adobe Caslon Pro Bold" panose="0205070206050A020403" pitchFamily="18" charset="0"/>
              <a:ea typeface="나눔스퀘어라운드 ExtraBold" panose="020B0600000101010101" pitchFamily="50" charset="-127"/>
            </a:endParaRPr>
          </a:p>
        </p:txBody>
      </p:sp>
      <p:pic>
        <p:nvPicPr>
          <p:cNvPr id="3076" name="Picture 4" descr="ì¼ë³¸ì íìì°¨ë¦¼ì ëí ì´ë¯¸ì§ ê²ìê²°ê³¼">
            <a:extLst>
              <a:ext uri="{FF2B5EF4-FFF2-40B4-BE49-F238E27FC236}">
                <a16:creationId xmlns="" xmlns:a16="http://schemas.microsoft.com/office/drawing/2014/main" id="{8A2F301D-1683-47AA-A606-430B997F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78" y="970531"/>
            <a:ext cx="8852643" cy="4642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687291-4E90-473F-9F84-719FBC04C45F}"/>
              </a:ext>
            </a:extLst>
          </p:cNvPr>
          <p:cNvSpPr txBox="1"/>
          <p:nvPr/>
        </p:nvSpPr>
        <p:spPr>
          <a:xfrm>
            <a:off x="1272065" y="5812809"/>
            <a:ext cx="1080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dobe Caslon Pro Bold" panose="0205070206050A020403" pitchFamily="18" charset="0"/>
                <a:ea typeface="나눔스퀘어라운드 ExtraBold" panose="020B0600000101010101" pitchFamily="50" charset="-127"/>
              </a:rPr>
              <a:t>날마다 축제와 같은 진수성찬을 즐기고 있는 것이 오늘날의 일본인</a:t>
            </a:r>
          </a:p>
        </p:txBody>
      </p:sp>
    </p:spTree>
    <p:extLst>
      <p:ext uri="{BB962C8B-B14F-4D97-AF65-F5344CB8AC3E}">
        <p14:creationId xmlns="" xmlns:p14="http://schemas.microsoft.com/office/powerpoint/2010/main" val="4066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9000"/>
          </a:schemeClr>
        </a:solidFill>
        <a:ln>
          <a:noFill/>
        </a:ln>
      </a:spPr>
      <a:bodyPr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178</Words>
  <Application>Microsoft Office PowerPoint</Application>
  <PresentationFormat>사용자 지정</PresentationFormat>
  <Paragraphs>30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1" baseType="lpstr">
      <vt:lpstr>굴림</vt:lpstr>
      <vt:lpstr>Arial</vt:lpstr>
      <vt:lpstr>Adobe Caslon Pro Bold</vt:lpstr>
      <vt:lpstr>맑은 고딕</vt:lpstr>
      <vt:lpstr>나눔스퀘어</vt:lpstr>
      <vt:lpstr>游ゴシック</vt:lpstr>
      <vt:lpstr>나눔스퀘어라운드 ExtraBold</vt:lpstr>
      <vt:lpstr>나눔스퀘어 ExtraBold</vt:lpstr>
      <vt:lpstr>나눔스퀘어 Bold</vt:lpstr>
      <vt:lpstr>나눔손글씨 붓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 WOOHEE</dc:creator>
  <cp:lastModifiedBy>Windows User</cp:lastModifiedBy>
  <cp:revision>16</cp:revision>
  <dcterms:created xsi:type="dcterms:W3CDTF">2018-09-04T06:33:27Z</dcterms:created>
  <dcterms:modified xsi:type="dcterms:W3CDTF">2019-05-21T00:18:48Z</dcterms:modified>
</cp:coreProperties>
</file>