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72" r:id="rId6"/>
    <p:sldId id="267" r:id="rId7"/>
    <p:sldId id="277" r:id="rId8"/>
    <p:sldId id="271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C5"/>
    <a:srgbClr val="F9F4F1"/>
    <a:srgbClr val="B8835C"/>
    <a:srgbClr val="E4B79C"/>
    <a:srgbClr val="EDD0BE"/>
    <a:srgbClr val="DEA886"/>
    <a:srgbClr val="DE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b7xTSbaJ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876550"/>
            <a:ext cx="12192000" cy="39814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7" y="1885950"/>
            <a:ext cx="7470937" cy="19812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129490"/>
            <a:ext cx="8205849" cy="20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일본관광의 발전과정</a:t>
            </a:r>
            <a:endParaRPr lang="en-US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근세 전 </a:t>
            </a:r>
            <a:r>
              <a:rPr lang="en-US" altLang="ko-KR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- </a:t>
            </a: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무로마치    </a:t>
            </a:r>
            <a:endParaRPr lang="en-US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ru-RU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251" y="450810"/>
            <a:ext cx="2301541" cy="4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일본사회와 관광</a:t>
            </a:r>
            <a:endParaRPr lang="ru-RU" altLang="ko-KR" sz="1800" b="1" dirty="0">
              <a:solidFill>
                <a:schemeClr val="accent5">
                  <a:lumMod val="60000"/>
                  <a:lumOff val="4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96200" y="5289424"/>
            <a:ext cx="2701591" cy="9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일본어일본학과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20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217****1 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정</a:t>
            </a:r>
            <a:r>
              <a:rPr lang="en-US" altLang="ko-KR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*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원</a:t>
            </a:r>
            <a:endParaRPr lang="en-US" altLang="ko-KR" sz="20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6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63046" y="1239612"/>
            <a:ext cx="2236421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73454" y="469860"/>
            <a:ext cx="4714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b="1" spc="3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목차</a:t>
            </a:r>
            <a:endParaRPr lang="en-US" altLang="ko-KR" b="1" spc="3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2" name="Group 508"/>
          <p:cNvGrpSpPr/>
          <p:nvPr/>
        </p:nvGrpSpPr>
        <p:grpSpPr>
          <a:xfrm>
            <a:off x="3365845" y="188497"/>
            <a:ext cx="1666065" cy="4831439"/>
            <a:chOff x="-2427513" y="-3177354"/>
            <a:chExt cx="2128090" cy="6171276"/>
          </a:xfrm>
        </p:grpSpPr>
        <p:sp>
          <p:nvSpPr>
            <p:cNvPr id="13" name="Shape 505"/>
            <p:cNvSpPr/>
            <p:nvPr/>
          </p:nvSpPr>
          <p:spPr>
            <a:xfrm>
              <a:off x="-1385008" y="-1070335"/>
              <a:ext cx="0" cy="406425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27513" y="-3177354"/>
              <a:ext cx="2128090" cy="2107019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507"/>
            <p:cNvSpPr/>
            <p:nvPr/>
          </p:nvSpPr>
          <p:spPr>
            <a:xfrm>
              <a:off x="-2039638" y="-2408862"/>
              <a:ext cx="1352340" cy="570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START</a:t>
              </a:r>
              <a:endParaRPr sz="24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6" name="Group 503"/>
          <p:cNvGrpSpPr/>
          <p:nvPr/>
        </p:nvGrpSpPr>
        <p:grpSpPr>
          <a:xfrm>
            <a:off x="4940406" y="2094008"/>
            <a:ext cx="6855991" cy="1708195"/>
            <a:chOff x="-6770936" y="221281"/>
            <a:chExt cx="14106322" cy="3514642"/>
          </a:xfrm>
        </p:grpSpPr>
        <p:sp>
          <p:nvSpPr>
            <p:cNvPr id="17" name="Shape 498"/>
            <p:cNvSpPr/>
            <p:nvPr/>
          </p:nvSpPr>
          <p:spPr>
            <a:xfrm>
              <a:off x="-5569356" y="221281"/>
              <a:ext cx="5206949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endParaRPr sz="17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8" name="Shape 499"/>
            <p:cNvSpPr/>
            <p:nvPr/>
          </p:nvSpPr>
          <p:spPr>
            <a:xfrm>
              <a:off x="2277415" y="1235724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endParaRPr sz="1200" dirty="0"/>
            </a:p>
          </p:txBody>
        </p:sp>
        <p:grpSp>
          <p:nvGrpSpPr>
            <p:cNvPr id="19" name="Group 502"/>
            <p:cNvGrpSpPr/>
            <p:nvPr/>
          </p:nvGrpSpPr>
          <p:grpSpPr>
            <a:xfrm>
              <a:off x="-6770936" y="506768"/>
              <a:ext cx="11489020" cy="1460696"/>
              <a:chOff x="-6814095" y="-1460696"/>
              <a:chExt cx="11489018" cy="1460696"/>
            </a:xfrm>
          </p:grpSpPr>
          <p:sp>
            <p:nvSpPr>
              <p:cNvPr id="20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" name="Shape 501"/>
              <p:cNvSpPr/>
              <p:nvPr/>
            </p:nvSpPr>
            <p:spPr>
              <a:xfrm>
                <a:off x="-6814095" y="-1460696"/>
                <a:ext cx="94292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23" name="Shape 498">
            <a:extLst>
              <a:ext uri="{FF2B5EF4-FFF2-40B4-BE49-F238E27FC236}">
                <a16:creationId xmlns:a16="http://schemas.microsoft.com/office/drawing/2014/main" id="{AB9EEEC2-F2DF-4FEC-9ED2-75E42900B706}"/>
              </a:ext>
            </a:extLst>
          </p:cNvPr>
          <p:cNvSpPr/>
          <p:nvPr/>
        </p:nvSpPr>
        <p:spPr>
          <a:xfrm>
            <a:off x="5537832" y="2940541"/>
            <a:ext cx="4104932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아스카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Shape 501">
            <a:extLst>
              <a:ext uri="{FF2B5EF4-FFF2-40B4-BE49-F238E27FC236}">
                <a16:creationId xmlns:a16="http://schemas.microsoft.com/office/drawing/2014/main" id="{D09CE36C-E42A-40FE-B2F7-5EB2D1022AD3}"/>
              </a:ext>
            </a:extLst>
          </p:cNvPr>
          <p:cNvSpPr/>
          <p:nvPr/>
        </p:nvSpPr>
        <p:spPr>
          <a:xfrm>
            <a:off x="4940405" y="3174723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" name="Shape 501">
            <a:extLst>
              <a:ext uri="{FF2B5EF4-FFF2-40B4-BE49-F238E27FC236}">
                <a16:creationId xmlns:a16="http://schemas.microsoft.com/office/drawing/2014/main" id="{74340744-C713-442B-83DC-CF46E67B5523}"/>
              </a:ext>
            </a:extLst>
          </p:cNvPr>
          <p:cNvSpPr/>
          <p:nvPr/>
        </p:nvSpPr>
        <p:spPr>
          <a:xfrm>
            <a:off x="4940404" y="4055633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" name="Shape 498">
            <a:extLst>
              <a:ext uri="{FF2B5EF4-FFF2-40B4-BE49-F238E27FC236}">
                <a16:creationId xmlns:a16="http://schemas.microsoft.com/office/drawing/2014/main" id="{705A4321-B0E7-4A7F-B068-2E875370C871}"/>
              </a:ext>
            </a:extLst>
          </p:cNvPr>
          <p:cNvSpPr/>
          <p:nvPr/>
        </p:nvSpPr>
        <p:spPr>
          <a:xfrm>
            <a:off x="5537832" y="3843457"/>
            <a:ext cx="4186430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가마쿠라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" name="Shape 498">
            <a:extLst>
              <a:ext uri="{FF2B5EF4-FFF2-40B4-BE49-F238E27FC236}">
                <a16:creationId xmlns:a16="http://schemas.microsoft.com/office/drawing/2014/main" id="{1DA4FD8C-28C9-490D-A3C3-916D9BC2C8D9}"/>
              </a:ext>
            </a:extLst>
          </p:cNvPr>
          <p:cNvSpPr/>
          <p:nvPr/>
        </p:nvSpPr>
        <p:spPr>
          <a:xfrm>
            <a:off x="5514769" y="2020585"/>
            <a:ext cx="5860607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/>
              </a:rPr>
              <a:t>야요이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/>
              </a:rPr>
              <a:t>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/>
            </a:endParaRPr>
          </a:p>
        </p:txBody>
      </p:sp>
      <p:sp>
        <p:nvSpPr>
          <p:cNvPr id="33" name="Shape 507">
            <a:extLst>
              <a:ext uri="{FF2B5EF4-FFF2-40B4-BE49-F238E27FC236}">
                <a16:creationId xmlns:a16="http://schemas.microsoft.com/office/drawing/2014/main" id="{078FB6B5-1851-4FE4-825F-EDC4F9E1AC36}"/>
              </a:ext>
            </a:extLst>
          </p:cNvPr>
          <p:cNvSpPr/>
          <p:nvPr/>
        </p:nvSpPr>
        <p:spPr>
          <a:xfrm>
            <a:off x="3652646" y="5269493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FINISH</a:t>
            </a:r>
            <a:endParaRPr sz="24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4" name="Shape 509">
            <a:extLst>
              <a:ext uri="{FF2B5EF4-FFF2-40B4-BE49-F238E27FC236}">
                <a16:creationId xmlns:a16="http://schemas.microsoft.com/office/drawing/2014/main" id="{9F331492-AFD6-4E5C-B1FB-3BFAA4C4B71A}"/>
              </a:ext>
            </a:extLst>
          </p:cNvPr>
          <p:cNvSpPr/>
          <p:nvPr/>
        </p:nvSpPr>
        <p:spPr>
          <a:xfrm rot="13500000">
            <a:off x="4531105" y="212710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Shape 501">
            <a:extLst>
              <a:ext uri="{FF2B5EF4-FFF2-40B4-BE49-F238E27FC236}">
                <a16:creationId xmlns:a16="http://schemas.microsoft.com/office/drawing/2014/main" id="{7807ECAE-AE1E-45AC-B342-D945E27FCC2A}"/>
              </a:ext>
            </a:extLst>
          </p:cNvPr>
          <p:cNvSpPr/>
          <p:nvPr/>
        </p:nvSpPr>
        <p:spPr>
          <a:xfrm>
            <a:off x="4956058" y="4829931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" name="Shape 498">
            <a:extLst>
              <a:ext uri="{FF2B5EF4-FFF2-40B4-BE49-F238E27FC236}">
                <a16:creationId xmlns:a16="http://schemas.microsoft.com/office/drawing/2014/main" id="{7433E992-4ABE-4E68-9CB4-B6AD0ABC2531}"/>
              </a:ext>
            </a:extLst>
          </p:cNvPr>
          <p:cNvSpPr/>
          <p:nvPr/>
        </p:nvSpPr>
        <p:spPr>
          <a:xfrm>
            <a:off x="5524401" y="4613382"/>
            <a:ext cx="4186430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무로마치 시대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41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55114" y="166849"/>
            <a:ext cx="9694579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야요이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시대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-</a:t>
            </a:r>
            <a:r>
              <a:rPr lang="ko-KR" altLang="en-US" sz="28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야마타이국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기원전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세기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~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서기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세기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)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5" name="Shape 388">
            <a:extLst>
              <a:ext uri="{FF2B5EF4-FFF2-40B4-BE49-F238E27FC236}">
                <a16:creationId xmlns:a16="http://schemas.microsoft.com/office/drawing/2014/main" id="{01C7CD23-3728-41F4-B99F-CED6D8F69F6C}"/>
              </a:ext>
            </a:extLst>
          </p:cNvPr>
          <p:cNvSpPr/>
          <p:nvPr/>
        </p:nvSpPr>
        <p:spPr>
          <a:xfrm>
            <a:off x="1899516" y="1072730"/>
            <a:ext cx="8233914" cy="96600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위나라의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대 황제 명제가 </a:t>
            </a:r>
            <a:r>
              <a:rPr lang="ko-KR" altLang="en-US" sz="2000" b="1" dirty="0" err="1"/>
              <a:t>히미코</a:t>
            </a:r>
            <a:r>
              <a:rPr lang="ko-KR" altLang="en-US" sz="2000" b="1" dirty="0"/>
              <a:t> 여왕에게 </a:t>
            </a:r>
            <a:r>
              <a:rPr lang="en-US" altLang="ko-KR" sz="2000" b="1" dirty="0"/>
              <a:t>‘</a:t>
            </a:r>
            <a:r>
              <a:rPr lang="ko-KR" altLang="en-US" sz="2000" b="1" dirty="0" err="1"/>
              <a:t>친위왜왕</a:t>
            </a:r>
            <a:r>
              <a:rPr lang="en-US" altLang="ko-KR" sz="2000" b="1" dirty="0"/>
              <a:t>’ </a:t>
            </a:r>
            <a:r>
              <a:rPr lang="ko-KR" altLang="en-US" sz="2000" b="1" dirty="0"/>
              <a:t>이라는 칭호와 금인자수 및 거울 </a:t>
            </a:r>
            <a:r>
              <a:rPr lang="en-US" altLang="ko-KR" sz="2000" b="1" dirty="0"/>
              <a:t>100</a:t>
            </a:r>
            <a:r>
              <a:rPr lang="ko-KR" altLang="en-US" sz="2000" b="1" dirty="0"/>
              <a:t>면 등을 하사함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B1E9A-5E7F-4C2D-A4F6-A01EF442625F}"/>
              </a:ext>
            </a:extLst>
          </p:cNvPr>
          <p:cNvSpPr txBox="1"/>
          <p:nvPr/>
        </p:nvSpPr>
        <p:spPr>
          <a:xfrm>
            <a:off x="1899516" y="2229669"/>
            <a:ext cx="823391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이 시기에 일본 열도에서 철이란 채굴할 수 없는 자원이었지만 한반도의 남부 세력들과 교류를 하며 철 자원을 얻음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ACA436-38EC-4F0C-978B-EE447609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63" y="3066938"/>
            <a:ext cx="3827633" cy="244483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3CA813-5A9E-4964-8158-F545B7C81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16" y="3066938"/>
            <a:ext cx="4406281" cy="25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6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34352" y="166850"/>
            <a:ext cx="6025104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아스카 시대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(7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세기 전반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430E79-7727-412E-B839-3786EDAA2736}"/>
              </a:ext>
            </a:extLst>
          </p:cNvPr>
          <p:cNvSpPr txBox="1"/>
          <p:nvPr/>
        </p:nvSpPr>
        <p:spPr>
          <a:xfrm>
            <a:off x="3156509" y="902866"/>
            <a:ext cx="705406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이 시대의 문화인 아스카 문화는 백제 문명의 연장이라고 </a:t>
            </a:r>
            <a:r>
              <a:rPr lang="ko-KR" altLang="en-US" b="1" dirty="0" err="1"/>
              <a:t>할만큼</a:t>
            </a:r>
            <a:r>
              <a:rPr lang="ko-KR" altLang="en-US" b="1" dirty="0"/>
              <a:t> 한국으로부터 많은 제도</a:t>
            </a:r>
            <a:r>
              <a:rPr lang="en-US" altLang="ko-KR" b="1" dirty="0"/>
              <a:t>, </a:t>
            </a:r>
            <a:r>
              <a:rPr lang="ko-KR" altLang="en-US" b="1" dirty="0"/>
              <a:t>문물이 수입되었음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1DF698-D7E9-41A2-8CE0-F0B2C19F1199}"/>
              </a:ext>
            </a:extLst>
          </p:cNvPr>
          <p:cNvSpPr txBox="1"/>
          <p:nvPr/>
        </p:nvSpPr>
        <p:spPr>
          <a:xfrm>
            <a:off x="3156509" y="1629839"/>
            <a:ext cx="701831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유교</a:t>
            </a:r>
            <a:r>
              <a:rPr lang="en-US" altLang="ko-KR" b="1" dirty="0"/>
              <a:t>, </a:t>
            </a:r>
            <a:r>
              <a:rPr lang="ko-KR" altLang="en-US" b="1" dirty="0"/>
              <a:t>불교를 비롯하여 건축</a:t>
            </a:r>
            <a:r>
              <a:rPr lang="en-US" altLang="ko-KR" b="1" dirty="0"/>
              <a:t>, </a:t>
            </a:r>
            <a:r>
              <a:rPr lang="ko-KR" altLang="en-US" b="1" dirty="0"/>
              <a:t>조각 등의 대부분이 한국의 학자</a:t>
            </a:r>
            <a:r>
              <a:rPr lang="en-US" altLang="ko-KR" b="1" dirty="0"/>
              <a:t>, </a:t>
            </a:r>
            <a:r>
              <a:rPr lang="ko-KR" altLang="en-US" b="1" dirty="0"/>
              <a:t>승려</a:t>
            </a:r>
            <a:r>
              <a:rPr lang="en-US" altLang="ko-KR" b="1" dirty="0"/>
              <a:t>, </a:t>
            </a:r>
            <a:r>
              <a:rPr lang="ko-KR" altLang="en-US" b="1" dirty="0"/>
              <a:t>유민들에 의하여 전수됨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CD0CF5-6B34-4BC1-8CCC-0CA9CDF25CD2}"/>
              </a:ext>
            </a:extLst>
          </p:cNvPr>
          <p:cNvSpPr txBox="1"/>
          <p:nvPr/>
        </p:nvSpPr>
        <p:spPr>
          <a:xfrm>
            <a:off x="3162446" y="2356812"/>
            <a:ext cx="704218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특히 불교 미술이 눈부시게 발달한 시대로서</a:t>
            </a:r>
            <a:r>
              <a:rPr lang="en-US" altLang="ko-KR" b="1" dirty="0"/>
              <a:t>, </a:t>
            </a:r>
            <a:r>
              <a:rPr lang="ko-KR" altLang="en-US" b="1" dirty="0"/>
              <a:t>일본 제 국보</a:t>
            </a:r>
            <a:r>
              <a:rPr lang="en-US" altLang="ko-KR" b="1" dirty="0"/>
              <a:t>1</a:t>
            </a:r>
            <a:r>
              <a:rPr lang="ko-KR" altLang="en-US" b="1" dirty="0"/>
              <a:t>호인 </a:t>
            </a:r>
            <a:r>
              <a:rPr lang="ko-KR" altLang="en-US" b="1" dirty="0" err="1"/>
              <a:t>호류사의</a:t>
            </a:r>
            <a:r>
              <a:rPr lang="ko-KR" altLang="en-US" b="1" dirty="0"/>
              <a:t> 목제 반가사유상과 우리나라 국보 제 </a:t>
            </a:r>
            <a:r>
              <a:rPr lang="en-US" altLang="ko-KR" b="1" dirty="0"/>
              <a:t>83</a:t>
            </a:r>
            <a:r>
              <a:rPr lang="ko-KR" altLang="en-US" b="1" dirty="0"/>
              <a:t>호인 </a:t>
            </a:r>
            <a:r>
              <a:rPr lang="ko-KR" altLang="en-US" b="1" dirty="0" err="1"/>
              <a:t>금동미륵보살반가사유상과</a:t>
            </a:r>
            <a:r>
              <a:rPr lang="ko-KR" altLang="en-US" b="1" dirty="0"/>
              <a:t> 매우 닮아 있음을 알 수 있음</a:t>
            </a:r>
          </a:p>
        </p:txBody>
      </p:sp>
      <p:pic>
        <p:nvPicPr>
          <p:cNvPr id="3" name="그림 2" descr="하늘, 나무, 실외, 건물이(가) 표시된 사진&#10;&#10;자동 생성된 설명">
            <a:extLst>
              <a:ext uri="{FF2B5EF4-FFF2-40B4-BE49-F238E27FC236}">
                <a16:creationId xmlns:a16="http://schemas.microsoft.com/office/drawing/2014/main" id="{94F10ED0-C876-4BD9-9FF3-1A67F358A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86" y="3480173"/>
            <a:ext cx="5264564" cy="3021542"/>
          </a:xfrm>
          <a:prstGeom prst="rect">
            <a:avLst/>
          </a:prstGeom>
        </p:spPr>
      </p:pic>
      <p:pic>
        <p:nvPicPr>
          <p:cNvPr id="7" name="그림 6" descr="하늘, 실외, 대지, 건물이(가) 표시된 사진&#10;&#10;자동 생성된 설명">
            <a:extLst>
              <a:ext uri="{FF2B5EF4-FFF2-40B4-BE49-F238E27FC236}">
                <a16:creationId xmlns:a16="http://schemas.microsoft.com/office/drawing/2014/main" id="{CC9F9C7E-ED02-4F3B-A08C-A4F83619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33" y="3480172"/>
            <a:ext cx="4735370" cy="2938090"/>
          </a:xfrm>
          <a:prstGeom prst="rect">
            <a:avLst/>
          </a:prstGeom>
        </p:spPr>
      </p:pic>
      <p:pic>
        <p:nvPicPr>
          <p:cNvPr id="14" name="그림 13" descr="테이블, 앉아있는, 실내이(가) 표시된 사진&#10;&#10;자동 생성된 설명">
            <a:extLst>
              <a:ext uri="{FF2B5EF4-FFF2-40B4-BE49-F238E27FC236}">
                <a16:creationId xmlns:a16="http://schemas.microsoft.com/office/drawing/2014/main" id="{F225E68D-BE76-428D-92DD-3B3B43B23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29" y="439732"/>
            <a:ext cx="3389873" cy="5501112"/>
          </a:xfrm>
          <a:prstGeom prst="rect">
            <a:avLst/>
          </a:prstGeom>
        </p:spPr>
      </p:pic>
      <p:pic>
        <p:nvPicPr>
          <p:cNvPr id="17" name="그림 16" descr="꽃병, 테이블이(가) 표시된 사진&#10;&#10;자동 생성된 설명">
            <a:extLst>
              <a:ext uri="{FF2B5EF4-FFF2-40B4-BE49-F238E27FC236}">
                <a16:creationId xmlns:a16="http://schemas.microsoft.com/office/drawing/2014/main" id="{BDE275D5-1F55-4E5D-9A4D-B23B0E06C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41" y="439732"/>
            <a:ext cx="3300668" cy="5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55115" y="97946"/>
            <a:ext cx="6025104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가마쿠라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무로마치 시대에 대해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2168715" y="897943"/>
            <a:ext cx="3438863" cy="566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가마쿠라 시대 </a:t>
            </a:r>
            <a:r>
              <a:rPr lang="en-US" altLang="ko-KR" sz="2000" b="1" dirty="0"/>
              <a:t>(1185~1333)</a:t>
            </a:r>
            <a:r>
              <a:rPr lang="ko-KR" altLang="en-US" sz="2000" b="1" dirty="0"/>
              <a:t> 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EC1A128B-B2E0-4323-84EB-843B4E82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9" y="1395100"/>
            <a:ext cx="4033242" cy="48277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ED7294-85F6-47F9-BD1D-87CE69F62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0" y="1459505"/>
            <a:ext cx="4708935" cy="4763358"/>
          </a:xfrm>
          <a:prstGeom prst="rect">
            <a:avLst/>
          </a:prstGeom>
        </p:spPr>
      </p:pic>
      <p:sp>
        <p:nvSpPr>
          <p:cNvPr id="15" name="Shape 388">
            <a:extLst>
              <a:ext uri="{FF2B5EF4-FFF2-40B4-BE49-F238E27FC236}">
                <a16:creationId xmlns:a16="http://schemas.microsoft.com/office/drawing/2014/main" id="{01C7CD23-3728-41F4-B99F-CED6D8F69F6C}"/>
              </a:ext>
            </a:extLst>
          </p:cNvPr>
          <p:cNvSpPr/>
          <p:nvPr/>
        </p:nvSpPr>
        <p:spPr>
          <a:xfrm>
            <a:off x="6676231" y="914233"/>
            <a:ext cx="4465352" cy="23545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무로마치 시대 </a:t>
            </a:r>
            <a:r>
              <a:rPr lang="en-US" altLang="ko-KR" sz="2000" b="1" dirty="0"/>
              <a:t>(1336~1573)</a:t>
            </a:r>
            <a:r>
              <a:rPr lang="ko-KR" altLang="en-US" sz="2000" b="1" dirty="0"/>
              <a:t> 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99426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90864" y="183282"/>
            <a:ext cx="706105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가마쿠라 막부 시대 </a:t>
            </a:r>
            <a:r>
              <a:rPr lang="en-US" altLang="ko-KR" sz="2800" dirty="0"/>
              <a:t>(</a:t>
            </a:r>
            <a:r>
              <a:rPr lang="en-US" altLang="ko-KR" sz="2800" b="1" dirty="0"/>
              <a:t>1185~1333</a:t>
            </a:r>
            <a:r>
              <a:rPr lang="en-US" altLang="ko-KR" sz="2800" dirty="0"/>
              <a:t>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1932279" y="957398"/>
            <a:ext cx="8675147" cy="178131"/>
            <a:chOff x="28644" y="-285008"/>
            <a:chExt cx="11657498" cy="178131"/>
          </a:xfrm>
        </p:grpSpPr>
        <p:sp>
          <p:nvSpPr>
            <p:cNvPr id="12" name="Shape 390"/>
            <p:cNvSpPr/>
            <p:nvPr/>
          </p:nvSpPr>
          <p:spPr>
            <a:xfrm>
              <a:off x="28644" y="-106877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6D6BAE6-CE48-484B-8329-F919082E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64" y="1414483"/>
            <a:ext cx="3086531" cy="4701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8E58E-8235-4400-B8C7-4A0292E1B48B}"/>
              </a:ext>
            </a:extLst>
          </p:cNvPr>
          <p:cNvSpPr txBox="1"/>
          <p:nvPr/>
        </p:nvSpPr>
        <p:spPr>
          <a:xfrm>
            <a:off x="1943365" y="2559648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주변국인 고려와 송나라와 무역이 잦았음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62E6-D2C7-43C7-B724-892BCB445CCB}"/>
              </a:ext>
            </a:extLst>
          </p:cNvPr>
          <p:cNvSpPr txBox="1"/>
          <p:nvPr/>
        </p:nvSpPr>
        <p:spPr>
          <a:xfrm>
            <a:off x="1943365" y="1308755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상공업의 발달과 관련하여</a:t>
            </a:r>
            <a:endParaRPr lang="en-US" altLang="ko-KR" b="1" dirty="0">
              <a:ea typeface="나눔스퀘어 Bold" panose="020B0600000101010101"/>
            </a:endParaRPr>
          </a:p>
          <a:p>
            <a:pPr algn="ctr"/>
            <a:r>
              <a:rPr lang="ko-KR" altLang="en-US" b="1" dirty="0">
                <a:ea typeface="나눔스퀘어 Bold" panose="020B0600000101010101"/>
              </a:rPr>
              <a:t>해외 무역 활발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DA7CC-31C3-4952-A0FA-AD997294BA68}"/>
              </a:ext>
            </a:extLst>
          </p:cNvPr>
          <p:cNvSpPr txBox="1"/>
          <p:nvPr/>
        </p:nvSpPr>
        <p:spPr>
          <a:xfrm>
            <a:off x="1943365" y="3491957"/>
            <a:ext cx="332605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무사들에 의해 정권이 수립됨으로 남성적 문화가 강했으며 신흥 종파가 여럿 생겨나 활발한 종교 활동을 펼침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FD541-3C89-47A7-9728-2899E4BB7627}"/>
              </a:ext>
            </a:extLst>
          </p:cNvPr>
          <p:cNvSpPr txBox="1"/>
          <p:nvPr/>
        </p:nvSpPr>
        <p:spPr>
          <a:xfrm>
            <a:off x="1970823" y="5267784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사실적이고 이지적이며 중후한 양감의 미술적 특징이 발현됨 </a:t>
            </a:r>
          </a:p>
        </p:txBody>
      </p:sp>
      <p:pic>
        <p:nvPicPr>
          <p:cNvPr id="10" name="그래픽 9" descr="직선 화살표">
            <a:extLst>
              <a:ext uri="{FF2B5EF4-FFF2-40B4-BE49-F238E27FC236}">
                <a16:creationId xmlns:a16="http://schemas.microsoft.com/office/drawing/2014/main" id="{2CF7302E-48A4-4113-BCB4-4421630CE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49213" y="1895338"/>
            <a:ext cx="569277" cy="688772"/>
          </a:xfrm>
          <a:prstGeom prst="rect">
            <a:avLst/>
          </a:prstGeom>
        </p:spPr>
      </p:pic>
      <p:pic>
        <p:nvPicPr>
          <p:cNvPr id="19" name="그래픽 18" descr="직선 화살표">
            <a:extLst>
              <a:ext uri="{FF2B5EF4-FFF2-40B4-BE49-F238E27FC236}">
                <a16:creationId xmlns:a16="http://schemas.microsoft.com/office/drawing/2014/main" id="{A23EA110-8C73-4671-BF99-5DB88257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49213" y="4638759"/>
            <a:ext cx="569277" cy="688772"/>
          </a:xfrm>
          <a:prstGeom prst="rect">
            <a:avLst/>
          </a:prstGeom>
        </p:spPr>
      </p:pic>
      <p:pic>
        <p:nvPicPr>
          <p:cNvPr id="9" name="그림 8" descr="테이블, 코끼리, 개체이(가) 표시된 사진&#10;&#10;자동 생성된 설명">
            <a:extLst>
              <a:ext uri="{FF2B5EF4-FFF2-40B4-BE49-F238E27FC236}">
                <a16:creationId xmlns:a16="http://schemas.microsoft.com/office/drawing/2014/main" id="{100EADC1-230D-4740-A2EE-A9F24BDFC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4051" y="2226611"/>
            <a:ext cx="4499634" cy="28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2739" y="183282"/>
            <a:ext cx="706105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/>
                <a:cs typeface="Calibri" panose="020F0502020204030204" pitchFamily="34" charset="0"/>
              </a:rPr>
              <a:t>무로마치 막부 시대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/>
                <a:cs typeface="Calibri" panose="020F0502020204030204" pitchFamily="34" charset="0"/>
              </a:rPr>
              <a:t>(1336~1573)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2002739" y="817062"/>
            <a:ext cx="8675147" cy="285008"/>
            <a:chOff x="0" y="-285008"/>
            <a:chExt cx="11657498" cy="285008"/>
          </a:xfrm>
        </p:grpSpPr>
        <p:sp>
          <p:nvSpPr>
            <p:cNvPr id="12" name="Shape 390"/>
            <p:cNvSpPr/>
            <p:nvPr/>
          </p:nvSpPr>
          <p:spPr>
            <a:xfrm>
              <a:off x="0" y="0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B8E58E-8235-4400-B8C7-4A0292E1B48B}"/>
              </a:ext>
            </a:extLst>
          </p:cNvPr>
          <p:cNvSpPr txBox="1"/>
          <p:nvPr/>
        </p:nvSpPr>
        <p:spPr>
          <a:xfrm>
            <a:off x="1910128" y="3477653"/>
            <a:ext cx="376794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현재까지도 이어지고 있는 일본의 마을 축제나 연중행사</a:t>
            </a:r>
            <a:r>
              <a:rPr lang="en-US" altLang="ko-KR" b="1" dirty="0">
                <a:ea typeface="나눔스퀘어 Bold" panose="020B0600000101010101"/>
              </a:rPr>
              <a:t>, 1</a:t>
            </a:r>
            <a:r>
              <a:rPr lang="ko-KR" altLang="en-US" b="1" dirty="0">
                <a:ea typeface="나눔스퀘어 Bold" panose="020B0600000101010101"/>
              </a:rPr>
              <a:t>일 </a:t>
            </a:r>
            <a:r>
              <a:rPr lang="en-US" altLang="ko-KR" b="1" dirty="0">
                <a:ea typeface="나눔스퀘어 Bold" panose="020B0600000101010101"/>
              </a:rPr>
              <a:t>3</a:t>
            </a:r>
            <a:r>
              <a:rPr lang="ko-KR" altLang="en-US" b="1" dirty="0">
                <a:ea typeface="나눔스퀘어 Bold" panose="020B0600000101010101"/>
              </a:rPr>
              <a:t>식의 습관</a:t>
            </a:r>
            <a:r>
              <a:rPr lang="en-US" altLang="ko-KR" b="1" dirty="0">
                <a:ea typeface="나눔스퀘어 Bold" panose="020B0600000101010101"/>
              </a:rPr>
              <a:t> </a:t>
            </a:r>
            <a:r>
              <a:rPr lang="ko-KR" altLang="en-US" b="1" dirty="0">
                <a:ea typeface="나눔스퀘어 Bold" panose="020B0600000101010101"/>
              </a:rPr>
              <a:t>등이 무로마치 시대에 정착됨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62E6-D2C7-43C7-B724-892BCB445CCB}"/>
              </a:ext>
            </a:extLst>
          </p:cNvPr>
          <p:cNvSpPr txBox="1"/>
          <p:nvPr/>
        </p:nvSpPr>
        <p:spPr>
          <a:xfrm>
            <a:off x="1910129" y="1317879"/>
            <a:ext cx="376794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대륙문화와 전통문화</a:t>
            </a:r>
            <a:r>
              <a:rPr lang="en-US" altLang="ko-KR" b="1" dirty="0">
                <a:ea typeface="나눔스퀘어 Bold" panose="020B0600000101010101"/>
              </a:rPr>
              <a:t>. </a:t>
            </a:r>
            <a:r>
              <a:rPr lang="ko-KR" altLang="en-US" b="1" dirty="0">
                <a:ea typeface="나눔스퀘어 Bold" panose="020B0600000101010101"/>
              </a:rPr>
              <a:t>중앙문화와 지방문화</a:t>
            </a:r>
            <a:r>
              <a:rPr lang="en-US" altLang="ko-KR" b="1" dirty="0">
                <a:ea typeface="나눔스퀘어 Bold" panose="020B0600000101010101"/>
              </a:rPr>
              <a:t>, </a:t>
            </a:r>
            <a:r>
              <a:rPr lang="ko-KR" altLang="en-US" b="1" dirty="0">
                <a:ea typeface="나눔스퀘어 Bold" panose="020B0600000101010101"/>
              </a:rPr>
              <a:t>귀족문화와 서민문화 등의 폭넓은 교류로 인해 일본 고유문화 형성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DA7CC-31C3-4952-A0FA-AD997294BA68}"/>
              </a:ext>
            </a:extLst>
          </p:cNvPr>
          <p:cNvSpPr txBox="1"/>
          <p:nvPr/>
        </p:nvSpPr>
        <p:spPr>
          <a:xfrm>
            <a:off x="1910129" y="4714097"/>
            <a:ext cx="37679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명나라때 무로마치 막부와의 관계에서 </a:t>
            </a:r>
            <a:r>
              <a:rPr lang="en-US" altLang="ko-KR" b="1" dirty="0">
                <a:ea typeface="나눔스퀘어 Bold" panose="020B0600000101010101"/>
              </a:rPr>
              <a:t>*</a:t>
            </a:r>
            <a:r>
              <a:rPr lang="ko-KR" altLang="en-US" b="1" dirty="0" err="1">
                <a:ea typeface="나눔스퀘어 Bold" panose="020B0600000101010101"/>
              </a:rPr>
              <a:t>감합</a:t>
            </a:r>
            <a:r>
              <a:rPr lang="ko-KR" altLang="en-US" b="1" dirty="0">
                <a:ea typeface="나눔스퀘어 Bold" panose="020B0600000101010101"/>
              </a:rPr>
              <a:t> 무역이 두드러짐</a:t>
            </a:r>
          </a:p>
        </p:txBody>
      </p:sp>
      <p:pic>
        <p:nvPicPr>
          <p:cNvPr id="10" name="그래픽 9" descr="직선 화살표">
            <a:extLst>
              <a:ext uri="{FF2B5EF4-FFF2-40B4-BE49-F238E27FC236}">
                <a16:creationId xmlns:a16="http://schemas.microsoft.com/office/drawing/2014/main" id="{2CF7302E-48A4-4113-BCB4-4421630C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9462" y="2597159"/>
            <a:ext cx="569277" cy="6887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4AB085-7DBD-456C-A56B-218324A48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27" y="1087267"/>
            <a:ext cx="5811971" cy="2932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0DC496-1FD8-4BB0-BA09-29D861C5C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0" y="4034184"/>
            <a:ext cx="5811972" cy="2823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1FFBA0-6483-4C08-B450-2DE839D4A0C6}"/>
              </a:ext>
            </a:extLst>
          </p:cNvPr>
          <p:cNvSpPr txBox="1"/>
          <p:nvPr/>
        </p:nvSpPr>
        <p:spPr>
          <a:xfrm>
            <a:off x="2312481" y="3240987"/>
            <a:ext cx="805566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* </a:t>
            </a:r>
            <a:r>
              <a:rPr lang="ko-KR" altLang="en-US" sz="2400" b="1" dirty="0" err="1"/>
              <a:t>감합무역이란</a:t>
            </a:r>
            <a:r>
              <a:rPr lang="en-US" altLang="ko-KR" sz="2400" b="1" dirty="0"/>
              <a:t>?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주변 국가를 중국 문화권으로 끌어들이고 주변국들은 이를 통해서 경제적 이익을 도모하는 무역 형식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7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392"/>
          <p:cNvGrpSpPr/>
          <p:nvPr/>
        </p:nvGrpSpPr>
        <p:grpSpPr>
          <a:xfrm>
            <a:off x="2002739" y="817062"/>
            <a:ext cx="8675147" cy="285008"/>
            <a:chOff x="0" y="-285008"/>
            <a:chExt cx="11657498" cy="285008"/>
          </a:xfrm>
        </p:grpSpPr>
        <p:sp>
          <p:nvSpPr>
            <p:cNvPr id="12" name="Shape 390"/>
            <p:cNvSpPr/>
            <p:nvPr/>
          </p:nvSpPr>
          <p:spPr>
            <a:xfrm>
              <a:off x="0" y="0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32FA3C-A6BC-40E6-A00D-DB94DBA2C6DF}"/>
              </a:ext>
            </a:extLst>
          </p:cNvPr>
          <p:cNvSpPr txBox="1"/>
          <p:nvPr/>
        </p:nvSpPr>
        <p:spPr>
          <a:xfrm>
            <a:off x="2351314" y="1555668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https://www.youtube.com/watch?v=tBb7xTSbaJI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34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38125" y="260224"/>
            <a:ext cx="11696699" cy="6331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3053" y="2546604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97204" y="273176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OUR</a:t>
            </a:r>
            <a:b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br>
              <a:rPr lang="en-US" altLang="ko-KR" b="1" spc="3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274</Words>
  <Application>Microsoft Office PowerPoint</Application>
  <PresentationFormat>와이드스크린</PresentationFormat>
  <Paragraphs>36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Helvetica Light</vt:lpstr>
      <vt:lpstr>Lato Light</vt:lpstr>
      <vt:lpstr>나눔스퀘어</vt:lpstr>
      <vt:lpstr>나눔스퀘어 Bold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정세원</cp:lastModifiedBy>
  <cp:revision>66</cp:revision>
  <dcterms:created xsi:type="dcterms:W3CDTF">2017-09-09T13:40:14Z</dcterms:created>
  <dcterms:modified xsi:type="dcterms:W3CDTF">2019-05-19T18:19:24Z</dcterms:modified>
</cp:coreProperties>
</file>