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34" r:id="rId2"/>
    <p:sldId id="283" r:id="rId3"/>
    <p:sldId id="284" r:id="rId4"/>
    <p:sldId id="286" r:id="rId5"/>
    <p:sldId id="340" r:id="rId6"/>
    <p:sldId id="329" r:id="rId7"/>
    <p:sldId id="337" r:id="rId8"/>
    <p:sldId id="346" r:id="rId9"/>
    <p:sldId id="295" r:id="rId10"/>
    <p:sldId id="316" r:id="rId11"/>
  </p:sldIdLst>
  <p:sldSz cx="12192000" cy="6858000"/>
  <p:notesSz cx="6858000" cy="9144000"/>
  <p:embeddedFontLst>
    <p:embeddedFont>
      <p:font typeface="_고양일산 L" panose="020B0303000000020004" charset="-127"/>
      <p:regular r:id="rId13"/>
    </p:embeddedFont>
    <p:embeddedFont>
      <p:font typeface="나눔고딕" panose="020B0600000101010101" charset="-127"/>
      <p:regular r:id="rId14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3C5"/>
    <a:srgbClr val="D1C8BD"/>
    <a:srgbClr val="928572"/>
    <a:srgbClr val="C1B6A7"/>
    <a:srgbClr val="E9E0D3"/>
    <a:srgbClr val="A3A8B9"/>
    <a:srgbClr val="BAD1E8"/>
    <a:srgbClr val="EFE0C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6" autoAdjust="0"/>
  </p:normalViewPr>
  <p:slideViewPr>
    <p:cSldViewPr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87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5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913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3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45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31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08000" eaLnBrk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 typeface="맑은 고딕"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71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83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59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7G4nGTJYA&amp;t=2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각 삼각형 12"/>
          <p:cNvSpPr/>
          <p:nvPr/>
        </p:nvSpPr>
        <p:spPr>
          <a:xfrm rot="5400000">
            <a:off x="2231836" y="1962196"/>
            <a:ext cx="401746" cy="357190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81950" y="4801690"/>
            <a:ext cx="4295958" cy="48469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8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21*01*47 </a:t>
            </a:r>
            <a:r>
              <a:rPr lang="ko-KR" altLang="en-US" sz="18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전</a:t>
            </a:r>
            <a:r>
              <a:rPr lang="en-US" altLang="ko-KR" sz="180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*</a:t>
            </a:r>
            <a:r>
              <a:rPr lang="ko-KR" altLang="en-US" sz="180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진</a:t>
            </a:r>
            <a:endParaRPr lang="ko-KR" altLang="en-US" sz="1800" dirty="0">
              <a:ln>
                <a:solidFill>
                  <a:schemeClr val="tx1">
                    <a:lumMod val="75000"/>
                    <a:lumOff val="25000"/>
                    <a:alpha val="21000"/>
                  </a:schemeClr>
                </a:solidFill>
              </a:ln>
              <a:solidFill>
                <a:srgbClr val="92857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8167702" y="5270303"/>
            <a:ext cx="3643338" cy="16085"/>
          </a:xfrm>
          <a:prstGeom prst="line">
            <a:avLst/>
          </a:prstGeom>
          <a:ln w="31750">
            <a:solidFill>
              <a:srgbClr val="928572">
                <a:alpha val="56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309786" y="2016617"/>
            <a:ext cx="7786742" cy="769441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근세</a:t>
            </a:r>
            <a:r>
              <a:rPr lang="en-US" altLang="ko-KR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에도시대 전</a:t>
            </a:r>
            <a:r>
              <a:rPr lang="en-US" altLang="ko-KR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중기</a:t>
            </a:r>
            <a:r>
              <a:rPr lang="en-US" altLang="ko-KR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문화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" y="6143644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153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5" name="직사각형 14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8" name="직각 삼각형 17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95274" y="538443"/>
            <a:ext cx="4714908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에도시대 문화 정리 동영상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6976" y="3345420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나눔고딕" pitchFamily="50" charset="-127"/>
                <a:ea typeface="나눔고딕" pitchFamily="50" charset="-127"/>
                <a:hlinkClick r:id="rId3"/>
              </a:rPr>
              <a:t>https://www.youtube.com/watch?v=RI7G4nGTJYA&amp;t=2s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084" y="6412878"/>
            <a:ext cx="9144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출처</a:t>
            </a:r>
            <a:r>
              <a:rPr lang="en-US" altLang="ko-KR" sz="900" dirty="0"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900" dirty="0"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요약본에 기재함</a:t>
            </a:r>
            <a:r>
              <a:rPr lang="en-US" altLang="ko-KR" sz="900" dirty="0">
                <a:solidFill>
                  <a:srgbClr val="928572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900" dirty="0">
              <a:solidFill>
                <a:srgbClr val="92857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94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164307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에도시대</a:t>
            </a:r>
          </a:p>
        </p:txBody>
      </p:sp>
      <p:pic>
        <p:nvPicPr>
          <p:cNvPr id="20" name="그림 19" descr="도쿠가와 이에야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1285860"/>
            <a:ext cx="4214842" cy="48052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도쿠가와 이에야스</a:t>
            </a: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738942" y="171448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에도 막부를 엶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9613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메이지 정부군에 의해 에도 성 함락됨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10314" y="500063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3200" dirty="0">
                <a:latin typeface="나눔고딕" pitchFamily="50" charset="-127"/>
                <a:ea typeface="나눔고딕" pitchFamily="50" charset="-127"/>
              </a:rPr>
              <a:t>265</a:t>
            </a:r>
            <a:r>
              <a:rPr lang="ko-KR" altLang="en-US" sz="3200" dirty="0">
                <a:latin typeface="나눔고딕" pitchFamily="50" charset="-127"/>
                <a:ea typeface="나눔고딕" pitchFamily="50" charset="-127"/>
              </a:rPr>
              <a:t>년간 지속된 시대</a:t>
            </a:r>
          </a:p>
        </p:txBody>
      </p:sp>
      <p:sp>
        <p:nvSpPr>
          <p:cNvPr id="50" name="타원 49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5934" y="1714488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1603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4562" y="371475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1868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0948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32" name="직사각형 31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36" name="직각 삼각형 35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95274" y="538443"/>
            <a:ext cx="1100145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에도시대의 문화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간에이 문화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17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세기 전반 에도시대 초기 문화</a:t>
            </a:r>
          </a:p>
        </p:txBody>
      </p:sp>
      <p:sp>
        <p:nvSpPr>
          <p:cNvPr id="11" name="이등변 삼각형 10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이즈모노 오쿠니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7108" y="2643182"/>
            <a:ext cx="8143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초반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무용수 이즈모노 오쿠니의 춤으로부터 탄생한 가부키가 일세 풍미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유녀 중심으로 유행하자 막부는 여성의 가부키를 금지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남성이 연기하게 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5274" y="114298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문화의 중심지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교토</a:t>
            </a:r>
          </a:p>
        </p:txBody>
      </p:sp>
      <p:pic>
        <p:nvPicPr>
          <p:cNvPr id="18" name="그림 17" descr="이즈모노 오쿠니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5" y="1770160"/>
            <a:ext cx="2955537" cy="43020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09984" y="4873526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후에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가부키 외에도</a:t>
            </a:r>
            <a:endParaRPr lang="en-US" altLang="ko-KR" sz="2800" b="1" dirty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 다도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꽃꽂이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회화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도예 등 여러 문화 형성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8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2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6" name="직각 삼각형 5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95274" y="538443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다도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922254" y="1643050"/>
            <a:ext cx="1673284" cy="1651623"/>
            <a:chOff x="666712" y="2000240"/>
            <a:chExt cx="1673284" cy="1651623"/>
          </a:xfrm>
        </p:grpSpPr>
        <p:sp>
          <p:nvSpPr>
            <p:cNvPr id="11" name="타원 10"/>
            <p:cNvSpPr/>
            <p:nvPr/>
          </p:nvSpPr>
          <p:spPr>
            <a:xfrm>
              <a:off x="666712" y="2000240"/>
              <a:ext cx="1673284" cy="1651623"/>
            </a:xfrm>
            <a:prstGeom prst="ellipse">
              <a:avLst/>
            </a:prstGeom>
            <a:solidFill>
              <a:srgbClr val="EEE4D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6886" y="2643182"/>
              <a:ext cx="1285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센소탄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809984" y="1643050"/>
            <a:ext cx="1673284" cy="1651623"/>
            <a:chOff x="666712" y="2000240"/>
            <a:chExt cx="1673284" cy="1651623"/>
          </a:xfrm>
        </p:grpSpPr>
        <p:sp>
          <p:nvSpPr>
            <p:cNvPr id="18" name="타원 17"/>
            <p:cNvSpPr/>
            <p:nvPr/>
          </p:nvSpPr>
          <p:spPr>
            <a:xfrm>
              <a:off x="666712" y="2000240"/>
              <a:ext cx="1673284" cy="1651623"/>
            </a:xfrm>
            <a:prstGeom prst="ellipse">
              <a:avLst/>
            </a:prstGeom>
            <a:solidFill>
              <a:srgbClr val="EEE4D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6886" y="2500306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코보리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마사카즈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351014" y="3214686"/>
            <a:ext cx="1673284" cy="1651623"/>
            <a:chOff x="666712" y="2000240"/>
            <a:chExt cx="1673284" cy="1651623"/>
          </a:xfrm>
        </p:grpSpPr>
        <p:sp>
          <p:nvSpPr>
            <p:cNvPr id="21" name="타원 20"/>
            <p:cNvSpPr/>
            <p:nvPr/>
          </p:nvSpPr>
          <p:spPr>
            <a:xfrm>
              <a:off x="666712" y="2000240"/>
              <a:ext cx="1673284" cy="1651623"/>
            </a:xfrm>
            <a:prstGeom prst="ellipse">
              <a:avLst/>
            </a:prstGeom>
            <a:solidFill>
              <a:srgbClr val="97A3C5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6886" y="2500306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카나모리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시게치카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309654" y="5143512"/>
            <a:ext cx="3714776" cy="685862"/>
            <a:chOff x="1095340" y="5500702"/>
            <a:chExt cx="3714776" cy="685862"/>
          </a:xfrm>
        </p:grpSpPr>
        <p:sp>
          <p:nvSpPr>
            <p:cNvPr id="23" name="TextBox 22"/>
            <p:cNvSpPr txBox="1"/>
            <p:nvPr/>
          </p:nvSpPr>
          <p:spPr>
            <a:xfrm>
              <a:off x="1095340" y="5786454"/>
              <a:ext cx="371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다도의 유파 소와류 다도의 시조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/>
            <p:cNvSpPr/>
            <p:nvPr/>
          </p:nvSpPr>
          <p:spPr>
            <a:xfrm>
              <a:off x="2881290" y="5500702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0" name="직선 연결선 29"/>
          <p:cNvCxnSpPr/>
          <p:nvPr/>
        </p:nvCxnSpPr>
        <p:spPr>
          <a:xfrm rot="5400000">
            <a:off x="3309918" y="3443972"/>
            <a:ext cx="5572164" cy="1588"/>
          </a:xfrm>
          <a:prstGeom prst="line">
            <a:avLst/>
          </a:prstGeom>
          <a:ln w="19050">
            <a:solidFill>
              <a:srgbClr val="C1B6A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6381752" y="473166"/>
            <a:ext cx="5429288" cy="5522238"/>
            <a:chOff x="6381752" y="473166"/>
            <a:chExt cx="5429288" cy="5522238"/>
          </a:xfrm>
        </p:grpSpPr>
        <p:sp>
          <p:nvSpPr>
            <p:cNvPr id="33" name="직각 삼각형 32"/>
            <p:cNvSpPr/>
            <p:nvPr/>
          </p:nvSpPr>
          <p:spPr>
            <a:xfrm rot="5400000">
              <a:off x="6402029" y="468655"/>
              <a:ext cx="368300" cy="377321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468956" y="538443"/>
              <a:ext cx="1412994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2400" b="1" spc="6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꽃꽂이</a:t>
              </a: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8224696" y="2143116"/>
              <a:ext cx="1673284" cy="1651623"/>
              <a:chOff x="666712" y="2000240"/>
              <a:chExt cx="1673284" cy="1651623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666712" y="200024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56886" y="2500306"/>
                <a:ext cx="12858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이케노보 센코 </a:t>
                </a:r>
                <a:r>
                  <a:rPr lang="en-US" altLang="ko-KR" sz="2000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대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53190" y="1142984"/>
              <a:ext cx="5286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가명을 사용하는 꽃꽂이 유파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이케노보 종가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6381752" y="4071942"/>
              <a:ext cx="5429288" cy="1923462"/>
              <a:chOff x="6381752" y="3786190"/>
              <a:chExt cx="5429288" cy="192346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381752" y="4078436"/>
                <a:ext cx="542928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화도 당주 </a:t>
                </a:r>
                <a:r>
                  <a:rPr lang="en-US" altLang="ko-KR" sz="2000" dirty="0">
                    <a:latin typeface="나눔고딕" pitchFamily="50" charset="-127"/>
                    <a:ea typeface="나눔고딕" pitchFamily="50" charset="-127"/>
                  </a:rPr>
                  <a:t>32</a:t>
                </a:r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세</a:t>
                </a:r>
                <a:r>
                  <a:rPr lang="en-US" altLang="ko-KR" sz="2000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algn="ctr"/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고미즈노오 천황에 호출돼 궁중 타치바나 회 참여</a:t>
                </a:r>
                <a:r>
                  <a:rPr lang="en-US" altLang="ko-KR" sz="2000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algn="ctr"/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타치바나의 대성자</a:t>
                </a:r>
                <a:r>
                  <a:rPr lang="en-US" altLang="ko-KR" sz="2000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0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이등변 삼각형 39"/>
              <p:cNvSpPr/>
              <p:nvPr/>
            </p:nvSpPr>
            <p:spPr>
              <a:xfrm>
                <a:off x="9024958" y="3786190"/>
                <a:ext cx="142876" cy="14287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6310314" y="1071546"/>
            <a:ext cx="5429288" cy="5429288"/>
            <a:chOff x="6310314" y="1071546"/>
            <a:chExt cx="5429288" cy="5429288"/>
          </a:xfrm>
        </p:grpSpPr>
        <p:grpSp>
          <p:nvGrpSpPr>
            <p:cNvPr id="47" name="그룹 46"/>
            <p:cNvGrpSpPr/>
            <p:nvPr/>
          </p:nvGrpSpPr>
          <p:grpSpPr>
            <a:xfrm>
              <a:off x="6310314" y="1071546"/>
              <a:ext cx="5429288" cy="5214974"/>
              <a:chOff x="595274" y="1071546"/>
              <a:chExt cx="5429288" cy="5214974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595274" y="1071546"/>
                <a:ext cx="5429288" cy="5214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95274" y="5357827"/>
                <a:ext cx="5429288" cy="928693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pic>
          <p:nvPicPr>
            <p:cNvPr id="43" name="그림 42" descr="이케노보 센코 2대 타치바나.JPG"/>
            <p:cNvPicPr>
              <a:picLocks noChangeAspect="1"/>
            </p:cNvPicPr>
            <p:nvPr/>
          </p:nvPicPr>
          <p:blipFill>
            <a:blip r:embed="rId3"/>
            <a:srcRect t="4460" b="6334"/>
            <a:stretch>
              <a:fillRect/>
            </a:stretch>
          </p:blipFill>
          <p:spPr>
            <a:xfrm>
              <a:off x="6881818" y="1142983"/>
              <a:ext cx="4355338" cy="4429157"/>
            </a:xfrm>
            <a:prstGeom prst="rect">
              <a:avLst/>
            </a:prstGeom>
          </p:spPr>
        </p:pic>
        <p:grpSp>
          <p:nvGrpSpPr>
            <p:cNvPr id="51" name="그룹 50"/>
            <p:cNvGrpSpPr/>
            <p:nvPr/>
          </p:nvGrpSpPr>
          <p:grpSpPr>
            <a:xfrm>
              <a:off x="7223242" y="5814972"/>
              <a:ext cx="3714776" cy="685862"/>
              <a:chOff x="1095340" y="5500702"/>
              <a:chExt cx="3714776" cy="68586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095340" y="5786454"/>
                <a:ext cx="3714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우아하고 기품있는 작풍</a:t>
                </a:r>
              </a:p>
            </p:txBody>
          </p:sp>
          <p:sp>
            <p:nvSpPr>
              <p:cNvPr id="53" name="이등변 삼각형 52"/>
              <p:cNvSpPr/>
              <p:nvPr/>
            </p:nvSpPr>
            <p:spPr>
              <a:xfrm>
                <a:off x="2881290" y="5500702"/>
                <a:ext cx="142876" cy="14287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8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타원 33"/>
          <p:cNvSpPr/>
          <p:nvPr/>
        </p:nvSpPr>
        <p:spPr>
          <a:xfrm>
            <a:off x="2351014" y="3563327"/>
            <a:ext cx="1673284" cy="1651623"/>
          </a:xfrm>
          <a:prstGeom prst="ellipse">
            <a:avLst/>
          </a:prstGeom>
          <a:solidFill>
            <a:srgbClr val="97A3C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809984" y="1991691"/>
            <a:ext cx="1673284" cy="1651623"/>
          </a:xfrm>
          <a:prstGeom prst="ellipse">
            <a:avLst/>
          </a:prstGeom>
          <a:solidFill>
            <a:srgbClr val="97A3C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0" name="직사각형 9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2" name="직각 삼각형 11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5274" y="538443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회화</a:t>
            </a:r>
          </a:p>
        </p:txBody>
      </p:sp>
      <p:grpSp>
        <p:nvGrpSpPr>
          <p:cNvPr id="3" name="그룹 57"/>
          <p:cNvGrpSpPr/>
          <p:nvPr/>
        </p:nvGrpSpPr>
        <p:grpSpPr>
          <a:xfrm>
            <a:off x="922254" y="1991691"/>
            <a:ext cx="1673284" cy="1651623"/>
            <a:chOff x="922254" y="1643050"/>
            <a:chExt cx="1673284" cy="1651623"/>
          </a:xfrm>
        </p:grpSpPr>
        <p:sp>
          <p:nvSpPr>
            <p:cNvPr id="29" name="타원 28"/>
            <p:cNvSpPr/>
            <p:nvPr/>
          </p:nvSpPr>
          <p:spPr>
            <a:xfrm>
              <a:off x="922254" y="1643050"/>
              <a:ext cx="1673284" cy="1651623"/>
            </a:xfrm>
            <a:prstGeom prst="ellipse">
              <a:avLst/>
            </a:prstGeom>
            <a:solidFill>
              <a:srgbClr val="97A3C5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2428" y="2285992"/>
              <a:ext cx="1285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카노 탄유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97188" y="260026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카노 산세츠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1188" y="407843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타와라야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소타츠</a:t>
            </a:r>
          </a:p>
        </p:txBody>
      </p:sp>
      <p:grpSp>
        <p:nvGrpSpPr>
          <p:cNvPr id="4" name="그룹 22"/>
          <p:cNvGrpSpPr/>
          <p:nvPr/>
        </p:nvGrpSpPr>
        <p:grpSpPr>
          <a:xfrm>
            <a:off x="309522" y="5457782"/>
            <a:ext cx="5715040" cy="685862"/>
            <a:chOff x="95208" y="5500702"/>
            <a:chExt cx="5715040" cy="685862"/>
          </a:xfrm>
        </p:grpSpPr>
        <p:sp>
          <p:nvSpPr>
            <p:cNvPr id="24" name="TextBox 23"/>
            <p:cNvSpPr txBox="1"/>
            <p:nvPr/>
          </p:nvSpPr>
          <p:spPr>
            <a:xfrm>
              <a:off x="95208" y="5786454"/>
              <a:ext cx="5715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에도시대 독창적 장식화파 린파의 시조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/>
            <p:cNvSpPr/>
            <p:nvPr/>
          </p:nvSpPr>
          <p:spPr>
            <a:xfrm>
              <a:off x="2881290" y="5500702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9522" y="145725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일본 회화 사상 최대의 영상파인 카노파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이등변 삼각형 73"/>
          <p:cNvSpPr/>
          <p:nvPr/>
        </p:nvSpPr>
        <p:spPr>
          <a:xfrm rot="10800000">
            <a:off x="2452663" y="1928802"/>
            <a:ext cx="133352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이등변 삼각형 74"/>
          <p:cNvSpPr/>
          <p:nvPr/>
        </p:nvSpPr>
        <p:spPr>
          <a:xfrm rot="10800000">
            <a:off x="3881423" y="1928802"/>
            <a:ext cx="133352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5"/>
          <p:cNvGrpSpPr/>
          <p:nvPr/>
        </p:nvGrpSpPr>
        <p:grpSpPr>
          <a:xfrm>
            <a:off x="452398" y="1071545"/>
            <a:ext cx="5429288" cy="5429289"/>
            <a:chOff x="6310314" y="1071546"/>
            <a:chExt cx="5429288" cy="5429289"/>
          </a:xfrm>
        </p:grpSpPr>
        <p:grpSp>
          <p:nvGrpSpPr>
            <p:cNvPr id="6" name="그룹 46"/>
            <p:cNvGrpSpPr/>
            <p:nvPr/>
          </p:nvGrpSpPr>
          <p:grpSpPr>
            <a:xfrm>
              <a:off x="6310314" y="1071546"/>
              <a:ext cx="5429288" cy="5214974"/>
              <a:chOff x="595274" y="1071546"/>
              <a:chExt cx="5429288" cy="5214974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595274" y="1071546"/>
                <a:ext cx="5429288" cy="5214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595274" y="5357827"/>
                <a:ext cx="5429288" cy="928693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810512" y="1500174"/>
              <a:ext cx="3857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17~18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세기 일본 야마토에 전통 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+ 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중국 수묵화 기법 조화</a:t>
              </a:r>
            </a:p>
          </p:txBody>
        </p:sp>
        <p:grpSp>
          <p:nvGrpSpPr>
            <p:cNvPr id="7" name="그룹 50"/>
            <p:cNvGrpSpPr/>
            <p:nvPr/>
          </p:nvGrpSpPr>
          <p:grpSpPr>
            <a:xfrm>
              <a:off x="6596066" y="1214422"/>
              <a:ext cx="1214446" cy="1214446"/>
              <a:chOff x="666712" y="2000240"/>
              <a:chExt cx="1673284" cy="1651623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666712" y="2000240"/>
                <a:ext cx="1673284" cy="1651623"/>
              </a:xfrm>
              <a:prstGeom prst="ellipse">
                <a:avLst/>
              </a:prstGeom>
              <a:solidFill>
                <a:srgbClr val="EEE4D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6887" y="2621740"/>
                <a:ext cx="12858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린파</a:t>
                </a:r>
              </a:p>
            </p:txBody>
          </p:sp>
        </p:grpSp>
        <p:grpSp>
          <p:nvGrpSpPr>
            <p:cNvPr id="8" name="그룹 58"/>
            <p:cNvGrpSpPr/>
            <p:nvPr/>
          </p:nvGrpSpPr>
          <p:grpSpPr>
            <a:xfrm>
              <a:off x="6564534" y="2571743"/>
              <a:ext cx="1285884" cy="1214447"/>
              <a:chOff x="878807" y="1643050"/>
              <a:chExt cx="1771712" cy="1651623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78807" y="2030446"/>
                <a:ext cx="1771712" cy="96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타와라야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소타츠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810512" y="3000372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풍신뇌신도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연지수금도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수묵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)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" name="그룹 62"/>
            <p:cNvGrpSpPr/>
            <p:nvPr/>
          </p:nvGrpSpPr>
          <p:grpSpPr>
            <a:xfrm>
              <a:off x="6596066" y="3929066"/>
              <a:ext cx="1285884" cy="1214447"/>
              <a:chOff x="878807" y="1643050"/>
              <a:chExt cx="1771712" cy="1651623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78807" y="2200435"/>
                <a:ext cx="1771712" cy="54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카노 탄유</a:t>
                </a:r>
              </a:p>
            </p:txBody>
          </p:sp>
        </p:grpSp>
        <p:grpSp>
          <p:nvGrpSpPr>
            <p:cNvPr id="14" name="그룹 65"/>
            <p:cNvGrpSpPr/>
            <p:nvPr/>
          </p:nvGrpSpPr>
          <p:grpSpPr>
            <a:xfrm>
              <a:off x="6596066" y="5286388"/>
              <a:ext cx="1285884" cy="1214447"/>
              <a:chOff x="878807" y="1643050"/>
              <a:chExt cx="1771712" cy="1651623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78807" y="1987563"/>
                <a:ext cx="1771712" cy="96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카노 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산세츠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810512" y="5672096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>
                  <a:latin typeface="나눔고딕" pitchFamily="50" charset="-127"/>
                  <a:ea typeface="나눔고딕" pitchFamily="50" charset="-127"/>
                </a:rPr>
                <a:t>설정수금도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10512" y="4040645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여백 살린 깨끗한 화풍 개척해 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에도시대 회화의 기조를 만듦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설중매죽유금도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오동 나무 봉황도</a:t>
              </a:r>
            </a:p>
          </p:txBody>
        </p:sp>
      </p:grpSp>
      <p:grpSp>
        <p:nvGrpSpPr>
          <p:cNvPr id="15" name="그룹 106"/>
          <p:cNvGrpSpPr/>
          <p:nvPr/>
        </p:nvGrpSpPr>
        <p:grpSpPr>
          <a:xfrm>
            <a:off x="436632" y="1158750"/>
            <a:ext cx="10854827" cy="5342084"/>
            <a:chOff x="436632" y="1158750"/>
            <a:chExt cx="10854827" cy="5342084"/>
          </a:xfrm>
        </p:grpSpPr>
        <p:grpSp>
          <p:nvGrpSpPr>
            <p:cNvPr id="17" name="그룹 8"/>
            <p:cNvGrpSpPr/>
            <p:nvPr/>
          </p:nvGrpSpPr>
          <p:grpSpPr>
            <a:xfrm>
              <a:off x="436632" y="1158750"/>
              <a:ext cx="10854827" cy="5342084"/>
              <a:chOff x="436632" y="1158750"/>
              <a:chExt cx="10854827" cy="5342084"/>
            </a:xfrm>
          </p:grpSpPr>
          <p:grpSp>
            <p:nvGrpSpPr>
              <p:cNvPr id="18" name="그룹 46"/>
              <p:cNvGrpSpPr/>
              <p:nvPr/>
            </p:nvGrpSpPr>
            <p:grpSpPr>
              <a:xfrm>
                <a:off x="436632" y="1158750"/>
                <a:ext cx="5429288" cy="5342084"/>
                <a:chOff x="595274" y="1071546"/>
                <a:chExt cx="5429288" cy="5214974"/>
              </a:xfrm>
            </p:grpSpPr>
            <p:sp>
              <p:nvSpPr>
                <p:cNvPr id="113" name="직사각형 112"/>
                <p:cNvSpPr/>
                <p:nvPr/>
              </p:nvSpPr>
              <p:spPr>
                <a:xfrm>
                  <a:off x="595274" y="1071546"/>
                  <a:ext cx="5429288" cy="5214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직사각형 113"/>
                <p:cNvSpPr/>
                <p:nvPr/>
              </p:nvSpPr>
              <p:spPr>
                <a:xfrm>
                  <a:off x="595274" y="5171143"/>
                  <a:ext cx="5429288" cy="1115377"/>
                </a:xfrm>
                <a:prstGeom prst="rect">
                  <a:avLst/>
                </a:prstGeom>
                <a:solidFill>
                  <a:srgbClr val="F7F2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_고양일산 L" panose="020B0303000000020004" pitchFamily="50" charset="-127"/>
                    <a:ea typeface="_고양일산 L" panose="020B0303000000020004" pitchFamily="50" charset="-127"/>
                  </a:endParaRPr>
                </a:p>
              </p:txBody>
            </p:sp>
          </p:grpSp>
          <p:pic>
            <p:nvPicPr>
              <p:cNvPr id="112" name="그림 111" descr="타와라야 소타츠 풍신뇌신도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464" y="1357298"/>
                <a:ext cx="10338995" cy="4587929"/>
              </a:xfrm>
              <a:prstGeom prst="rect">
                <a:avLst/>
              </a:prstGeom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1309654" y="6072206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타와라야 소타츠 </a:t>
              </a:r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‘</a:t>
              </a:r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풍신뇌신도</a:t>
              </a:r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’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0" name="이등변 삼각형 109"/>
            <p:cNvSpPr/>
            <p:nvPr/>
          </p:nvSpPr>
          <p:spPr>
            <a:xfrm>
              <a:off x="1166778" y="6143644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14"/>
          <p:cNvGrpSpPr/>
          <p:nvPr/>
        </p:nvGrpSpPr>
        <p:grpSpPr>
          <a:xfrm>
            <a:off x="436632" y="1158750"/>
            <a:ext cx="11231532" cy="5342084"/>
            <a:chOff x="436632" y="1158750"/>
            <a:chExt cx="11231532" cy="5342084"/>
          </a:xfrm>
        </p:grpSpPr>
        <p:grpSp>
          <p:nvGrpSpPr>
            <p:cNvPr id="21" name="그룹 46"/>
            <p:cNvGrpSpPr/>
            <p:nvPr/>
          </p:nvGrpSpPr>
          <p:grpSpPr>
            <a:xfrm>
              <a:off x="436632" y="1158750"/>
              <a:ext cx="11231532" cy="5342084"/>
              <a:chOff x="595274" y="1071546"/>
              <a:chExt cx="5429288" cy="5214974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595274" y="1071546"/>
                <a:ext cx="5429288" cy="5214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595274" y="5171143"/>
                <a:ext cx="5429288" cy="1115377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309654" y="5643578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카노 탄유 </a:t>
              </a:r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‘</a:t>
              </a:r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설중매죽유금도</a:t>
              </a:r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’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8" name="이등변 삼각형 117"/>
            <p:cNvSpPr/>
            <p:nvPr/>
          </p:nvSpPr>
          <p:spPr>
            <a:xfrm>
              <a:off x="1166778" y="5715016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9" name="그림 118" descr="카노 탄유 설중매죽유금도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12" y="1714488"/>
              <a:ext cx="10810908" cy="3768791"/>
            </a:xfrm>
            <a:prstGeom prst="rect">
              <a:avLst/>
            </a:prstGeom>
          </p:spPr>
        </p:pic>
      </p:grpSp>
      <p:grpSp>
        <p:nvGrpSpPr>
          <p:cNvPr id="23" name="그룹 130"/>
          <p:cNvGrpSpPr/>
          <p:nvPr/>
        </p:nvGrpSpPr>
        <p:grpSpPr>
          <a:xfrm>
            <a:off x="468164" y="1158750"/>
            <a:ext cx="11231532" cy="5342084"/>
            <a:chOff x="436632" y="1158750"/>
            <a:chExt cx="11231532" cy="5342084"/>
          </a:xfrm>
        </p:grpSpPr>
        <p:grpSp>
          <p:nvGrpSpPr>
            <p:cNvPr id="25" name="그룹 19"/>
            <p:cNvGrpSpPr/>
            <p:nvPr/>
          </p:nvGrpSpPr>
          <p:grpSpPr>
            <a:xfrm>
              <a:off x="436632" y="1158750"/>
              <a:ext cx="11231532" cy="5342084"/>
              <a:chOff x="436632" y="1158750"/>
              <a:chExt cx="11231532" cy="5342084"/>
            </a:xfrm>
          </p:grpSpPr>
          <p:grpSp>
            <p:nvGrpSpPr>
              <p:cNvPr id="26" name="그룹 17"/>
              <p:cNvGrpSpPr/>
              <p:nvPr/>
            </p:nvGrpSpPr>
            <p:grpSpPr>
              <a:xfrm>
                <a:off x="436632" y="1158750"/>
                <a:ext cx="11231532" cy="5342084"/>
                <a:chOff x="436632" y="1158750"/>
                <a:chExt cx="11231532" cy="5342084"/>
              </a:xfrm>
            </p:grpSpPr>
            <p:grpSp>
              <p:nvGrpSpPr>
                <p:cNvPr id="28" name="그룹 46"/>
                <p:cNvGrpSpPr/>
                <p:nvPr/>
              </p:nvGrpSpPr>
              <p:grpSpPr>
                <a:xfrm>
                  <a:off x="436632" y="1158750"/>
                  <a:ext cx="11231532" cy="5342084"/>
                  <a:chOff x="595274" y="1071546"/>
                  <a:chExt cx="5429288" cy="5214974"/>
                </a:xfrm>
              </p:grpSpPr>
              <p:sp>
                <p:nvSpPr>
                  <p:cNvPr id="139" name="직사각형 138"/>
                  <p:cNvSpPr/>
                  <p:nvPr/>
                </p:nvSpPr>
                <p:spPr>
                  <a:xfrm>
                    <a:off x="595274" y="1071546"/>
                    <a:ext cx="5429288" cy="52149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0" name="직사각형 139"/>
                  <p:cNvSpPr/>
                  <p:nvPr/>
                </p:nvSpPr>
                <p:spPr>
                  <a:xfrm>
                    <a:off x="595274" y="5171143"/>
                    <a:ext cx="5429288" cy="1115377"/>
                  </a:xfrm>
                  <a:prstGeom prst="rect">
                    <a:avLst/>
                  </a:prstGeom>
                  <a:solidFill>
                    <a:srgbClr val="F7F2E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_고양일산 L" panose="020B0303000000020004" pitchFamily="50" charset="-127"/>
                      <a:ea typeface="_고양일산 L" panose="020B0303000000020004" pitchFamily="50" charset="-127"/>
                    </a:endParaRPr>
                  </a:p>
                </p:txBody>
              </p:sp>
            </p:grpSp>
            <p:sp>
              <p:nvSpPr>
                <p:cNvPr id="137" name="TextBox 136"/>
                <p:cNvSpPr txBox="1"/>
                <p:nvPr/>
              </p:nvSpPr>
              <p:spPr>
                <a:xfrm>
                  <a:off x="1309654" y="5845750"/>
                  <a:ext cx="33575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dirty="0">
                      <a:latin typeface="나눔고딕" pitchFamily="50" charset="-127"/>
                      <a:ea typeface="나눔고딕" pitchFamily="50" charset="-127"/>
                    </a:rPr>
                    <a:t>카노 산세츠 </a:t>
                  </a:r>
                  <a:r>
                    <a:rPr lang="en-US" altLang="ko-KR" dirty="0">
                      <a:latin typeface="나눔고딕" pitchFamily="50" charset="-127"/>
                      <a:ea typeface="나눔고딕" pitchFamily="50" charset="-127"/>
                    </a:rPr>
                    <a:t>‘</a:t>
                  </a:r>
                  <a:r>
                    <a:rPr lang="ko-KR" altLang="en-US" dirty="0">
                      <a:latin typeface="나눔고딕" pitchFamily="50" charset="-127"/>
                      <a:ea typeface="나눔고딕" pitchFamily="50" charset="-127"/>
                    </a:rPr>
                    <a:t>설정수금도</a:t>
                  </a:r>
                  <a:r>
                    <a:rPr lang="en-US" altLang="ko-KR" dirty="0">
                      <a:latin typeface="나눔고딕" pitchFamily="50" charset="-127"/>
                      <a:ea typeface="나눔고딕" pitchFamily="50" charset="-127"/>
                    </a:rPr>
                    <a:t>(</a:t>
                  </a:r>
                  <a:r>
                    <a:rPr lang="ko-KR" altLang="en-US" dirty="0">
                      <a:latin typeface="나눔고딕" pitchFamily="50" charset="-127"/>
                      <a:ea typeface="나눔고딕" pitchFamily="50" charset="-127"/>
                    </a:rPr>
                    <a:t>좌측</a:t>
                  </a:r>
                  <a:r>
                    <a:rPr lang="en-US" altLang="ko-KR" dirty="0">
                      <a:latin typeface="나눔고딕" pitchFamily="50" charset="-127"/>
                      <a:ea typeface="나눔고딕" pitchFamily="50" charset="-127"/>
                    </a:rPr>
                    <a:t>)’</a:t>
                  </a:r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38" name="이등변 삼각형 137"/>
                <p:cNvSpPr/>
                <p:nvPr/>
              </p:nvSpPr>
              <p:spPr>
                <a:xfrm>
                  <a:off x="1166778" y="5929330"/>
                  <a:ext cx="142876" cy="142876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35" name="그림 134" descr="카노 산세츠 설정수금도(우측)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8136" y="1357298"/>
                <a:ext cx="10104853" cy="4357718"/>
              </a:xfrm>
              <a:prstGeom prst="rect">
                <a:avLst/>
              </a:prstGeom>
            </p:spPr>
          </p:pic>
        </p:grpSp>
        <p:pic>
          <p:nvPicPr>
            <p:cNvPr id="133" name="그림 132" descr="카노 산세츠 설정수금도(좌측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902" y="1357298"/>
              <a:ext cx="10072758" cy="4357718"/>
            </a:xfrm>
            <a:prstGeom prst="rect">
              <a:avLst/>
            </a:prstGeom>
          </p:spPr>
        </p:pic>
      </p:grpSp>
      <p:grpSp>
        <p:nvGrpSpPr>
          <p:cNvPr id="30" name="그룹 140"/>
          <p:cNvGrpSpPr/>
          <p:nvPr/>
        </p:nvGrpSpPr>
        <p:grpSpPr>
          <a:xfrm>
            <a:off x="468164" y="1158750"/>
            <a:ext cx="11231532" cy="5342084"/>
            <a:chOff x="436632" y="1158750"/>
            <a:chExt cx="11231532" cy="5342084"/>
          </a:xfrm>
        </p:grpSpPr>
        <p:grpSp>
          <p:nvGrpSpPr>
            <p:cNvPr id="31" name="그룹 17"/>
            <p:cNvGrpSpPr/>
            <p:nvPr/>
          </p:nvGrpSpPr>
          <p:grpSpPr>
            <a:xfrm>
              <a:off x="436632" y="1158750"/>
              <a:ext cx="11231532" cy="5342084"/>
              <a:chOff x="436632" y="1158750"/>
              <a:chExt cx="11231532" cy="5342084"/>
            </a:xfrm>
          </p:grpSpPr>
          <p:grpSp>
            <p:nvGrpSpPr>
              <p:cNvPr id="229" name="그룹 46"/>
              <p:cNvGrpSpPr/>
              <p:nvPr/>
            </p:nvGrpSpPr>
            <p:grpSpPr>
              <a:xfrm>
                <a:off x="436632" y="1158750"/>
                <a:ext cx="11231532" cy="5342084"/>
                <a:chOff x="595274" y="1071546"/>
                <a:chExt cx="5429288" cy="5214974"/>
              </a:xfrm>
            </p:grpSpPr>
            <p:sp>
              <p:nvSpPr>
                <p:cNvPr id="147" name="직사각형 146"/>
                <p:cNvSpPr/>
                <p:nvPr/>
              </p:nvSpPr>
              <p:spPr>
                <a:xfrm>
                  <a:off x="595274" y="1071546"/>
                  <a:ext cx="5429288" cy="52149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직사각형 147"/>
                <p:cNvSpPr/>
                <p:nvPr/>
              </p:nvSpPr>
              <p:spPr>
                <a:xfrm>
                  <a:off x="595274" y="5171143"/>
                  <a:ext cx="5429288" cy="1115377"/>
                </a:xfrm>
                <a:prstGeom prst="rect">
                  <a:avLst/>
                </a:prstGeom>
                <a:solidFill>
                  <a:srgbClr val="F7F2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_고양일산 L" panose="020B0303000000020004" pitchFamily="50" charset="-127"/>
                    <a:ea typeface="_고양일산 L" panose="020B0303000000020004" pitchFamily="50" charset="-127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309654" y="5845750"/>
                <a:ext cx="335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latin typeface="나눔고딕" pitchFamily="50" charset="-127"/>
                    <a:ea typeface="나눔고딕" pitchFamily="50" charset="-127"/>
                  </a:rPr>
                  <a:t>카노 산세츠 </a:t>
                </a:r>
                <a:r>
                  <a:rPr lang="en-US" altLang="ko-KR" dirty="0">
                    <a:latin typeface="나눔고딕" pitchFamily="50" charset="-127"/>
                    <a:ea typeface="나눔고딕" pitchFamily="50" charset="-127"/>
                  </a:rPr>
                  <a:t>‘</a:t>
                </a:r>
                <a:r>
                  <a:rPr lang="ko-KR" altLang="en-US" dirty="0">
                    <a:latin typeface="나눔고딕" pitchFamily="50" charset="-127"/>
                    <a:ea typeface="나눔고딕" pitchFamily="50" charset="-127"/>
                  </a:rPr>
                  <a:t>설정수금도</a:t>
                </a:r>
                <a:r>
                  <a:rPr lang="en-US" altLang="ko-KR" dirty="0">
                    <a:latin typeface="나눔고딕" pitchFamily="50" charset="-127"/>
                    <a:ea typeface="나눔고딕" pitchFamily="50" charset="-127"/>
                  </a:rPr>
                  <a:t>(</a:t>
                </a:r>
                <a:r>
                  <a:rPr lang="ko-KR" altLang="en-US" dirty="0">
                    <a:latin typeface="나눔고딕" pitchFamily="50" charset="-127"/>
                    <a:ea typeface="나눔고딕" pitchFamily="50" charset="-127"/>
                  </a:rPr>
                  <a:t>우측</a:t>
                </a:r>
                <a:r>
                  <a:rPr lang="en-US" altLang="ko-KR" dirty="0">
                    <a:latin typeface="나눔고딕" pitchFamily="50" charset="-127"/>
                    <a:ea typeface="나눔고딕" pitchFamily="50" charset="-127"/>
                  </a:rPr>
                  <a:t>)’</a:t>
                </a:r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46" name="이등변 삼각형 145"/>
              <p:cNvSpPr/>
              <p:nvPr/>
            </p:nvSpPr>
            <p:spPr>
              <a:xfrm>
                <a:off x="1166778" y="5929330"/>
                <a:ext cx="142876" cy="142876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43" name="그림 142" descr="카노 산세츠 설정수금도(우측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136" y="1357298"/>
              <a:ext cx="10104853" cy="4357718"/>
            </a:xfrm>
            <a:prstGeom prst="rect">
              <a:avLst/>
            </a:prstGeom>
          </p:spPr>
        </p:pic>
      </p:grpSp>
      <p:grpSp>
        <p:nvGrpSpPr>
          <p:cNvPr id="230" name="그룹 75"/>
          <p:cNvGrpSpPr/>
          <p:nvPr/>
        </p:nvGrpSpPr>
        <p:grpSpPr>
          <a:xfrm>
            <a:off x="452398" y="1071545"/>
            <a:ext cx="11263402" cy="5429289"/>
            <a:chOff x="6310314" y="1071546"/>
            <a:chExt cx="11263402" cy="5429289"/>
          </a:xfrm>
        </p:grpSpPr>
        <p:grpSp>
          <p:nvGrpSpPr>
            <p:cNvPr id="237" name="그룹 46"/>
            <p:cNvGrpSpPr/>
            <p:nvPr/>
          </p:nvGrpSpPr>
          <p:grpSpPr>
            <a:xfrm>
              <a:off x="6310314" y="1071546"/>
              <a:ext cx="11263402" cy="5429289"/>
              <a:chOff x="595274" y="1071546"/>
              <a:chExt cx="11263402" cy="5429289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595274" y="1071546"/>
                <a:ext cx="11263402" cy="5214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595274" y="5357827"/>
                <a:ext cx="11263402" cy="1143008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7810512" y="1500174"/>
              <a:ext cx="3857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17~18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세기 일본 야마토에 전통 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+ 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중국 수묵화 기법 조화</a:t>
              </a:r>
            </a:p>
          </p:txBody>
        </p:sp>
        <p:grpSp>
          <p:nvGrpSpPr>
            <p:cNvPr id="238" name="그룹 50"/>
            <p:cNvGrpSpPr/>
            <p:nvPr/>
          </p:nvGrpSpPr>
          <p:grpSpPr>
            <a:xfrm>
              <a:off x="6596066" y="1214422"/>
              <a:ext cx="1214446" cy="1214446"/>
              <a:chOff x="666712" y="2000240"/>
              <a:chExt cx="1673284" cy="1651623"/>
            </a:xfrm>
          </p:grpSpPr>
          <p:sp>
            <p:nvSpPr>
              <p:cNvPr id="225" name="타원 224"/>
              <p:cNvSpPr/>
              <p:nvPr/>
            </p:nvSpPr>
            <p:spPr>
              <a:xfrm>
                <a:off x="666712" y="2000240"/>
                <a:ext cx="1673284" cy="1651623"/>
              </a:xfrm>
              <a:prstGeom prst="ellipse">
                <a:avLst/>
              </a:prstGeom>
              <a:solidFill>
                <a:srgbClr val="EEE4D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856887" y="2621740"/>
                <a:ext cx="12858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린파</a:t>
                </a:r>
              </a:p>
            </p:txBody>
          </p:sp>
        </p:grpSp>
        <p:grpSp>
          <p:nvGrpSpPr>
            <p:cNvPr id="239" name="그룹 58"/>
            <p:cNvGrpSpPr/>
            <p:nvPr/>
          </p:nvGrpSpPr>
          <p:grpSpPr>
            <a:xfrm>
              <a:off x="6564534" y="2571743"/>
              <a:ext cx="1285884" cy="1214447"/>
              <a:chOff x="878807" y="1643050"/>
              <a:chExt cx="1771712" cy="1651623"/>
            </a:xfrm>
          </p:grpSpPr>
          <p:sp>
            <p:nvSpPr>
              <p:cNvPr id="223" name="타원 222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878807" y="2030446"/>
                <a:ext cx="1771712" cy="96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타와라야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소타츠</a:t>
                </a: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7810512" y="3000372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풍신뇌신도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연지수금도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수묵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)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40" name="그룹 62"/>
            <p:cNvGrpSpPr/>
            <p:nvPr/>
          </p:nvGrpSpPr>
          <p:grpSpPr>
            <a:xfrm>
              <a:off x="6596066" y="3929066"/>
              <a:ext cx="1285884" cy="1214447"/>
              <a:chOff x="878807" y="1643050"/>
              <a:chExt cx="1771712" cy="1651623"/>
            </a:xfrm>
          </p:grpSpPr>
          <p:sp>
            <p:nvSpPr>
              <p:cNvPr id="221" name="타원 220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878807" y="2200435"/>
                <a:ext cx="1771712" cy="54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카노 탄유</a:t>
                </a:r>
              </a:p>
            </p:txBody>
          </p:sp>
        </p:grpSp>
        <p:grpSp>
          <p:nvGrpSpPr>
            <p:cNvPr id="243" name="그룹 65"/>
            <p:cNvGrpSpPr/>
            <p:nvPr/>
          </p:nvGrpSpPr>
          <p:grpSpPr>
            <a:xfrm>
              <a:off x="6596066" y="5286388"/>
              <a:ext cx="1285884" cy="1214447"/>
              <a:chOff x="878807" y="1643050"/>
              <a:chExt cx="1771712" cy="1651623"/>
            </a:xfrm>
          </p:grpSpPr>
          <p:sp>
            <p:nvSpPr>
              <p:cNvPr id="219" name="타원 218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78807" y="1987563"/>
                <a:ext cx="1771712" cy="96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카노 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산세츠</a:t>
                </a:r>
              </a:p>
            </p:txBody>
          </p:sp>
        </p:grpSp>
        <p:sp>
          <p:nvSpPr>
            <p:cNvPr id="217" name="TextBox 216"/>
            <p:cNvSpPr txBox="1"/>
            <p:nvPr/>
          </p:nvSpPr>
          <p:spPr>
            <a:xfrm>
              <a:off x="7810512" y="5672096"/>
              <a:ext cx="3857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>
                  <a:latin typeface="나눔고딕" pitchFamily="50" charset="-127"/>
                  <a:ea typeface="나눔고딕" pitchFamily="50" charset="-127"/>
                </a:rPr>
                <a:t>설정수금도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810512" y="4040645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여백 살린 깨끗한 화풍 개척해 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에도시대 회화의 기조를 만듦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설중매죽유금도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오동 나무 봉황도</a:t>
              </a:r>
            </a:p>
          </p:txBody>
        </p:sp>
      </p:grpSp>
      <p:cxnSp>
        <p:nvCxnSpPr>
          <p:cNvPr id="35" name="직선 연결선 34"/>
          <p:cNvCxnSpPr/>
          <p:nvPr/>
        </p:nvCxnSpPr>
        <p:spPr>
          <a:xfrm rot="5400000">
            <a:off x="3309918" y="3443972"/>
            <a:ext cx="5572164" cy="1588"/>
          </a:xfrm>
          <a:prstGeom prst="line">
            <a:avLst/>
          </a:prstGeom>
          <a:ln w="19050">
            <a:solidFill>
              <a:srgbClr val="C1B6A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그룹 236"/>
          <p:cNvGrpSpPr/>
          <p:nvPr/>
        </p:nvGrpSpPr>
        <p:grpSpPr>
          <a:xfrm>
            <a:off x="6397518" y="473166"/>
            <a:ext cx="5342084" cy="6027668"/>
            <a:chOff x="6397518" y="473166"/>
            <a:chExt cx="5342084" cy="6027668"/>
          </a:xfrm>
        </p:grpSpPr>
        <p:sp>
          <p:nvSpPr>
            <p:cNvPr id="37" name="직각 삼각형 36"/>
            <p:cNvSpPr/>
            <p:nvPr/>
          </p:nvSpPr>
          <p:spPr>
            <a:xfrm rot="5400000">
              <a:off x="6402029" y="468655"/>
              <a:ext cx="368300" cy="377321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468956" y="538443"/>
              <a:ext cx="984366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2400" b="1" spc="60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도예</a:t>
              </a:r>
              <a:endPara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45" name="그룹 229"/>
            <p:cNvGrpSpPr/>
            <p:nvPr/>
          </p:nvGrpSpPr>
          <p:grpSpPr>
            <a:xfrm>
              <a:off x="6651738" y="1214422"/>
              <a:ext cx="1285884" cy="1214447"/>
              <a:chOff x="7064599" y="1928802"/>
              <a:chExt cx="1285884" cy="1214447"/>
            </a:xfrm>
          </p:grpSpPr>
          <p:sp>
            <p:nvSpPr>
              <p:cNvPr id="231" name="타원 230"/>
              <p:cNvSpPr/>
              <p:nvPr/>
            </p:nvSpPr>
            <p:spPr>
              <a:xfrm>
                <a:off x="7096132" y="1928802"/>
                <a:ext cx="1214446" cy="1214447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7064599" y="2213656"/>
                <a:ext cx="12858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노노무라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닌세이</a:t>
                </a:r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7881950" y="1285860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근대적 의미의 작가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예술가로서의 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의식을 지닌 초기 도예가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특히 녹로의 기술이 뛰어남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34" name="그림 233" descr="노노무라 닌세 색회등화다호(색그림 등나무꽃 차항아리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6198" y="2500306"/>
              <a:ext cx="3048000" cy="3474720"/>
            </a:xfrm>
            <a:prstGeom prst="rect">
              <a:avLst/>
            </a:prstGeom>
          </p:spPr>
        </p:pic>
        <p:sp>
          <p:nvSpPr>
            <p:cNvPr id="235" name="TextBox 234"/>
            <p:cNvSpPr txBox="1"/>
            <p:nvPr/>
          </p:nvSpPr>
          <p:spPr>
            <a:xfrm>
              <a:off x="8453454" y="613150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색회등화다호</a:t>
              </a:r>
            </a:p>
          </p:txBody>
        </p:sp>
        <p:sp>
          <p:nvSpPr>
            <p:cNvPr id="236" name="이등변 삼각형 235"/>
            <p:cNvSpPr/>
            <p:nvPr/>
          </p:nvSpPr>
          <p:spPr>
            <a:xfrm>
              <a:off x="8310578" y="6215082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2" name="직사각형 141"/>
          <p:cNvSpPr/>
          <p:nvPr/>
        </p:nvSpPr>
        <p:spPr>
          <a:xfrm>
            <a:off x="8167702" y="6143643"/>
            <a:ext cx="2000264" cy="357191"/>
          </a:xfrm>
          <a:prstGeom prst="rect">
            <a:avLst/>
          </a:pr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2" name="그룹 131"/>
          <p:cNvGrpSpPr/>
          <p:nvPr/>
        </p:nvGrpSpPr>
        <p:grpSpPr>
          <a:xfrm>
            <a:off x="7524760" y="2571744"/>
            <a:ext cx="3174031" cy="3941232"/>
            <a:chOff x="7524760" y="2571744"/>
            <a:chExt cx="3174031" cy="3941232"/>
          </a:xfrm>
        </p:grpSpPr>
        <p:pic>
          <p:nvPicPr>
            <p:cNvPr id="122" name="그림 121" descr="노노무라 닌세 색회모란문수지(색그림 모란 물주전자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24760" y="2571744"/>
              <a:ext cx="3174031" cy="3408116"/>
            </a:xfrm>
            <a:prstGeom prst="rect">
              <a:avLst/>
            </a:prstGeom>
          </p:spPr>
        </p:pic>
        <p:sp>
          <p:nvSpPr>
            <p:cNvPr id="125" name="이등변 삼각형 124"/>
            <p:cNvSpPr/>
            <p:nvPr/>
          </p:nvSpPr>
          <p:spPr>
            <a:xfrm>
              <a:off x="8310578" y="6215082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453454" y="6143644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itchFamily="50" charset="-127"/>
                  <a:ea typeface="나눔고딕" pitchFamily="50" charset="-127"/>
                </a:rPr>
                <a:t>색회모란문수지</a:t>
              </a:r>
            </a:p>
          </p:txBody>
        </p:sp>
      </p:grpSp>
      <p:grpSp>
        <p:nvGrpSpPr>
          <p:cNvPr id="164" name="그룹 152"/>
          <p:cNvGrpSpPr/>
          <p:nvPr/>
        </p:nvGrpSpPr>
        <p:grpSpPr>
          <a:xfrm>
            <a:off x="436632" y="357166"/>
            <a:ext cx="11231532" cy="6143668"/>
            <a:chOff x="436632" y="357166"/>
            <a:chExt cx="11231532" cy="6143668"/>
          </a:xfrm>
        </p:grpSpPr>
        <p:sp>
          <p:nvSpPr>
            <p:cNvPr id="165" name="직사각형 164"/>
            <p:cNvSpPr/>
            <p:nvPr/>
          </p:nvSpPr>
          <p:spPr>
            <a:xfrm>
              <a:off x="436632" y="357166"/>
              <a:ext cx="11231532" cy="61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36632" y="5357826"/>
              <a:ext cx="11231532" cy="1142563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47" name="그룹 121"/>
          <p:cNvGrpSpPr/>
          <p:nvPr/>
        </p:nvGrpSpPr>
        <p:grpSpPr>
          <a:xfrm>
            <a:off x="2708204" y="2571744"/>
            <a:ext cx="1673284" cy="1651623"/>
            <a:chOff x="666712" y="2000240"/>
            <a:chExt cx="1673284" cy="1651623"/>
          </a:xfrm>
          <a:solidFill>
            <a:srgbClr val="D1C8BD"/>
          </a:solidFill>
        </p:grpSpPr>
        <p:sp>
          <p:nvSpPr>
            <p:cNvPr id="123" name="타원 122"/>
            <p:cNvSpPr/>
            <p:nvPr/>
          </p:nvSpPr>
          <p:spPr>
            <a:xfrm>
              <a:off x="666712" y="2000240"/>
              <a:ext cx="1673284" cy="1651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96922" y="2643182"/>
              <a:ext cx="15716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간에이 문화</a:t>
              </a:r>
            </a:p>
          </p:txBody>
        </p:sp>
      </p:grpSp>
      <p:sp>
        <p:nvSpPr>
          <p:cNvPr id="128" name="이등변 삼각형 127"/>
          <p:cNvSpPr/>
          <p:nvPr/>
        </p:nvSpPr>
        <p:spPr>
          <a:xfrm rot="10800000">
            <a:off x="3462318" y="2214553"/>
            <a:ext cx="133352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이등변 삼각형 128"/>
          <p:cNvSpPr/>
          <p:nvPr/>
        </p:nvSpPr>
        <p:spPr>
          <a:xfrm>
            <a:off x="3452794" y="4500570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2666976" y="171448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신분 문화 진행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325552" y="478632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교토의 경제적 침체기</a:t>
            </a:r>
          </a:p>
        </p:txBody>
      </p:sp>
      <p:sp>
        <p:nvSpPr>
          <p:cNvPr id="150" name="오른쪽 화살표 149"/>
          <p:cNvSpPr/>
          <p:nvPr/>
        </p:nvSpPr>
        <p:spPr>
          <a:xfrm>
            <a:off x="4564270" y="3238826"/>
            <a:ext cx="1785950" cy="35719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8" name="그룹 124"/>
          <p:cNvGrpSpPr/>
          <p:nvPr/>
        </p:nvGrpSpPr>
        <p:grpSpPr>
          <a:xfrm>
            <a:off x="6524628" y="1928802"/>
            <a:ext cx="2887730" cy="2937507"/>
            <a:chOff x="53980" y="1357298"/>
            <a:chExt cx="2887730" cy="2937507"/>
          </a:xfrm>
          <a:solidFill>
            <a:srgbClr val="97A3C5"/>
          </a:solidFill>
        </p:grpSpPr>
        <p:sp>
          <p:nvSpPr>
            <p:cNvPr id="126" name="타원 125"/>
            <p:cNvSpPr/>
            <p:nvPr/>
          </p:nvSpPr>
          <p:spPr>
            <a:xfrm>
              <a:off x="53980" y="1357298"/>
              <a:ext cx="2887730" cy="29375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91178" y="2627416"/>
              <a:ext cx="144584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겐로쿠 문화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3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28" grpId="0" animBg="1"/>
      <p:bldP spid="129" grpId="0" animBg="1"/>
      <p:bldP spid="130" grpId="0"/>
      <p:bldP spid="149" grpId="0"/>
      <p:bldP spid="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6" name="직사각형 5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9" name="직각 삼각형 8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5274" y="538443"/>
            <a:ext cx="9644130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에도시대의 문화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겐로쿠 문화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17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세기 후반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~18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세기 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274" y="1142984"/>
            <a:ext cx="110014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문화의 중심지는 오사카와 교토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산업 발전 및 경제활동의 활발화에 힘입어 문예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학문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예술이 발전함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274" y="5120358"/>
            <a:ext cx="1100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겐로쿠 문화는 현세를 긍정하여 현실적 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800" b="1" dirty="0">
                <a:latin typeface="나눔고딕" pitchFamily="50" charset="-127"/>
                <a:ea typeface="나눔고딕" pitchFamily="50" charset="-127"/>
              </a:rPr>
              <a:t>합리적인 정신이 그 특징임</a:t>
            </a:r>
            <a:r>
              <a:rPr lang="en-US" altLang="ko-KR" sz="2800" b="1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8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238744" y="2643182"/>
            <a:ext cx="1673284" cy="1651623"/>
            <a:chOff x="666712" y="2000240"/>
            <a:chExt cx="1673284" cy="1651623"/>
          </a:xfrm>
        </p:grpSpPr>
        <p:sp>
          <p:nvSpPr>
            <p:cNvPr id="14" name="타원 13"/>
            <p:cNvSpPr/>
            <p:nvPr/>
          </p:nvSpPr>
          <p:spPr>
            <a:xfrm>
              <a:off x="666712" y="2000240"/>
              <a:ext cx="1673284" cy="1651623"/>
            </a:xfrm>
            <a:prstGeom prst="ellipse">
              <a:avLst/>
            </a:prstGeom>
            <a:solidFill>
              <a:srgbClr val="EEE4D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6886" y="2643182"/>
              <a:ext cx="1285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조닌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24694" y="274313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풍족한 경제력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224" y="328612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가미가타의 도시 중심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3256" y="371475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서민 생활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심정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·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사상 등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출판물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극장 통해 표현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5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6381752" y="1190282"/>
            <a:ext cx="535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노래와 춤 중심 ㅡ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이야기 중심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1652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 소년 가부키도 풍기문란 이유로 금지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선정적 춤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X 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흉내 광언만 연기를 조건으로 재개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2351014" y="3563327"/>
            <a:ext cx="1673284" cy="1651623"/>
          </a:xfrm>
          <a:prstGeom prst="ellipse">
            <a:avLst/>
          </a:prstGeom>
          <a:solidFill>
            <a:srgbClr val="97A3C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809984" y="1991691"/>
            <a:ext cx="1673284" cy="1651623"/>
          </a:xfrm>
          <a:prstGeom prst="ellipse">
            <a:avLst/>
          </a:prstGeom>
          <a:solidFill>
            <a:srgbClr val="97A3C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0" name="직사각형 9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2" name="직각 삼각형 11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5274" y="538443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연극</a:t>
            </a:r>
          </a:p>
        </p:txBody>
      </p:sp>
      <p:grpSp>
        <p:nvGrpSpPr>
          <p:cNvPr id="3" name="그룹 57"/>
          <p:cNvGrpSpPr/>
          <p:nvPr/>
        </p:nvGrpSpPr>
        <p:grpSpPr>
          <a:xfrm>
            <a:off x="922254" y="1991691"/>
            <a:ext cx="1673284" cy="1651623"/>
            <a:chOff x="922254" y="1643050"/>
            <a:chExt cx="1673284" cy="1651623"/>
          </a:xfrm>
        </p:grpSpPr>
        <p:sp>
          <p:nvSpPr>
            <p:cNvPr id="29" name="타원 28"/>
            <p:cNvSpPr/>
            <p:nvPr/>
          </p:nvSpPr>
          <p:spPr>
            <a:xfrm>
              <a:off x="922254" y="1643050"/>
              <a:ext cx="1673284" cy="1651623"/>
            </a:xfrm>
            <a:prstGeom prst="ellipse">
              <a:avLst/>
            </a:prstGeom>
            <a:solidFill>
              <a:srgbClr val="97A3C5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2428" y="2285992"/>
              <a:ext cx="1285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카노 탄유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97188" y="260026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카노 산세츠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1188" y="407843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타와라야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소타츠</a:t>
            </a:r>
          </a:p>
        </p:txBody>
      </p:sp>
      <p:grpSp>
        <p:nvGrpSpPr>
          <p:cNvPr id="4" name="그룹 22"/>
          <p:cNvGrpSpPr/>
          <p:nvPr/>
        </p:nvGrpSpPr>
        <p:grpSpPr>
          <a:xfrm>
            <a:off x="309522" y="5457782"/>
            <a:ext cx="5715040" cy="685862"/>
            <a:chOff x="95208" y="5500702"/>
            <a:chExt cx="5715040" cy="685862"/>
          </a:xfrm>
        </p:grpSpPr>
        <p:sp>
          <p:nvSpPr>
            <p:cNvPr id="24" name="TextBox 23"/>
            <p:cNvSpPr txBox="1"/>
            <p:nvPr/>
          </p:nvSpPr>
          <p:spPr>
            <a:xfrm>
              <a:off x="95208" y="5786454"/>
              <a:ext cx="5715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에도시대 독창적 장식화파 린파의 시조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/>
            <p:cNvSpPr/>
            <p:nvPr/>
          </p:nvSpPr>
          <p:spPr>
            <a:xfrm>
              <a:off x="2881290" y="5500702"/>
              <a:ext cx="142876" cy="14287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5" name="직선 연결선 34"/>
          <p:cNvCxnSpPr/>
          <p:nvPr/>
        </p:nvCxnSpPr>
        <p:spPr>
          <a:xfrm rot="5400000">
            <a:off x="3309918" y="3443972"/>
            <a:ext cx="5572164" cy="1588"/>
          </a:xfrm>
          <a:prstGeom prst="line">
            <a:avLst/>
          </a:prstGeom>
          <a:ln w="19050">
            <a:solidFill>
              <a:srgbClr val="C1B6A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각 삼각형 36"/>
          <p:cNvSpPr/>
          <p:nvPr/>
        </p:nvSpPr>
        <p:spPr>
          <a:xfrm rot="5400000">
            <a:off x="6402029" y="468655"/>
            <a:ext cx="368300" cy="377321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68956" y="538443"/>
            <a:ext cx="1270118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가부키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9522" y="145725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일본 회화 사상 최대의 영상파인 카노파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이등변 삼각형 73"/>
          <p:cNvSpPr/>
          <p:nvPr/>
        </p:nvSpPr>
        <p:spPr>
          <a:xfrm rot="10800000">
            <a:off x="2452663" y="1928802"/>
            <a:ext cx="133352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이등변 삼각형 74"/>
          <p:cNvSpPr/>
          <p:nvPr/>
        </p:nvSpPr>
        <p:spPr>
          <a:xfrm rot="10800000">
            <a:off x="3881423" y="1928802"/>
            <a:ext cx="133352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46"/>
          <p:cNvGrpSpPr/>
          <p:nvPr/>
        </p:nvGrpSpPr>
        <p:grpSpPr>
          <a:xfrm>
            <a:off x="452398" y="1071545"/>
            <a:ext cx="5429288" cy="5214974"/>
            <a:chOff x="595274" y="1071546"/>
            <a:chExt cx="5429288" cy="5214974"/>
          </a:xfrm>
        </p:grpSpPr>
        <p:sp>
          <p:nvSpPr>
            <p:cNvPr id="44" name="직사각형 43"/>
            <p:cNvSpPr/>
            <p:nvPr/>
          </p:nvSpPr>
          <p:spPr>
            <a:xfrm>
              <a:off x="595274" y="1071546"/>
              <a:ext cx="5429288" cy="5214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95274" y="5357827"/>
              <a:ext cx="5429288" cy="928693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881158" y="164954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가부키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인형극의 전문 희곡 작가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여편의 작품 중 대부분은 분라쿠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8" name="그룹 58"/>
          <p:cNvGrpSpPr/>
          <p:nvPr/>
        </p:nvGrpSpPr>
        <p:grpSpPr>
          <a:xfrm>
            <a:off x="666712" y="1357297"/>
            <a:ext cx="1285884" cy="1214447"/>
            <a:chOff x="878807" y="1643050"/>
            <a:chExt cx="1771712" cy="1651623"/>
          </a:xfrm>
        </p:grpSpPr>
        <p:sp>
          <p:nvSpPr>
            <p:cNvPr id="60" name="타원 59"/>
            <p:cNvSpPr/>
            <p:nvPr/>
          </p:nvSpPr>
          <p:spPr>
            <a:xfrm>
              <a:off x="922254" y="1643050"/>
              <a:ext cx="1673284" cy="1651623"/>
            </a:xfrm>
            <a:prstGeom prst="ellipse">
              <a:avLst/>
            </a:prstGeom>
            <a:solidFill>
              <a:srgbClr val="97A3C5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8807" y="2030446"/>
              <a:ext cx="1771712" cy="96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지카마츠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몬자에몬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5274" y="4671964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훨씬 사실적이고 서구적 의미의 극에 가까움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5274" y="5578634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대표작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고쿠센야캇센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신주텐노아미지마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소네자키 숲의 정사</a:t>
            </a:r>
          </a:p>
        </p:txBody>
      </p:sp>
      <p:grpSp>
        <p:nvGrpSpPr>
          <p:cNvPr id="81" name="그룹 80"/>
          <p:cNvGrpSpPr/>
          <p:nvPr/>
        </p:nvGrpSpPr>
        <p:grpSpPr>
          <a:xfrm>
            <a:off x="1523968" y="2928934"/>
            <a:ext cx="1500198" cy="1357322"/>
            <a:chOff x="666712" y="2428868"/>
            <a:chExt cx="1500198" cy="1357322"/>
          </a:xfrm>
        </p:grpSpPr>
        <p:sp>
          <p:nvSpPr>
            <p:cNvPr id="79" name="타원 78"/>
            <p:cNvSpPr/>
            <p:nvPr/>
          </p:nvSpPr>
          <p:spPr>
            <a:xfrm>
              <a:off x="738150" y="2428868"/>
              <a:ext cx="1357322" cy="1357322"/>
            </a:xfrm>
            <a:prstGeom prst="ellipse">
              <a:avLst/>
            </a:prstGeom>
            <a:solidFill>
              <a:srgbClr val="EEE4D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6712" y="2746152"/>
              <a:ext cx="1500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시대극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지다이모노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309918" y="2928934"/>
            <a:ext cx="1500198" cy="1357322"/>
            <a:chOff x="666712" y="2428868"/>
            <a:chExt cx="1500198" cy="1357322"/>
          </a:xfrm>
        </p:grpSpPr>
        <p:sp>
          <p:nvSpPr>
            <p:cNvPr id="83" name="타원 82"/>
            <p:cNvSpPr/>
            <p:nvPr/>
          </p:nvSpPr>
          <p:spPr>
            <a:xfrm>
              <a:off x="738150" y="2428868"/>
              <a:ext cx="1357322" cy="1357322"/>
            </a:xfrm>
            <a:prstGeom prst="ellipse">
              <a:avLst/>
            </a:prstGeom>
            <a:solidFill>
              <a:srgbClr val="EEE4D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66712" y="2746152"/>
              <a:ext cx="1500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서민극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세와모노</a:t>
              </a:r>
            </a:p>
          </p:txBody>
        </p:sp>
      </p:grpSp>
      <p:sp>
        <p:nvSpPr>
          <p:cNvPr id="85" name="이등변 삼각형 84"/>
          <p:cNvSpPr/>
          <p:nvPr/>
        </p:nvSpPr>
        <p:spPr>
          <a:xfrm>
            <a:off x="4024298" y="442913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6381752" y="1182231"/>
            <a:ext cx="535785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겐로쿠 시대 가부키 특징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구조 대부분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집안 소동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’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가부키는 단순 연극 관람에 그치지 않고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사회 현상으로 사람 생활 다방면에 뿌리내리고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서민의 오락으로 문화 전반에 영향을 줌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88" name="직각 삼각형 87"/>
          <p:cNvSpPr/>
          <p:nvPr/>
        </p:nvSpPr>
        <p:spPr>
          <a:xfrm rot="5400000">
            <a:off x="6386263" y="3540489"/>
            <a:ext cx="368300" cy="377321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453190" y="3610277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음악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81752" y="4500570"/>
            <a:ext cx="535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전통 악기 샤미센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가부키와 인형극에 사용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다양한 음악 장르 생성 촉진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배우는 것으로서의 음악이 성장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3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7" grpId="0" animBg="1"/>
      <p:bldP spid="36" grpId="0" animBg="1"/>
      <p:bldP spid="87" grpId="0" animBg="1"/>
      <p:bldP spid="88" grpId="0" animBg="1"/>
      <p:bldP spid="89" grpId="0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9" name="직사각형 18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4" name="직각 삼각형 23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5274" y="538443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회화</a:t>
            </a:r>
          </a:p>
        </p:txBody>
      </p:sp>
      <p:sp>
        <p:nvSpPr>
          <p:cNvPr id="26" name="타원 25"/>
          <p:cNvSpPr/>
          <p:nvPr/>
        </p:nvSpPr>
        <p:spPr>
          <a:xfrm>
            <a:off x="666712" y="1214421"/>
            <a:ext cx="1214446" cy="1214446"/>
          </a:xfrm>
          <a:prstGeom prst="ellipse">
            <a:avLst/>
          </a:prstGeom>
          <a:solidFill>
            <a:srgbClr val="EEE4D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712" y="1671413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카노 탄유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1158" y="150017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카노파로서 막부 어용 화가 지위 얻음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전성기였으나 작품의 신선미 하락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0" name="타원 29"/>
          <p:cNvSpPr/>
          <p:nvPr/>
        </p:nvSpPr>
        <p:spPr>
          <a:xfrm>
            <a:off x="666712" y="2571744"/>
            <a:ext cx="1214446" cy="1214446"/>
          </a:xfrm>
          <a:prstGeom prst="ellipse">
            <a:avLst/>
          </a:prstGeom>
          <a:solidFill>
            <a:srgbClr val="EEE4D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712" y="290389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야마토에 계통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81158" y="290389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토사파의 부흥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전통 기법 부활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야마토에에 칸가 기법 도입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3" name="그룹 58"/>
          <p:cNvGrpSpPr/>
          <p:nvPr/>
        </p:nvGrpSpPr>
        <p:grpSpPr>
          <a:xfrm>
            <a:off x="650946" y="5143511"/>
            <a:ext cx="1285884" cy="1214447"/>
            <a:chOff x="878807" y="1643050"/>
            <a:chExt cx="1771712" cy="1651623"/>
          </a:xfrm>
        </p:grpSpPr>
        <p:sp>
          <p:nvSpPr>
            <p:cNvPr id="41" name="타원 40"/>
            <p:cNvSpPr/>
            <p:nvPr/>
          </p:nvSpPr>
          <p:spPr>
            <a:xfrm>
              <a:off x="922254" y="1643050"/>
              <a:ext cx="1673284" cy="1651623"/>
            </a:xfrm>
            <a:prstGeom prst="ellipse">
              <a:avLst/>
            </a:prstGeom>
            <a:solidFill>
              <a:srgbClr val="97A3C5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8807" y="2030446"/>
              <a:ext cx="1771712" cy="96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오가타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고린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95340" y="414987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교토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에도 중심으로 도시 서민에 의한 새 그림 탄생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81158" y="542926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타와라야 소타츠의 린파 집대성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홍매백매도병풍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제비붓꽃도병풍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52398" y="5357826"/>
            <a:ext cx="11263402" cy="1143008"/>
          </a:xfrm>
          <a:prstGeom prst="rect">
            <a:avLst/>
          </a:pr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pic>
        <p:nvPicPr>
          <p:cNvPr id="45" name="그림 44" descr="오가타 고린 홍매백매도병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" y="1142984"/>
            <a:ext cx="11278132" cy="495180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52464" y="614364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오가타 고린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홍매백매도병풍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이등변 삼각형 49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44"/>
          <p:cNvGrpSpPr/>
          <p:nvPr/>
        </p:nvGrpSpPr>
        <p:grpSpPr>
          <a:xfrm>
            <a:off x="452398" y="1071544"/>
            <a:ext cx="11358642" cy="5429290"/>
            <a:chOff x="452398" y="1071544"/>
            <a:chExt cx="11358642" cy="5429290"/>
          </a:xfrm>
        </p:grpSpPr>
        <p:sp>
          <p:nvSpPr>
            <p:cNvPr id="52" name="직사각형 51"/>
            <p:cNvSpPr/>
            <p:nvPr/>
          </p:nvSpPr>
          <p:spPr>
            <a:xfrm>
              <a:off x="452398" y="1071544"/>
              <a:ext cx="11358642" cy="5286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52398" y="5357826"/>
              <a:ext cx="11358642" cy="1143008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pic>
          <p:nvPicPr>
            <p:cNvPr id="59" name="그림 58" descr="오가타 고린 제비 붓꽃도 병풍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398" y="1214422"/>
              <a:ext cx="11241889" cy="4714908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1023902" y="61315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오가타 고린 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제비붓꽃도병풍</a:t>
            </a:r>
          </a:p>
        </p:txBody>
      </p:sp>
      <p:sp>
        <p:nvSpPr>
          <p:cNvPr id="66" name="이등변 삼각형 65"/>
          <p:cNvSpPr/>
          <p:nvPr/>
        </p:nvSpPr>
        <p:spPr>
          <a:xfrm>
            <a:off x="881026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그룹 47"/>
          <p:cNvGrpSpPr/>
          <p:nvPr/>
        </p:nvGrpSpPr>
        <p:grpSpPr>
          <a:xfrm>
            <a:off x="436632" y="1071546"/>
            <a:ext cx="11374408" cy="5500726"/>
            <a:chOff x="436632" y="1071546"/>
            <a:chExt cx="11374408" cy="5500726"/>
          </a:xfrm>
        </p:grpSpPr>
        <p:grpSp>
          <p:nvGrpSpPr>
            <p:cNvPr id="68" name="그룹 46"/>
            <p:cNvGrpSpPr/>
            <p:nvPr/>
          </p:nvGrpSpPr>
          <p:grpSpPr>
            <a:xfrm>
              <a:off x="436632" y="1071546"/>
              <a:ext cx="11374408" cy="5500726"/>
              <a:chOff x="595274" y="986417"/>
              <a:chExt cx="10387501" cy="5369841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595274" y="986417"/>
                <a:ext cx="10387500" cy="5300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595274" y="5171143"/>
                <a:ext cx="10387501" cy="1185115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grpSp>
          <p:nvGrpSpPr>
            <p:cNvPr id="69" name="그룹 58"/>
            <p:cNvGrpSpPr/>
            <p:nvPr/>
          </p:nvGrpSpPr>
          <p:grpSpPr>
            <a:xfrm>
              <a:off x="666712" y="2320300"/>
              <a:ext cx="1285884" cy="1214447"/>
              <a:chOff x="878807" y="1643050"/>
              <a:chExt cx="1771712" cy="1651623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922254" y="1643050"/>
                <a:ext cx="1673284" cy="1651623"/>
              </a:xfrm>
              <a:prstGeom prst="ellipse">
                <a:avLst/>
              </a:prstGeom>
              <a:solidFill>
                <a:srgbClr val="97A3C5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78807" y="2030446"/>
                <a:ext cx="1771712" cy="96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히시카와</a:t>
                </a:r>
                <a:endParaRPr lang="en-US" altLang="ko-KR" sz="2000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ctr"/>
                <a:r>
                  <a:rPr lang="ko-KR" altLang="en-US" sz="2000" dirty="0">
                    <a:latin typeface="나눔고딕" pitchFamily="50" charset="-127"/>
                    <a:ea typeface="나눔고딕" pitchFamily="50" charset="-127"/>
                  </a:rPr>
                  <a:t>모로노부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881158" y="2612547"/>
              <a:ext cx="4214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전통 양식 흡수 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+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중국 판화 기법 도입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우키요에 양식의 작품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66778" y="3820499"/>
              <a:ext cx="45005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당시 판화보다 육필화를 귀중하게 간주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algn="ctr"/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목판에서 새 기법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표현 가능성 추구 가능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algn="ctr"/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미술품 상품으로서의 가치 변화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algn="ctr"/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9" name="그림 78" descr="히시카와 모로노부 뒤돌아보는 미인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90" y="467384"/>
            <a:ext cx="2896298" cy="6000768"/>
          </a:xfrm>
          <a:prstGeom prst="rect">
            <a:avLst/>
          </a:prstGeom>
        </p:spPr>
      </p:pic>
      <p:sp>
        <p:nvSpPr>
          <p:cNvPr id="80" name="이등변 삼각형 79"/>
          <p:cNvSpPr/>
          <p:nvPr/>
        </p:nvSpPr>
        <p:spPr>
          <a:xfrm rot="5400000" flipV="1">
            <a:off x="9562837" y="6181456"/>
            <a:ext cx="142876" cy="17859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9739338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뒤돌아보는 미인도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02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0" grpId="0" animBg="1"/>
      <p:bldP spid="65" grpId="0"/>
      <p:bldP spid="66" grpId="0" animBg="1"/>
      <p:bldP spid="80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0" name="직사각형 9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5274" y="1259033"/>
            <a:ext cx="528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나무 까기와 국화 기술 발달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목공 도구 발달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사찰 건축에서 전국 규모 혁신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각 지방 풍토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기호 맞는 지방색 풍부한 건축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하세데라 본당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도다이지 금당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젠코지 본당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만푸쿠지 대웅보전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17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복고적 작품뿐만 아니라 새 양식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오우바쿠 건축과 무덤 건축이 탄생함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588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도다이지 금당</a:t>
            </a:r>
          </a:p>
        </p:txBody>
      </p:sp>
      <p:sp>
        <p:nvSpPr>
          <p:cNvPr id="33" name="이등변 삼각형 32"/>
          <p:cNvSpPr/>
          <p:nvPr/>
        </p:nvSpPr>
        <p:spPr>
          <a:xfrm>
            <a:off x="666712" y="6072206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만푸쿠지 대웅보전.jpg"/>
          <p:cNvPicPr>
            <a:picLocks noChangeAspect="1"/>
          </p:cNvPicPr>
          <p:nvPr/>
        </p:nvPicPr>
        <p:blipFill>
          <a:blip r:embed="rId3"/>
          <a:srcRect b="44650"/>
          <a:stretch>
            <a:fillRect/>
          </a:stretch>
        </p:blipFill>
        <p:spPr>
          <a:xfrm>
            <a:off x="6238876" y="500042"/>
            <a:ext cx="5587930" cy="4642652"/>
          </a:xfrm>
          <a:prstGeom prst="rect">
            <a:avLst/>
          </a:prstGeom>
        </p:spPr>
      </p:pic>
      <p:sp>
        <p:nvSpPr>
          <p:cNvPr id="35" name="이등변 삼각형 34"/>
          <p:cNvSpPr/>
          <p:nvPr/>
        </p:nvSpPr>
        <p:spPr>
          <a:xfrm>
            <a:off x="6524628" y="5357826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도다이지 금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0" y="1285860"/>
            <a:ext cx="5625745" cy="45005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67504" y="528638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만푸쿠지 대웅보전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1668</a:t>
            </a:r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년 건립 당시 명나라 건축 양식을 답습한 </a:t>
            </a: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오우바쿠 건축의 초기 사례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309522" y="500042"/>
            <a:ext cx="11572956" cy="6000792"/>
            <a:chOff x="380960" y="285728"/>
            <a:chExt cx="11572956" cy="6000792"/>
          </a:xfrm>
        </p:grpSpPr>
        <p:grpSp>
          <p:nvGrpSpPr>
            <p:cNvPr id="42" name="그룹 46"/>
            <p:cNvGrpSpPr/>
            <p:nvPr/>
          </p:nvGrpSpPr>
          <p:grpSpPr>
            <a:xfrm>
              <a:off x="380960" y="285728"/>
              <a:ext cx="11572956" cy="6000792"/>
              <a:chOff x="533829" y="428511"/>
              <a:chExt cx="5594331" cy="5858009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533829" y="428511"/>
                <a:ext cx="5594331" cy="58580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533829" y="5171143"/>
                <a:ext cx="5594331" cy="1115377"/>
              </a:xfrm>
              <a:prstGeom prst="rect">
                <a:avLst/>
              </a:prstGeom>
              <a:solidFill>
                <a:srgbClr val="F7F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_고양일산 L" panose="020B0303000000020004" pitchFamily="50" charset="-127"/>
                  <a:ea typeface="_고양일산 L" panose="020B0303000000020004" pitchFamily="50" charset="-127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66713" y="1044719"/>
              <a:ext cx="52864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나무 까기와 국화 기술 발달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목공 도구 발달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사찰 건축에서 전국 규모 혁신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각 지방 풍토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기호 맞는 지방색 풍부한 건축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하세데라 본당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도다이지 금당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젠코지 본당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만푸쿠지 대웅보전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17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세기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복고적 작품뿐만 아니라 새 양식 </a:t>
              </a:r>
              <a:endParaRPr lang="en-US" altLang="ko-KR" sz="2000" dirty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000" dirty="0">
                  <a:latin typeface="나눔고딕" pitchFamily="50" charset="-127"/>
                  <a:ea typeface="나눔고딕" pitchFamily="50" charset="-127"/>
                </a:rPr>
                <a:t>오우바쿠 건축과 무덤 건축이 탄생함</a:t>
              </a:r>
              <a:r>
                <a:rPr lang="en-US" altLang="ko-KR" sz="200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</p:grpSp>
      <p:sp>
        <p:nvSpPr>
          <p:cNvPr id="14" name="직각 삼각형 13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5274" y="538443"/>
            <a:ext cx="100013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건축</a:t>
            </a:r>
          </a:p>
        </p:txBody>
      </p:sp>
      <p:cxnSp>
        <p:nvCxnSpPr>
          <p:cNvPr id="47" name="직선 연결선 46"/>
          <p:cNvCxnSpPr/>
          <p:nvPr/>
        </p:nvCxnSpPr>
        <p:spPr>
          <a:xfrm rot="5400000">
            <a:off x="3309918" y="3443972"/>
            <a:ext cx="5572164" cy="1588"/>
          </a:xfrm>
          <a:prstGeom prst="line">
            <a:avLst/>
          </a:prstGeom>
          <a:ln w="19050">
            <a:solidFill>
              <a:srgbClr val="C1B6A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각 삼각형 48"/>
          <p:cNvSpPr/>
          <p:nvPr/>
        </p:nvSpPr>
        <p:spPr>
          <a:xfrm rot="5400000">
            <a:off x="6402029" y="468655"/>
            <a:ext cx="368300" cy="377321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468956" y="538443"/>
            <a:ext cx="984366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정원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96066" y="1258139"/>
            <a:ext cx="528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모모야마 시대에 확립된 디자인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산스이 요소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종합적 정원 양식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회유식 정원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성립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제후들도 회유식 정원 설치하고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다이묘 정원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’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6066" y="1268681"/>
            <a:ext cx="4857784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메이 레키 대화재 후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위험 분산 위해 막부는 각 다이묘에 복수의 저택 갖게 하고서는 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정원 더 형성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다이묘 정원은 에도뿐만 아니라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지방 성시에도 만들어짐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오카야마시 고라쿠엔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53" name="이등변 삼각형 52"/>
          <p:cNvSpPr/>
          <p:nvPr/>
        </p:nvSpPr>
        <p:spPr>
          <a:xfrm>
            <a:off x="6453190" y="514351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596066" y="50720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 pitchFamily="50" charset="-127"/>
                <a:ea typeface="나눔고딕" pitchFamily="50" charset="-127"/>
              </a:rPr>
              <a:t>오카야마 고라쿠엔에서 오카야마 성을 바라보는 모습</a:t>
            </a:r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5" name="그림 54" descr="오카야먀 고라쿠엔에서 오카야마 성을 바라보는 모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6" y="1285860"/>
            <a:ext cx="558365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 animBg="1"/>
      <p:bldP spid="36" grpId="0"/>
      <p:bldP spid="49" grpId="0" animBg="1"/>
      <p:bldP spid="48" grpId="0" animBg="1"/>
      <p:bldP spid="50" grpId="0"/>
      <p:bldP spid="51" grpId="0" animBg="1"/>
      <p:bldP spid="53" grpId="0" animBg="1"/>
      <p:bldP spid="5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789</Words>
  <Application>Microsoft Office PowerPoint</Application>
  <PresentationFormat>와이드스크린</PresentationFormat>
  <Paragraphs>212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_고양일산 L</vt:lpstr>
      <vt:lpstr>a옛날사진관2</vt:lpstr>
      <vt:lpstr>Arial</vt:lpstr>
      <vt:lpstr>맑은 고딕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k24m</cp:lastModifiedBy>
  <cp:revision>200</cp:revision>
  <dcterms:created xsi:type="dcterms:W3CDTF">2018-09-16T00:42:33Z</dcterms:created>
  <dcterms:modified xsi:type="dcterms:W3CDTF">2019-05-09T11:08:47Z</dcterms:modified>
</cp:coreProperties>
</file>