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34" r:id="rId2"/>
    <p:sldId id="283" r:id="rId3"/>
    <p:sldId id="284" r:id="rId4"/>
    <p:sldId id="346" r:id="rId5"/>
    <p:sldId id="286" r:id="rId6"/>
    <p:sldId id="337" r:id="rId7"/>
    <p:sldId id="338" r:id="rId8"/>
    <p:sldId id="339" r:id="rId9"/>
    <p:sldId id="347" r:id="rId10"/>
    <p:sldId id="341" r:id="rId11"/>
    <p:sldId id="340" r:id="rId12"/>
    <p:sldId id="288" r:id="rId13"/>
    <p:sldId id="342" r:id="rId14"/>
    <p:sldId id="343" r:id="rId15"/>
    <p:sldId id="344" r:id="rId16"/>
    <p:sldId id="345" r:id="rId17"/>
    <p:sldId id="336" r:id="rId18"/>
  </p:sldIdLst>
  <p:sldSz cx="12192000" cy="6858000"/>
  <p:notesSz cx="6858000" cy="9144000"/>
  <p:embeddedFontLst>
    <p:embeddedFont>
      <p:font typeface="_고양일산 L" panose="020B0303000000020004" charset="-127"/>
      <p:regular r:id="rId20"/>
    </p:embeddedFont>
    <p:embeddedFont>
      <p:font typeface="_고양일산 R" panose="020B0303000000020004" charset="-127"/>
      <p:regular r:id="rId21"/>
    </p:embeddedFont>
    <p:embeddedFont>
      <p:font typeface="나눔고딕" panose="020B0600000101010101" charset="-127"/>
      <p:regular r:id="rId22"/>
      <p:bold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6A7"/>
    <a:srgbClr val="E9E0D3"/>
    <a:srgbClr val="928572"/>
    <a:srgbClr val="A3A8B9"/>
    <a:srgbClr val="BAD1E8"/>
    <a:srgbClr val="EFE0CD"/>
    <a:srgbClr val="97A3C5"/>
    <a:srgbClr val="D1C8BD"/>
    <a:srgbClr val="624C24"/>
    <a:srgbClr val="F7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6" autoAdjust="0"/>
  </p:normalViewPr>
  <p:slideViewPr>
    <p:cSldViewPr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DB2D71-6BB7-4855-9F10-307849965248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379355-D261-4A04-B65F-5BD2926C029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87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49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963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207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678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75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66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05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8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913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34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60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98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8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0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2pPr>
            <a:lvl3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3pPr>
            <a:lvl4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4pPr>
            <a:lvl5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8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unesco/noh/ko/introduct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각 삼각형 12"/>
          <p:cNvSpPr/>
          <p:nvPr/>
        </p:nvSpPr>
        <p:spPr>
          <a:xfrm rot="5400000">
            <a:off x="2411037" y="1463413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67608" y="3645024"/>
            <a:ext cx="2339901" cy="1656184"/>
          </a:xfrm>
        </p:spPr>
        <p:txBody>
          <a:bodyPr/>
          <a:lstStyle/>
          <a:p>
            <a:pPr algn="dist">
              <a:lnSpc>
                <a:spcPct val="200000"/>
              </a:lnSpc>
            </a:pPr>
            <a:r>
              <a:rPr lang="en-US" altLang="ko-KR" sz="1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  <a:t>URBAN</a:t>
            </a:r>
            <a:br>
              <a:rPr lang="en-US" altLang="ko-KR" sz="1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</a:br>
            <a:r>
              <a:rPr lang="en-US" altLang="ko-KR" sz="1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  <a:t>CULTURAL</a:t>
            </a:r>
            <a:br>
              <a:rPr lang="en-US" altLang="ko-KR" sz="1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</a:br>
            <a:r>
              <a:rPr lang="en-US" altLang="ko-KR" sz="1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  <a:t>CONTENTS</a:t>
            </a:r>
            <a:endParaRPr lang="ko-KR" altLang="en-US" sz="18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rgbClr val="928572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75920" y="4516077"/>
            <a:ext cx="4295958" cy="61206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o-KR" altLang="en-US" sz="2000" dirty="0" err="1">
                <a:latin typeface="+mn-ea"/>
                <a:ea typeface="+mn-ea"/>
              </a:rPr>
              <a:t>일본어일본학과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>
                <a:latin typeface="+mn-ea"/>
                <a:ea typeface="+mn-ea"/>
              </a:rPr>
              <a:t>21*02*08 </a:t>
            </a:r>
            <a:r>
              <a:rPr lang="ko-KR" altLang="en-US" sz="2000" dirty="0">
                <a:latin typeface="+mn-ea"/>
                <a:ea typeface="+mn-ea"/>
              </a:rPr>
              <a:t>김*연</a:t>
            </a:r>
          </a:p>
          <a:p>
            <a:pPr>
              <a:lnSpc>
                <a:spcPct val="170000"/>
              </a:lnSpc>
            </a:pPr>
            <a:endParaRPr lang="ko-KR" altLang="en-US" sz="1800" dirty="0">
              <a:ln>
                <a:solidFill>
                  <a:schemeClr val="tx1">
                    <a:lumMod val="75000"/>
                    <a:lumOff val="25000"/>
                    <a:alpha val="21000"/>
                  </a:schemeClr>
                </a:solidFill>
              </a:ln>
              <a:solidFill>
                <a:srgbClr val="92857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20136" y="1549008"/>
            <a:ext cx="979755" cy="460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ko-KR" altLang="en-US" sz="1600" dirty="0">
                <a:ln>
                  <a:solidFill>
                    <a:schemeClr val="tx1">
                      <a:lumMod val="75000"/>
                      <a:lumOff val="25000"/>
                      <a:alpha val="14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일본문화</a:t>
            </a:r>
            <a:endParaRPr lang="en-US" altLang="ko-KR" sz="1600" dirty="0">
              <a:ln>
                <a:solidFill>
                  <a:schemeClr val="tx1">
                    <a:lumMod val="75000"/>
                    <a:lumOff val="25000"/>
                    <a:alpha val="14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5375920" y="5159597"/>
            <a:ext cx="4295958" cy="0"/>
          </a:xfrm>
          <a:prstGeom prst="line">
            <a:avLst/>
          </a:prstGeom>
          <a:ln w="31750">
            <a:solidFill>
              <a:srgbClr val="928572">
                <a:alpha val="56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562846" y="1536561"/>
            <a:ext cx="4685282" cy="523220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일본 전통 문화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" y="6165305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153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439242" y="394295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23392" y="497354"/>
            <a:ext cx="212429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무로마치 시대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47035" y="1069872"/>
            <a:ext cx="10661893" cy="605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-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기타야마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문화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ko-KR" altLang="en-US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야마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문화 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北山문화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는 무로마치 시대 초기의 문화 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삼대 쇼군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아시카가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요시미쓰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의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금각사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야마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산장 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를 중심으로 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혼란스러운 남북조 시대를 통일 하면서 무가 문화와 귀족 문화의 융합이 도드라지는 특성이 있다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-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히가시야마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문화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히가시야마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문화 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東山문화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는 무로마치 중기의 문화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8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대 쇼군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아시카가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요시마사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의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은각사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 </a:t>
            </a: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히가시야마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산장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를 중심으로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오닌의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난 이후 막부의 권력 실추로 다양한 계층의 통합적인 예술의 장이 열림으로서 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우리가 잘 아는 일본만의 독특한 문화의 틀을 만들어 간 시기이다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53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01490" y="5464489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금각사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052294" y="1137992"/>
            <a:ext cx="208743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기타야마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 문화</a:t>
            </a:r>
          </a:p>
        </p:txBody>
      </p:sp>
      <p:pic>
        <p:nvPicPr>
          <p:cNvPr id="3" name="그림 2" descr="나무, 실외, 잔디, 하늘이(가) 표시된 사진&#10;&#10;자동 생성된 설명">
            <a:extLst>
              <a:ext uri="{FF2B5EF4-FFF2-40B4-BE49-F238E27FC236}">
                <a16:creationId xmlns:a16="http://schemas.microsoft.com/office/drawing/2014/main" id="{62957F59-C20E-4327-93AF-74FBC886B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09" y="1958118"/>
            <a:ext cx="470868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1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6766" y="448092"/>
            <a:ext cx="3486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err="1">
                <a:ln w="28575">
                  <a:solidFill>
                    <a:schemeClr val="tx1">
                      <a:lumMod val="65000"/>
                      <a:lumOff val="35000"/>
                      <a:alpha val="73000"/>
                    </a:schemeClr>
                  </a:solidFill>
                </a:ln>
                <a:solidFill>
                  <a:srgbClr val="EEE4D2">
                    <a:alpha val="27000"/>
                  </a:srgbClr>
                </a:solidFill>
                <a:latin typeface="_고양일산 L" panose="020B0303000000020004" charset="-127"/>
                <a:ea typeface="_고양일산 L" panose="020B0303000000020004" charset="-127"/>
              </a:rPr>
              <a:t>기타야마</a:t>
            </a:r>
            <a:endParaRPr lang="ko-KR" altLang="en-US" sz="1100" dirty="0">
              <a:ln w="28575">
                <a:solidFill>
                  <a:schemeClr val="tx1">
                    <a:lumMod val="65000"/>
                    <a:lumOff val="35000"/>
                    <a:alpha val="73000"/>
                  </a:schemeClr>
                </a:solidFill>
              </a:ln>
              <a:solidFill>
                <a:srgbClr val="EEE4D2">
                  <a:alpha val="27000"/>
                </a:srgbClr>
              </a:solidFill>
              <a:latin typeface="_고양일산 L" panose="020B0303000000020004" charset="-127"/>
              <a:ea typeface="_고양일산 L" panose="020B030300000002000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2513" y="786647"/>
            <a:ext cx="69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_고양일산 L" panose="020B0303000000020004" charset="-127"/>
                <a:ea typeface="_고양일산 L" panose="020B0303000000020004" charset="-127"/>
              </a:rPr>
              <a:t>노</a:t>
            </a:r>
            <a:endParaRPr lang="en-US" altLang="ko-KR" sz="4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_고양일산 L" panose="020B0303000000020004" charset="-127"/>
              <a:ea typeface="_고양일산 L" panose="020B030300000002000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4B99D1-C226-4E77-BD2E-5199C470A652}"/>
              </a:ext>
            </a:extLst>
          </p:cNvPr>
          <p:cNvSpPr/>
          <p:nvPr/>
        </p:nvSpPr>
        <p:spPr>
          <a:xfrm>
            <a:off x="479376" y="1861095"/>
            <a:ext cx="102384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>
                <a:hlinkClick r:id="rId3"/>
              </a:rPr>
              <a:t>http://www2.ntj.jac.go.jp/unesco/noh/ko/introduction/</a:t>
            </a:r>
            <a:endParaRPr lang="en-US" altLang="ko-KR" sz="3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59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9086" y="5298419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은각사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898406" y="1137992"/>
            <a:ext cx="239520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히가시야마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 문화</a:t>
            </a:r>
          </a:p>
        </p:txBody>
      </p:sp>
      <p:pic>
        <p:nvPicPr>
          <p:cNvPr id="6" name="그림 5" descr="나무, 실외, 하늘, 건물이(가) 표시된 사진&#10;&#10;자동 생성된 설명">
            <a:extLst>
              <a:ext uri="{FF2B5EF4-FFF2-40B4-BE49-F238E27FC236}">
                <a16:creationId xmlns:a16="http://schemas.microsoft.com/office/drawing/2014/main" id="{61F520BA-DB25-4851-AFA9-8D3D8B623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93" y="1711292"/>
            <a:ext cx="2834640" cy="3216726"/>
          </a:xfrm>
          <a:prstGeom prst="rect">
            <a:avLst/>
          </a:prstGeom>
        </p:spPr>
      </p:pic>
      <p:pic>
        <p:nvPicPr>
          <p:cNvPr id="11" name="그림 10" descr="실내, 벽, 바닥, 건물이(가) 표시된 사진&#10;&#10;자동 생성된 설명">
            <a:extLst>
              <a:ext uri="{FF2B5EF4-FFF2-40B4-BE49-F238E27FC236}">
                <a16:creationId xmlns:a16="http://schemas.microsoft.com/office/drawing/2014/main" id="{79A16F24-1119-4AD9-AEA5-71FED80A7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7" y="1701503"/>
            <a:ext cx="4224232" cy="316817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EF460F7-2611-4BA0-8DBF-58BD25FA4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220" y="5251118"/>
            <a:ext cx="4413887" cy="512108"/>
          </a:xfrm>
          <a:prstGeom prst="rect">
            <a:avLst/>
          </a:prstGeom>
        </p:spPr>
      </p:pic>
      <p:pic>
        <p:nvPicPr>
          <p:cNvPr id="8" name="그림 7" descr="쇼지, 건물, 벽, 실내이(가) 표시된 사진&#10;&#10;자동 생성된 설명">
            <a:extLst>
              <a:ext uri="{FF2B5EF4-FFF2-40B4-BE49-F238E27FC236}">
                <a16:creationId xmlns:a16="http://schemas.microsoft.com/office/drawing/2014/main" id="{8CD4F69B-08AF-4F36-897E-3100CFA7A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37" y="1894976"/>
            <a:ext cx="4218768" cy="28125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82F95F5-A03C-421F-98DB-DD2BFDB52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678" y="5283748"/>
            <a:ext cx="441388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6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91340" y="5720008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쿄토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료안지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정원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898406" y="1137992"/>
            <a:ext cx="239520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히가시야마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 문화</a:t>
            </a:r>
          </a:p>
        </p:txBody>
      </p:sp>
      <p:pic>
        <p:nvPicPr>
          <p:cNvPr id="3" name="그림 2" descr="나무, 실외, 하늘, 기차이(가) 표시된 사진&#10;&#10;자동 생성된 설명">
            <a:extLst>
              <a:ext uri="{FF2B5EF4-FFF2-40B4-BE49-F238E27FC236}">
                <a16:creationId xmlns:a16="http://schemas.microsoft.com/office/drawing/2014/main" id="{E0ECEDA5-5A12-47BC-969F-B8DE9A478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" y="1672078"/>
            <a:ext cx="5715000" cy="3810000"/>
          </a:xfrm>
          <a:prstGeom prst="rect">
            <a:avLst/>
          </a:prstGeom>
        </p:spPr>
      </p:pic>
      <p:pic>
        <p:nvPicPr>
          <p:cNvPr id="9" name="그림 8" descr="나무, 실외, 눈, 대지이(가) 표시된 사진&#10;&#10;자동 생성된 설명">
            <a:extLst>
              <a:ext uri="{FF2B5EF4-FFF2-40B4-BE49-F238E27FC236}">
                <a16:creationId xmlns:a16="http://schemas.microsoft.com/office/drawing/2014/main" id="{634ED361-EDE0-47BB-AC47-BD766A47F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58" y="1672078"/>
            <a:ext cx="5398977" cy="37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9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01490" y="5813387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쿄토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다이토쿠지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다이센인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정원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898406" y="1137992"/>
            <a:ext cx="239520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히가시야마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 문화</a:t>
            </a:r>
          </a:p>
        </p:txBody>
      </p:sp>
      <p:pic>
        <p:nvPicPr>
          <p:cNvPr id="6" name="그림 5" descr="나무, 실외, 대지, 바위이(가) 표시된 사진&#10;&#10;자동 생성된 설명">
            <a:extLst>
              <a:ext uri="{FF2B5EF4-FFF2-40B4-BE49-F238E27FC236}">
                <a16:creationId xmlns:a16="http://schemas.microsoft.com/office/drawing/2014/main" id="{F5091D8E-6F3E-4896-BFD6-ABE69C8EA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9" y="1829770"/>
            <a:ext cx="6520298" cy="3801720"/>
          </a:xfrm>
          <a:prstGeom prst="rect">
            <a:avLst/>
          </a:prstGeom>
        </p:spPr>
      </p:pic>
      <p:pic>
        <p:nvPicPr>
          <p:cNvPr id="8" name="그림 7" descr="창문, 건물, 나무, 실외이(가) 표시된 사진&#10;&#10;자동 생성된 설명">
            <a:extLst>
              <a:ext uri="{FF2B5EF4-FFF2-40B4-BE49-F238E27FC236}">
                <a16:creationId xmlns:a16="http://schemas.microsoft.com/office/drawing/2014/main" id="{90D2AB89-9132-42DE-AEFC-4C338DE7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57" y="1786914"/>
            <a:ext cx="6532076" cy="3779529"/>
          </a:xfrm>
          <a:prstGeom prst="rect">
            <a:avLst/>
          </a:prstGeom>
        </p:spPr>
      </p:pic>
      <p:pic>
        <p:nvPicPr>
          <p:cNvPr id="11" name="그림 10" descr="건물, 실내, 하늘이(가) 표시된 사진&#10;&#10;자동 생성된 설명">
            <a:extLst>
              <a:ext uri="{FF2B5EF4-FFF2-40B4-BE49-F238E27FC236}">
                <a16:creationId xmlns:a16="http://schemas.microsoft.com/office/drawing/2014/main" id="{B5EBEB56-D35B-4FEA-95B6-2F58B20EE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30" y="1840739"/>
            <a:ext cx="6604239" cy="3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01490" y="5806636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오비차의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시초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무라타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주코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898396" y="1050178"/>
            <a:ext cx="239520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히가시야마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문화</a:t>
            </a:r>
          </a:p>
        </p:txBody>
      </p:sp>
      <p:pic>
        <p:nvPicPr>
          <p:cNvPr id="3" name="그림 2" descr="의류이(가) 표시된 사진&#10;&#10;자동 생성된 설명">
            <a:extLst>
              <a:ext uri="{FF2B5EF4-FFF2-40B4-BE49-F238E27FC236}">
                <a16:creationId xmlns:a16="http://schemas.microsoft.com/office/drawing/2014/main" id="{EA38A30C-B46F-4911-AA90-8D7559300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65" y="1640694"/>
            <a:ext cx="3258170" cy="40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36442" y="4509121"/>
            <a:ext cx="2339901" cy="1656184"/>
          </a:xfrm>
        </p:spPr>
        <p:txBody>
          <a:bodyPr/>
          <a:lstStyle/>
          <a:p>
            <a:pPr algn="dist">
              <a:lnSpc>
                <a:spcPct val="200000"/>
              </a:lnSpc>
            </a:pP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  <a:t>URBAN</a:t>
            </a:r>
            <a:b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</a:b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  <a:t>CULTURAL</a:t>
            </a:r>
            <a:b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</a:b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</a:rPr>
              <a:t>CONTENTS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rgbClr val="92857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67808" y="2689756"/>
            <a:ext cx="3677170" cy="839397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Thank you</a:t>
            </a:r>
            <a:endParaRPr lang="ko-KR" altLang="en-US" sz="2800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charset="-127"/>
              <a:ea typeface="_고양일산 L" panose="020B030300000002000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" y="6165305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>
            <a:off x="8760296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9444400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>
          <a:xfrm>
            <a:off x="2711624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>
          <a:xfrm>
            <a:off x="3395728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96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199456" y="1671191"/>
            <a:ext cx="9586512" cy="923330"/>
            <a:chOff x="6017490" y="2957490"/>
            <a:chExt cx="6186899" cy="923330"/>
          </a:xfrm>
        </p:grpSpPr>
        <p:sp>
          <p:nvSpPr>
            <p:cNvPr id="40" name="직사각형 39"/>
            <p:cNvSpPr/>
            <p:nvPr/>
          </p:nvSpPr>
          <p:spPr>
            <a:xfrm>
              <a:off x="6342795" y="3228290"/>
              <a:ext cx="5861594" cy="572593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rPr>
                <a:t>가마쿠라 시대와 무로마치 시대의 문화에 대해서 </a:t>
              </a:r>
              <a:endPara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7490" y="295749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40" panose="02030504000101010101" pitchFamily="18" charset="-127"/>
                  <a:ea typeface="-윤고딕340" panose="02030504000101010101" pitchFamily="18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5145156" y="916514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13778" y="1010194"/>
            <a:ext cx="282160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이름    김주연         </a:t>
            </a:r>
          </a:p>
        </p:txBody>
      </p:sp>
    </p:spTree>
    <p:extLst>
      <p:ext uri="{BB962C8B-B14F-4D97-AF65-F5344CB8AC3E}">
        <p14:creationId xmlns:p14="http://schemas.microsoft.com/office/powerpoint/2010/main" val="209486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495513" y="1115862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23392" y="1209542"/>
            <a:ext cx="205056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가마쿠라 시대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845704" y="976777"/>
            <a:ext cx="7909538" cy="1895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가마쿠라 문화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왕조 국가에서의 자립을 지향하는 본격적인 무가 정권이 열린 시대이며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, 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각 방면에서 새롭고 다양한 문화가 융합되어 나타났다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825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6299852" y="2367892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95274" y="538443"/>
            <a:ext cx="204434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가마쿠라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464" y="6143644"/>
            <a:ext cx="23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나눔고딕" pitchFamily="50" charset="-127"/>
                <a:ea typeface="나눔고딕" pitchFamily="50" charset="-127"/>
              </a:rPr>
              <a:t>미나모토노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요리토모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738942" y="1714488"/>
            <a:ext cx="194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막부의 건립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봉건정치 시작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5524496" y="2857496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96132" y="371475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아시카가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다카우지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연합군에 의해 함락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10314" y="5000636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3200" dirty="0">
                <a:latin typeface="나눔고딕" pitchFamily="50" charset="-127"/>
                <a:ea typeface="나눔고딕" pitchFamily="50" charset="-127"/>
              </a:rPr>
              <a:t>150</a:t>
            </a:r>
            <a:r>
              <a:rPr lang="ko-KR" altLang="en-US" sz="3200" dirty="0">
                <a:latin typeface="나눔고딕" pitchFamily="50" charset="-127"/>
                <a:ea typeface="나눔고딕" pitchFamily="50" charset="-127"/>
              </a:rPr>
              <a:t>년간 지속된 시대</a:t>
            </a:r>
          </a:p>
        </p:txBody>
      </p:sp>
      <p:sp>
        <p:nvSpPr>
          <p:cNvPr id="50" name="타원 49"/>
          <p:cNvSpPr/>
          <p:nvPr/>
        </p:nvSpPr>
        <p:spPr>
          <a:xfrm>
            <a:off x="6468956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5934" y="1714488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1185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4562" y="3714752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1333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8B5D49-15B2-4A17-9CBE-7C6DACE25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9" y="1259152"/>
            <a:ext cx="3951281" cy="47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59268" y="5208971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하이케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모노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가타리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727240" y="4964975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헤이지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모노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가타리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581004" y="1137992"/>
            <a:ext cx="302999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가마쿠라 시대의 문학</a:t>
            </a:r>
          </a:p>
        </p:txBody>
      </p:sp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1B33CD4-E254-414C-BB4E-A9B094AE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28" y="2037960"/>
            <a:ext cx="3810000" cy="281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709A46-1A62-4614-AF69-9E4778B12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27" y="2314575"/>
            <a:ext cx="5923900" cy="22288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8C075F-8494-4B74-A016-F5F6CD8DF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36" y="4857360"/>
            <a:ext cx="4407790" cy="51210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F9640B8-1FEA-4CAC-AFC9-490740096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61" y="820755"/>
            <a:ext cx="508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59268" y="5208971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나라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동대사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금강역사상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15649" y="5208970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엔가쿠지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사리전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581005" y="1137992"/>
            <a:ext cx="302999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가마쿠라 시대의 건축</a:t>
            </a:r>
          </a:p>
        </p:txBody>
      </p:sp>
      <p:pic>
        <p:nvPicPr>
          <p:cNvPr id="6" name="그림 5" descr="진드기, 실내, 벽, 동물이(가) 표시된 사진&#10;&#10;자동 생성된 설명">
            <a:extLst>
              <a:ext uri="{FF2B5EF4-FFF2-40B4-BE49-F238E27FC236}">
                <a16:creationId xmlns:a16="http://schemas.microsoft.com/office/drawing/2014/main" id="{76AC2389-EFDB-4C2E-B221-0206AE425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9" y="1817101"/>
            <a:ext cx="4724738" cy="3149825"/>
          </a:xfrm>
          <a:prstGeom prst="rect">
            <a:avLst/>
          </a:prstGeom>
        </p:spPr>
      </p:pic>
      <p:pic>
        <p:nvPicPr>
          <p:cNvPr id="9" name="그림 8" descr="나무, 실외, 건물, 잔디이(가) 표시된 사진&#10;&#10;자동 생성된 설명">
            <a:extLst>
              <a:ext uri="{FF2B5EF4-FFF2-40B4-BE49-F238E27FC236}">
                <a16:creationId xmlns:a16="http://schemas.microsoft.com/office/drawing/2014/main" id="{708AB393-5E84-4E87-981C-75EFA21BD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50" y="1765964"/>
            <a:ext cx="5043985" cy="33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1346" y="5479529"/>
            <a:ext cx="4409320" cy="950004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묘치인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妙智院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의 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'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무창국사상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無窓國師像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)'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629782" y="5479529"/>
            <a:ext cx="4409320" cy="950004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'</a:t>
            </a:r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헤이지모노가타리에마키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(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平治物語繪卷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)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4581005" y="1137992"/>
            <a:ext cx="302999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가마쿠라 시대의 그림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795327-BA93-4AF3-8690-0FC91EB49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08" y="1649194"/>
            <a:ext cx="3029997" cy="369887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6E75DC-9F4D-4B6B-AAF5-93D3F555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40" y="1754844"/>
            <a:ext cx="6667622" cy="35694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D1F094B-4645-475E-BA4C-11A36E490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390650"/>
            <a:ext cx="7112000" cy="40767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3B63E3-F07B-49FD-A9A0-F7DC8564C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105" y="5575490"/>
            <a:ext cx="440779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2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1346" y="5479529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가마쿠라 시대의 갑옷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29782" y="5479529"/>
            <a:ext cx="4409320" cy="511037"/>
          </a:xfrm>
          <a:prstGeom prst="rect">
            <a:avLst/>
          </a:prstGeom>
          <a:solidFill>
            <a:srgbClr val="4A4F62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일본이 보물로 지정한 고려 청자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581008" y="1137992"/>
            <a:ext cx="302999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L" panose="020B0303000000020004" charset="-127"/>
                <a:ea typeface="_고양일산 L" panose="020B0303000000020004" charset="-127"/>
              </a:rPr>
              <a:t>가마쿠라 시대의 공예</a:t>
            </a:r>
          </a:p>
        </p:txBody>
      </p:sp>
      <p:pic>
        <p:nvPicPr>
          <p:cNvPr id="6" name="그림 5" descr="실외, 나무, 사람, 잔디이(가) 표시된 사진&#10;&#10;자동 생성된 설명">
            <a:extLst>
              <a:ext uri="{FF2B5EF4-FFF2-40B4-BE49-F238E27FC236}">
                <a16:creationId xmlns:a16="http://schemas.microsoft.com/office/drawing/2014/main" id="{14AB066A-E124-4EB7-803A-C2753FB49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474762"/>
            <a:ext cx="2808312" cy="3908475"/>
          </a:xfrm>
          <a:prstGeom prst="rect">
            <a:avLst/>
          </a:prstGeom>
        </p:spPr>
      </p:pic>
      <p:pic>
        <p:nvPicPr>
          <p:cNvPr id="9" name="그림 8" descr="꽃병, 벽, 실내, 앉아있는이(가) 표시된 사진&#10;&#10;자동 생성된 설명">
            <a:extLst>
              <a:ext uri="{FF2B5EF4-FFF2-40B4-BE49-F238E27FC236}">
                <a16:creationId xmlns:a16="http://schemas.microsoft.com/office/drawing/2014/main" id="{278914BE-8D68-4F72-811D-3151C554C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96" y="2426024"/>
            <a:ext cx="5715000" cy="24860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BC3E977-46C7-4997-84E2-A768AD15D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63" y="5413401"/>
            <a:ext cx="4413887" cy="512108"/>
          </a:xfrm>
          <a:prstGeom prst="rect">
            <a:avLst/>
          </a:prstGeom>
        </p:spPr>
      </p:pic>
      <p:pic>
        <p:nvPicPr>
          <p:cNvPr id="14" name="그림 13" descr="실내, 앉아있는, 하얀색, 벽이(가) 표시된 사진&#10;&#10;자동 생성된 설명">
            <a:extLst>
              <a:ext uri="{FF2B5EF4-FFF2-40B4-BE49-F238E27FC236}">
                <a16:creationId xmlns:a16="http://schemas.microsoft.com/office/drawing/2014/main" id="{DE105646-AEC2-42D7-ADA5-950B9F0AA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2" y="1942710"/>
            <a:ext cx="4095750" cy="30099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8CE1A28-C107-4B07-B550-BC678259D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955" y="5312145"/>
            <a:ext cx="4413887" cy="951058"/>
          </a:xfrm>
          <a:prstGeom prst="rect">
            <a:avLst/>
          </a:prstGeom>
        </p:spPr>
      </p:pic>
      <p:pic>
        <p:nvPicPr>
          <p:cNvPr id="17" name="그림 16" descr="벽, 실내, 작은, 앉아있는이(가) 표시된 사진&#10;&#10;자동 생성된 설명">
            <a:extLst>
              <a:ext uri="{FF2B5EF4-FFF2-40B4-BE49-F238E27FC236}">
                <a16:creationId xmlns:a16="http://schemas.microsoft.com/office/drawing/2014/main" id="{3B92815B-F563-4815-B944-682235FA6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90" y="1340768"/>
            <a:ext cx="3029996" cy="38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0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6299852" y="2367892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95274" y="538443"/>
            <a:ext cx="1828318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무로마치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46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아시카가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다카우지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738942" y="1714488"/>
            <a:ext cx="202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>
                <a:latin typeface="나눔고딕" pitchFamily="50" charset="-127"/>
                <a:ea typeface="나눔고딕" pitchFamily="50" charset="-127"/>
              </a:rPr>
              <a:t>무로마치 막부 성립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5524496" y="2857496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96132" y="371475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아시카가</a:t>
            </a:r>
            <a:r>
              <a:rPr lang="ko-KR" altLang="en-US" dirty="0"/>
              <a:t> </a:t>
            </a:r>
            <a:r>
              <a:rPr lang="ko-KR" altLang="en-US" dirty="0" err="1"/>
              <a:t>요시아키가</a:t>
            </a:r>
            <a:r>
              <a:rPr lang="ko-KR" altLang="en-US" dirty="0"/>
              <a:t> 오다 </a:t>
            </a:r>
            <a:r>
              <a:rPr lang="ko-KR" altLang="en-US" dirty="0" err="1"/>
              <a:t>노부나가에</a:t>
            </a:r>
            <a:r>
              <a:rPr lang="ko-KR" altLang="en-US" dirty="0"/>
              <a:t> 의해 교토에서 추방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10314" y="5000636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3200" dirty="0">
                <a:latin typeface="나눔고딕" pitchFamily="50" charset="-127"/>
                <a:ea typeface="나눔고딕" pitchFamily="50" charset="-127"/>
              </a:rPr>
              <a:t>237</a:t>
            </a:r>
            <a:r>
              <a:rPr lang="ko-KR" altLang="en-US" sz="3200" dirty="0">
                <a:latin typeface="나눔고딕" pitchFamily="50" charset="-127"/>
                <a:ea typeface="나눔고딕" pitchFamily="50" charset="-127"/>
              </a:rPr>
              <a:t>년간 지속된 시대</a:t>
            </a:r>
          </a:p>
        </p:txBody>
      </p:sp>
      <p:sp>
        <p:nvSpPr>
          <p:cNvPr id="50" name="타원 49"/>
          <p:cNvSpPr/>
          <p:nvPr/>
        </p:nvSpPr>
        <p:spPr>
          <a:xfrm>
            <a:off x="6468956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5934" y="1714488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1336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4562" y="3714752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1573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pic>
        <p:nvPicPr>
          <p:cNvPr id="3" name="그림 2" descr="건물이(가) 표시된 사진&#10;&#10;자동 생성된 설명">
            <a:extLst>
              <a:ext uri="{FF2B5EF4-FFF2-40B4-BE49-F238E27FC236}">
                <a16:creationId xmlns:a16="http://schemas.microsoft.com/office/drawing/2014/main" id="{6D8FD0E0-3C10-4B77-B0BE-35A865742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3" y="1252375"/>
            <a:ext cx="4357717" cy="47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278</Words>
  <Application>Microsoft Office PowerPoint</Application>
  <PresentationFormat>와이드스크린</PresentationFormat>
  <Paragraphs>80</Paragraphs>
  <Slides>17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나눔고딕</vt:lpstr>
      <vt:lpstr>-윤고딕340</vt:lpstr>
      <vt:lpstr>_고양일산 R</vt:lpstr>
      <vt:lpstr>_고양일산 L</vt:lpstr>
      <vt:lpstr>a옛날사진관2</vt:lpstr>
      <vt:lpstr>Arial</vt:lpstr>
      <vt:lpstr>맑은 고딕</vt:lpstr>
      <vt:lpstr>Office 테마</vt:lpstr>
      <vt:lpstr>URBAN CULTURAL 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URBAN CULTURAL 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문화컨텐츠 이론과 비평</dc:title>
  <dc:creator>늘채</dc:creator>
  <cp:lastModifiedBy>k24m</cp:lastModifiedBy>
  <cp:revision>137</cp:revision>
  <dcterms:created xsi:type="dcterms:W3CDTF">2018-09-16T00:42:33Z</dcterms:created>
  <dcterms:modified xsi:type="dcterms:W3CDTF">2019-05-09T11:01:56Z</dcterms:modified>
</cp:coreProperties>
</file>