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EAD0A2-04CB-8E4F-9C18-B6900F3FFC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-890649"/>
            <a:ext cx="6916991" cy="4824350"/>
          </a:xfrm>
        </p:spPr>
        <p:txBody>
          <a:bodyPr/>
          <a:lstStyle/>
          <a:p>
            <a:r>
              <a:rPr lang="ko-KR" altLang="en-US"/>
              <a:t>간도의한민족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2F8F32D3-FF5E-2146-948A-AE293B664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5160433" cy="2641407"/>
          </a:xfrm>
        </p:spPr>
        <p:txBody>
          <a:bodyPr/>
          <a:lstStyle/>
          <a:p>
            <a:r>
              <a:rPr lang="en-US" altLang="ko-KR"/>
              <a:t>21843261</a:t>
            </a:r>
            <a:r>
              <a:rPr lang="ko-KR" altLang="en-US"/>
              <a:t> 황중현</a:t>
            </a:r>
          </a:p>
        </p:txBody>
      </p:sp>
    </p:spTree>
    <p:extLst>
      <p:ext uri="{BB962C8B-B14F-4D97-AF65-F5344CB8AC3E}">
        <p14:creationId xmlns:p14="http://schemas.microsoft.com/office/powerpoint/2010/main" val="81974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375235-7AFB-294B-84BC-19B8D507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B14CA17-94A7-5242-A11B-8F700B2B7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600"/>
              <a:t>1-</a:t>
            </a:r>
            <a:r>
              <a:rPr lang="ko-KR" altLang="en-US" sz="3600"/>
              <a:t>한민족의 역사</a:t>
            </a:r>
            <a:endParaRPr lang="en-US" altLang="ko-KR" sz="3600"/>
          </a:p>
          <a:p>
            <a:pPr marL="0" indent="0">
              <a:buNone/>
            </a:pPr>
            <a:r>
              <a:rPr lang="en-US" altLang="ko-KR" sz="3600"/>
              <a:t>2-</a:t>
            </a:r>
            <a:r>
              <a:rPr lang="ko-KR" altLang="en-US" sz="3600"/>
              <a:t>한민족의 분포</a:t>
            </a:r>
            <a:endParaRPr lang="en-US" altLang="ko-KR" sz="3600"/>
          </a:p>
          <a:p>
            <a:pPr marL="0" indent="0">
              <a:buNone/>
            </a:pPr>
            <a:r>
              <a:rPr lang="en-US" altLang="ko-KR" sz="3600"/>
              <a:t>3-</a:t>
            </a:r>
            <a:r>
              <a:rPr lang="ko-KR" altLang="en-US" sz="3600"/>
              <a:t>한민족의 언어</a:t>
            </a:r>
          </a:p>
        </p:txBody>
      </p:sp>
    </p:spTree>
    <p:extLst>
      <p:ext uri="{BB962C8B-B14F-4D97-AF65-F5344CB8AC3E}">
        <p14:creationId xmlns:p14="http://schemas.microsoft.com/office/powerpoint/2010/main" val="310944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4FE7F4-6FA1-044A-9B29-EBD5BA2D5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간도의 한민족의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DEBA49A-C804-BB42-988C-C3AA08BD2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5473" y="2133040"/>
            <a:ext cx="8596668" cy="4724960"/>
          </a:xfrm>
        </p:spPr>
        <p:txBody>
          <a:bodyPr/>
          <a:lstStyle/>
          <a:p>
            <a:pPr marL="0" indent="0">
              <a:buNone/>
            </a:pPr>
            <a:r>
              <a:rPr lang="ko-KR" altLang="en-US"/>
              <a:t>조선족이란</a:t>
            </a:r>
            <a:r>
              <a:rPr lang="en-US" altLang="ko-KR"/>
              <a:t>?</a:t>
            </a:r>
          </a:p>
          <a:p>
            <a:pPr marL="0" indent="0">
              <a:buNone/>
            </a:pPr>
            <a:r>
              <a:rPr lang="ko-KR" altLang="en-US"/>
              <a:t>조선족은 중국의 소수민족중의 하나로 특히 독립이전에 간도지역으로 이주해온 한민족을 가르키는 말이다</a:t>
            </a:r>
            <a:r>
              <a:rPr lang="en-US" altLang="ko-KR"/>
              <a:t>.</a:t>
            </a:r>
          </a:p>
          <a:p>
            <a:pPr marL="0" indent="0">
              <a:buNone/>
            </a:pPr>
            <a:r>
              <a:rPr lang="ko-KR" altLang="en-US"/>
              <a:t>한민족의 역사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고대</a:t>
            </a:r>
            <a:r>
              <a:rPr lang="en-US" altLang="ko-KR"/>
              <a:t>,</a:t>
            </a:r>
            <a:r>
              <a:rPr lang="ko-KR" altLang="en-US"/>
              <a:t>중세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기원전 </a:t>
            </a:r>
            <a:r>
              <a:rPr lang="en-US" altLang="ko-KR"/>
              <a:t>24</a:t>
            </a:r>
            <a:r>
              <a:rPr lang="ko-KR" altLang="en-US"/>
              <a:t>세기경에 이미 만주지방에는 한국인의 조상이되는 민족들이 거주하였다</a:t>
            </a:r>
            <a:r>
              <a:rPr lang="en-US" altLang="ko-KR"/>
              <a:t>.</a:t>
            </a:r>
          </a:p>
          <a:p>
            <a:pPr marL="0" indent="0">
              <a:buNone/>
            </a:pPr>
            <a:r>
              <a:rPr lang="ko-KR" altLang="en-US"/>
              <a:t>기원전 </a:t>
            </a:r>
            <a:r>
              <a:rPr lang="en-US" altLang="ko-KR"/>
              <a:t>10</a:t>
            </a:r>
            <a:r>
              <a:rPr lang="ko-KR" altLang="en-US"/>
              <a:t>세기경에는 한민족의 조상인 예맥족이 고조선을건국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기원전 </a:t>
            </a:r>
            <a:r>
              <a:rPr lang="en-US" altLang="ko-KR"/>
              <a:t>2</a:t>
            </a:r>
            <a:r>
              <a:rPr lang="ko-KR" altLang="en-US"/>
              <a:t>세기경에는 부여족이 부여를건국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기원전</a:t>
            </a:r>
            <a:r>
              <a:rPr lang="en-US" altLang="ko-KR"/>
              <a:t>37</a:t>
            </a:r>
            <a:r>
              <a:rPr lang="ko-KR" altLang="en-US"/>
              <a:t>년에는 주몽이 고구려건국</a:t>
            </a:r>
            <a:endParaRPr lang="en-US" altLang="ko-KR"/>
          </a:p>
          <a:p>
            <a:pPr marL="0" indent="0">
              <a:buNone/>
            </a:pPr>
            <a:r>
              <a:rPr lang="ko-KR" altLang="en-US"/>
              <a:t>고구려가 멸망하자 고구려유민 일부는 말갈족과 연합하여 발해건국</a:t>
            </a:r>
            <a:endParaRPr lang="en-US" altLang="ko-KR"/>
          </a:p>
          <a:p>
            <a:pPr marL="0" indent="0">
              <a:buNone/>
            </a:pPr>
            <a:r>
              <a:rPr lang="en-US" altLang="ko-KR"/>
              <a:t>17</a:t>
            </a:r>
            <a:r>
              <a:rPr lang="ko-KR" altLang="en-US"/>
              <a:t>세기 초반부터 조선인이 현재 랴오닝성에 거주했다는 설이있으며 </a:t>
            </a:r>
            <a:r>
              <a:rPr lang="en-US" altLang="ko-KR"/>
              <a:t>17</a:t>
            </a:r>
            <a:r>
              <a:rPr lang="ko-KR" altLang="en-US"/>
              <a:t>세기말부터 조선인이 중국 동북지역으로 이주하기 시작함</a:t>
            </a:r>
          </a:p>
        </p:txBody>
      </p:sp>
    </p:spTree>
    <p:extLst>
      <p:ext uri="{BB962C8B-B14F-4D97-AF65-F5344CB8AC3E}">
        <p14:creationId xmlns:p14="http://schemas.microsoft.com/office/powerpoint/2010/main" val="177379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9AC72D-85EA-2941-9C87-9AE90CDCF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간도의 한민족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8214B1-1C3F-0745-AF7B-87DB9D509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3406" y="2302846"/>
            <a:ext cx="8596668" cy="3880773"/>
          </a:xfrm>
        </p:spPr>
        <p:txBody>
          <a:bodyPr/>
          <a:lstStyle/>
          <a:p>
            <a:r>
              <a:rPr lang="ko-KR" altLang="en-US"/>
              <a:t>근대 </a:t>
            </a:r>
            <a:endParaRPr lang="en-US" altLang="ko-KR"/>
          </a:p>
          <a:p>
            <a:r>
              <a:rPr lang="en-US" altLang="ko-KR" u="sng">
                <a:solidFill>
                  <a:schemeClr val="tx1"/>
                </a:solidFill>
                <a:latin typeface="Helvetica Neue"/>
              </a:rPr>
              <a:t>1869</a:t>
            </a:r>
            <a:r>
              <a:rPr lang="ko-KR" altLang="en-US" u="sng">
                <a:solidFill>
                  <a:schemeClr val="tx1"/>
                </a:solidFill>
                <a:latin typeface="Helvetica Neue"/>
              </a:rPr>
              <a:t>년에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는 한반도 북부에 대규모 기근이 발생하자 많은 조선인들이 건너옴</a:t>
            </a:r>
            <a:endParaRPr lang="en-US" altLang="ko-KR" b="0" i="0">
              <a:solidFill>
                <a:srgbClr val="222222"/>
              </a:solidFill>
              <a:effectLst/>
              <a:latin typeface="Helvetica Neue"/>
            </a:endParaRPr>
          </a:p>
          <a:p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 조선인들이 중국 동북으로 유입하는 현상은 </a:t>
            </a:r>
            <a:r>
              <a:rPr lang="en-US" altLang="ko-KR" b="1" i="0">
                <a:solidFill>
                  <a:schemeClr val="tx1"/>
                </a:solidFill>
                <a:effectLst/>
                <a:latin typeface="Helvetica Neue"/>
              </a:rPr>
              <a:t>1885</a:t>
            </a:r>
            <a:r>
              <a:rPr lang="ko-KR" altLang="en-US" b="1" i="0">
                <a:solidFill>
                  <a:schemeClr val="tx1"/>
                </a:solidFill>
                <a:effectLst/>
                <a:latin typeface="Helvetica Neue"/>
              </a:rPr>
              <a:t>년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 청나라 정부가 만주 이민 금지령을 철폐하면서 크게 증가하게 된다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. 1885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년부터 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1910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년까지 중국으로 이주한 조선은인 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26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만으로 추정</a:t>
            </a:r>
            <a:endParaRPr lang="en-US" altLang="ko-KR" b="0" i="0">
              <a:solidFill>
                <a:srgbClr val="222222"/>
              </a:solidFill>
              <a:effectLst/>
              <a:latin typeface="Helvetica Neue"/>
            </a:endParaRPr>
          </a:p>
          <a:p>
            <a:r>
              <a:rPr lang="en-US" altLang="ko-KR"/>
              <a:t>1910</a:t>
            </a:r>
            <a:r>
              <a:rPr lang="ko-KR" altLang="en-US"/>
              <a:t>년</a:t>
            </a:r>
            <a:r>
              <a:rPr lang="en-US" altLang="ko-KR"/>
              <a:t>~1928</a:t>
            </a:r>
            <a:r>
              <a:rPr lang="ko-KR" altLang="en-US"/>
              <a:t>년까지 </a:t>
            </a:r>
            <a:r>
              <a:rPr lang="en-US" altLang="ko-KR"/>
              <a:t>48</a:t>
            </a:r>
            <a:r>
              <a:rPr lang="ko-KR" altLang="en-US"/>
              <a:t>만명에 이르는 조선인이 이주</a:t>
            </a:r>
            <a:endParaRPr lang="en-US" altLang="ko-KR"/>
          </a:p>
          <a:p>
            <a:r>
              <a:rPr lang="en-US" altLang="ko-KR"/>
              <a:t>1945</a:t>
            </a:r>
            <a:r>
              <a:rPr lang="ko-KR" altLang="en-US"/>
              <a:t>년에는 </a:t>
            </a:r>
            <a:r>
              <a:rPr lang="en-US" altLang="ko-KR"/>
              <a:t>216</a:t>
            </a:r>
            <a:r>
              <a:rPr lang="ko-KR" altLang="en-US"/>
              <a:t>만으로 급증</a:t>
            </a:r>
          </a:p>
        </p:txBody>
      </p:sp>
    </p:spTree>
    <p:extLst>
      <p:ext uri="{BB962C8B-B14F-4D97-AF65-F5344CB8AC3E}">
        <p14:creationId xmlns:p14="http://schemas.microsoft.com/office/powerpoint/2010/main" val="1105621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B0958F-B38A-F34F-9AF5-978A4A349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간도의 한민족의 역사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A5792A2-21E8-4443-BC94-90C8C676C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815" y="2166774"/>
            <a:ext cx="8596668" cy="3880773"/>
          </a:xfrm>
        </p:spPr>
        <p:txBody>
          <a:bodyPr/>
          <a:lstStyle/>
          <a:p>
            <a:r>
              <a:rPr lang="ko-KR" altLang="en-US"/>
              <a:t>한국독립이후</a:t>
            </a:r>
            <a:endParaRPr lang="en-US" altLang="ko-KR"/>
          </a:p>
          <a:p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1945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년에 한국이 해방되면서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, 216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만 명 중 약 절반인 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100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만 여명은 한국으로의 귀국을 선택하였지만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, 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나머지 절반은 중국에 그대로 머무는 것을 선택하였다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. 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중국은 중국에 남은 한국인들을 중국 내 소수민족 으로 규정하고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, ‘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조선족’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(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朝鮮族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)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이라는 명칭을 붙였다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3323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E10AD2-A411-9E4F-B247-8E1ED18DE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간도의 한민족의 분포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B8FA275-8BFE-074B-B33A-2CEC8F5E1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48219"/>
            <a:ext cx="8596668" cy="3880773"/>
          </a:xfrm>
        </p:spPr>
        <p:txBody>
          <a:bodyPr>
            <a:normAutofit/>
          </a:bodyPr>
          <a:lstStyle/>
          <a:p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재외동포현황 에 따르면 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2017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년 기준 </a:t>
            </a:r>
            <a:r>
              <a:rPr lang="en-US" altLang="ko-KR" b="0" i="0">
                <a:solidFill>
                  <a:srgbClr val="222222"/>
                </a:solidFill>
                <a:effectLst/>
                <a:latin typeface="Helvetica Neue"/>
              </a:rPr>
              <a:t>254</a:t>
            </a:r>
            <a:r>
              <a:rPr lang="ko-KR" altLang="en-US" b="0" i="0">
                <a:solidFill>
                  <a:srgbClr val="222222"/>
                </a:solidFill>
                <a:effectLst/>
                <a:latin typeface="Helvetica Neue"/>
              </a:rPr>
              <a:t>만 명으로 한반도이외의 최대 한민족집단</a:t>
            </a:r>
            <a:endParaRPr lang="en-US" altLang="ko-KR" b="0" i="0">
              <a:solidFill>
                <a:srgbClr val="222222"/>
              </a:solidFill>
              <a:effectLst/>
              <a:latin typeface="Helvetica Neue"/>
            </a:endParaRPr>
          </a:p>
          <a:p>
            <a:r>
              <a:rPr lang="ko-KR" altLang="en-US"/>
              <a:t>중국의 조선족 분포는 동북지방에 집중되어있음</a:t>
            </a:r>
            <a:endParaRPr lang="en-US" altLang="ko-KR"/>
          </a:p>
          <a:p>
            <a:r>
              <a:rPr lang="ko-KR" altLang="en-US"/>
              <a:t>지린성약</a:t>
            </a:r>
            <a:r>
              <a:rPr lang="en-US" altLang="ko-KR"/>
              <a:t>120</a:t>
            </a:r>
            <a:r>
              <a:rPr lang="ko-KR" altLang="en-US"/>
              <a:t>만 연변약</a:t>
            </a:r>
            <a:r>
              <a:rPr lang="en-US" altLang="ko-KR"/>
              <a:t>80</a:t>
            </a:r>
            <a:r>
              <a:rPr lang="ko-KR" altLang="en-US"/>
              <a:t>만 헤이룽장성약</a:t>
            </a:r>
            <a:r>
              <a:rPr lang="en-US" altLang="ko-KR"/>
              <a:t>45</a:t>
            </a:r>
            <a:r>
              <a:rPr lang="ko-KR" altLang="en-US"/>
              <a:t>만 랴오닝성약</a:t>
            </a:r>
            <a:r>
              <a:rPr lang="en-US" altLang="ko-KR"/>
              <a:t>25</a:t>
            </a:r>
            <a:r>
              <a:rPr lang="ko-KR" altLang="en-US"/>
              <a:t>만 이대표적이다</a:t>
            </a:r>
            <a:r>
              <a:rPr lang="en-US" altLang="ko-KR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6853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FCC5E6-61F7-5842-A83D-A5FC4EBC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간도의 한민족의 언어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64F800-9823-114B-960C-F25EDF60B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조선족들은 한국어와 중국어를 같이 사용하며 두언어를 섞어서 말하는 장면들을 많이볼수있다</a:t>
            </a:r>
            <a:r>
              <a:rPr lang="en-US" altLang="ko-KR"/>
              <a:t>.</a:t>
            </a:r>
          </a:p>
          <a:p>
            <a:r>
              <a:rPr lang="ko-KR" altLang="en-US"/>
              <a:t>조선족의 한국어는 북한말을 표준으로 삼니다</a:t>
            </a:r>
            <a:r>
              <a:rPr lang="en-US" altLang="ko-KR"/>
              <a:t>.</a:t>
            </a:r>
          </a:p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46645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와이드스크린</PresentationFormat>
  <Slides>7</Slides>
  <Notes>0</Notes>
  <HiddenSlides>0</HiddenSlide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패싯</vt:lpstr>
      <vt:lpstr>간도의한민족 </vt:lpstr>
      <vt:lpstr>목차</vt:lpstr>
      <vt:lpstr>간도의 한민족의 역사</vt:lpstr>
      <vt:lpstr>간도의 한민족 역사</vt:lpstr>
      <vt:lpstr>간도의 한민족의 역사</vt:lpstr>
      <vt:lpstr>간도의 한민족의 분포</vt:lpstr>
      <vt:lpstr>간도의 한민족의 언어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간도의한민족 </dc:title>
  <dc:creator>황 중현</dc:creator>
  <cp:lastModifiedBy>황 중현</cp:lastModifiedBy>
  <cp:revision>3</cp:revision>
  <dcterms:created xsi:type="dcterms:W3CDTF">2019-03-31T12:48:40Z</dcterms:created>
  <dcterms:modified xsi:type="dcterms:W3CDTF">2019-03-31T14:26:54Z</dcterms:modified>
</cp:coreProperties>
</file>