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B23AA-F207-42F7-8133-3134A25C3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11BDC4-6E2D-4D3E-886C-7A810599B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4F339-435D-4409-8A0F-59B5E401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494CA6-86A4-4F29-B2CB-D4A9DD85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5A6A3-3A3A-4199-897F-628D2131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1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FE80E3-AB51-4A7D-A779-06635FCA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207CBD-0AD3-4075-8C00-C10847685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F13C97-1113-49B0-9303-1BE30420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558E2-446E-437D-A0F3-DC5AF498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915916-05DE-4103-879D-FD2C6F6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4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63E1CA-0466-4D33-B2FF-A339D1AC9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DF0B426-382A-47B6-81AD-92A309525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27BE8-4A2C-4ED2-8C1C-166DC957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B20152-CA67-4206-8311-667FB7F9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0419D-309A-4F2B-8FB9-67284474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7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463AE8-A9BA-4064-9747-16647C9D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96DC2E-2876-4A71-B7C8-187FC321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32E7E3-D887-4D67-8A8C-44EC7DD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61A141-0E97-4BCD-91EE-2EF59DEA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1BC342-EE0E-4691-A006-0EE32E4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54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58F3A9-CB7F-49E7-B9D2-5F2B5C5B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9B5A1-3BDC-4D33-B94F-D4367E068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46FCCF-4389-45C4-9D0C-51E98097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81B042-495F-42EB-97A7-CE0988A6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2A0058-2E51-4938-9015-89358315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6D6EEC-6BEA-4EBE-B9C6-00FB8326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3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0C284B-6C6E-4EC8-831D-A7841C5C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FFF28C-3A05-4583-890C-778C9EF39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7B9F37-B802-4AFF-BC07-479EAEA7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402BF5-1CB8-49FA-BF48-7F77C7066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4CDB21-DF28-4F01-B595-EA8EBCF89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CC855FE-29A6-41E4-A717-F168E382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0D70E8-B389-47C3-88D1-3C417218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8F8C5E1-C168-43C7-9E82-28EE3C71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5731E-284C-4336-B8BB-E8B2B206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BF2A68-FC88-42DE-819C-B147FB6C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B9645D7-1290-416D-B55A-4FEB06F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35E291-1DC6-4BB6-A2E2-FCCFB9EB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3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8B0AC04-41EC-4CDA-BDC0-FBC66187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C41B85B-CBB4-4AB2-991A-6388931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54731A-6772-4138-854E-896419C6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FD96E-2FB2-477B-95C3-848DFB12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2A614-C4CF-463A-83F9-2DB75839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2E7500-4DE8-4E0E-BF19-7B00C0CE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3FC530-A675-4ED0-94CC-2476A22E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9C30D7-2C98-49FB-AB2F-2E19612C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004928-F333-4B8A-A4C0-999CC9FA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9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0C18E-F039-44AB-8A70-5A8235F8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AE02C4-830A-472C-94D9-C3C431255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4E365A-16A0-4CA8-845E-CAAE8ED20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1DF72B-89A4-499C-A7D4-9F088B47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B60107-B6B8-47A9-9FF2-0B9A0EF2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1BC170-9181-4F7B-9742-3C3A49EF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52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9008CE4-777B-4E5B-8961-F266DEF24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445BEA-8A98-440A-83E1-7C6D51A88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4861E81-43F2-4A32-9C03-3B771DA8A0FA}"/>
              </a:ext>
            </a:extLst>
          </p:cNvPr>
          <p:cNvSpPr/>
          <p:nvPr/>
        </p:nvSpPr>
        <p:spPr>
          <a:xfrm>
            <a:off x="3396000" y="189000"/>
            <a:ext cx="5400000" cy="6480000"/>
          </a:xfrm>
          <a:custGeom>
            <a:avLst/>
            <a:gdLst>
              <a:gd name="connsiteX0" fmla="*/ 180000 w 5400000"/>
              <a:gd name="connsiteY0" fmla="*/ 180000 h 6480000"/>
              <a:gd name="connsiteX1" fmla="*/ 180000 w 5400000"/>
              <a:gd name="connsiteY1" fmla="*/ 6300000 h 6480000"/>
              <a:gd name="connsiteX2" fmla="*/ 5220000 w 5400000"/>
              <a:gd name="connsiteY2" fmla="*/ 6300000 h 6480000"/>
              <a:gd name="connsiteX3" fmla="*/ 5220000 w 5400000"/>
              <a:gd name="connsiteY3" fmla="*/ 180000 h 6480000"/>
              <a:gd name="connsiteX4" fmla="*/ 0 w 5400000"/>
              <a:gd name="connsiteY4" fmla="*/ 0 h 6480000"/>
              <a:gd name="connsiteX5" fmla="*/ 5400000 w 5400000"/>
              <a:gd name="connsiteY5" fmla="*/ 0 h 6480000"/>
              <a:gd name="connsiteX6" fmla="*/ 5400000 w 5400000"/>
              <a:gd name="connsiteY6" fmla="*/ 6480000 h 6480000"/>
              <a:gd name="connsiteX7" fmla="*/ 0 w 5400000"/>
              <a:gd name="connsiteY7" fmla="*/ 6480000 h 6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0" h="6480000">
                <a:moveTo>
                  <a:pt x="180000" y="180000"/>
                </a:moveTo>
                <a:lnTo>
                  <a:pt x="180000" y="6300000"/>
                </a:lnTo>
                <a:lnTo>
                  <a:pt x="5220000" y="6300000"/>
                </a:lnTo>
                <a:lnTo>
                  <a:pt x="5220000" y="180000"/>
                </a:lnTo>
                <a:close/>
                <a:moveTo>
                  <a:pt x="0" y="0"/>
                </a:moveTo>
                <a:lnTo>
                  <a:pt x="5400000" y="0"/>
                </a:lnTo>
                <a:lnTo>
                  <a:pt x="5400000" y="6480000"/>
                </a:lnTo>
                <a:lnTo>
                  <a:pt x="0" y="64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1B5626-6925-4E48-82DC-4C6D4BDFF6F1}"/>
              </a:ext>
            </a:extLst>
          </p:cNvPr>
          <p:cNvSpPr/>
          <p:nvPr/>
        </p:nvSpPr>
        <p:spPr>
          <a:xfrm>
            <a:off x="3756000" y="2169000"/>
            <a:ext cx="468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4000" b="1" noProof="1"/>
              <a:t>일본 게임산업의</a:t>
            </a:r>
          </a:p>
          <a:p>
            <a:pPr algn="ctr"/>
            <a:r>
              <a:rPr lang="ko-KR" altLang="en-US" sz="4000" b="1" noProof="1"/>
              <a:t>발전과 문화적 배경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6CC7C4A-8399-40CE-AAD6-16F5AD16CEFB}"/>
              </a:ext>
            </a:extLst>
          </p:cNvPr>
          <p:cNvSpPr/>
          <p:nvPr/>
        </p:nvSpPr>
        <p:spPr>
          <a:xfrm>
            <a:off x="3756000" y="4158000"/>
            <a:ext cx="46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ko-KR" sz="2400" noProof="1"/>
              <a:t>- 21320739 </a:t>
            </a:r>
            <a:r>
              <a:rPr lang="ko-KR" altLang="en-US" sz="2400" noProof="1"/>
              <a:t>사회학과 양승락 </a:t>
            </a:r>
            <a:r>
              <a:rPr lang="en-US" altLang="ko-KR" sz="2400" noProof="1"/>
              <a:t>-</a:t>
            </a:r>
            <a:endParaRPr lang="ko-KR" altLang="en-US" sz="2400" noProof="1"/>
          </a:p>
        </p:txBody>
      </p:sp>
    </p:spTree>
    <p:extLst>
      <p:ext uri="{BB962C8B-B14F-4D97-AF65-F5344CB8AC3E}">
        <p14:creationId xmlns:p14="http://schemas.microsoft.com/office/powerpoint/2010/main" val="350594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A0E729B-8FA1-4C98-8D61-D54CB5669002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스타 개발자들의 활약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20CB8-1D30-42C5-B180-FF8BA42162E9}"/>
              </a:ext>
            </a:extLst>
          </p:cNvPr>
          <p:cNvSpPr/>
          <p:nvPr/>
        </p:nvSpPr>
        <p:spPr>
          <a:xfrm>
            <a:off x="336000" y="2700000"/>
            <a:ext cx="5760000" cy="26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단지 수익을 창출하기 좋은 게임만을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개발하는 것이 목적이 아닌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자기 자신에게도 만족감을 주면서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소비자의 욕구도 충족시키는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개발을 하는 장인정신을 가진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개발자들이 일본의 게임산업을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발전시키는 데 지대한 영향을 미침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C24A89-195D-4BF4-BE3B-8B612FE0C97E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DCE077-8A72-4E50-BFC7-72CDED09EDE2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D8062B-2046-4D7F-912F-B5D12B94595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A62433-F7BC-4B55-B5E8-053805C1A7E1}"/>
              </a:ext>
            </a:extLst>
          </p:cNvPr>
          <p:cNvSpPr/>
          <p:nvPr/>
        </p:nvSpPr>
        <p:spPr>
          <a:xfrm>
            <a:off x="6276000" y="207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21342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D7D5663-B4A1-46A3-9840-1F4537B33365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447166A-0395-460A-B53A-DE1D335124D1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7E2A27-E32B-447F-9767-AE8868D2E4FE}"/>
              </a:ext>
            </a:extLst>
          </p:cNvPr>
          <p:cNvSpPr/>
          <p:nvPr/>
        </p:nvSpPr>
        <p:spPr>
          <a:xfrm>
            <a:off x="3396000" y="153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7D34F31-E039-40DB-B17F-2162FAC8AA03}"/>
              </a:ext>
            </a:extLst>
          </p:cNvPr>
          <p:cNvSpPr/>
          <p:nvPr/>
        </p:nvSpPr>
        <p:spPr>
          <a:xfrm>
            <a:off x="1596000" y="5445600"/>
            <a:ext cx="9000000" cy="10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스페이스 인베이더라는 게임이 출시된 후 대박을 치자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많은 계층이  게임산업에 발을 들이기 시작함</a:t>
            </a:r>
          </a:p>
        </p:txBody>
      </p:sp>
    </p:spTree>
    <p:extLst>
      <p:ext uri="{BB962C8B-B14F-4D97-AF65-F5344CB8AC3E}">
        <p14:creationId xmlns:p14="http://schemas.microsoft.com/office/powerpoint/2010/main" val="2246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0126122-28AA-406C-85E1-B876B052F12F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2791CEB-7821-486D-912A-30FFB583A8AD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42C295-A500-4656-8C17-44CB50AE06F7}"/>
              </a:ext>
            </a:extLst>
          </p:cNvPr>
          <p:cNvSpPr/>
          <p:nvPr/>
        </p:nvSpPr>
        <p:spPr>
          <a:xfrm>
            <a:off x="6456000" y="20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1983</a:t>
            </a:r>
            <a:r>
              <a:rPr lang="ko-KR" altLang="en-US" sz="2400" noProof="1">
                <a:solidFill>
                  <a:schemeClr val="tx1"/>
                </a:solidFill>
              </a:rPr>
              <a:t>년 </a:t>
            </a:r>
            <a:r>
              <a:rPr lang="en-US" altLang="ko-KR" sz="2400" noProof="1">
                <a:solidFill>
                  <a:schemeClr val="tx1"/>
                </a:solidFill>
              </a:rPr>
              <a:t>7</a:t>
            </a:r>
            <a:r>
              <a:rPr lang="ko-KR" altLang="en-US" sz="2400" noProof="1">
                <a:solidFill>
                  <a:schemeClr val="tx1"/>
                </a:solidFill>
              </a:rPr>
              <a:t>월 </a:t>
            </a:r>
            <a:r>
              <a:rPr lang="en-US" altLang="ko-KR" sz="2400" noProof="1">
                <a:solidFill>
                  <a:schemeClr val="tx1"/>
                </a:solidFill>
              </a:rPr>
              <a:t>15</a:t>
            </a:r>
            <a:r>
              <a:rPr lang="ko-KR" altLang="en-US" sz="2400" noProof="1">
                <a:solidFill>
                  <a:schemeClr val="tx1"/>
                </a:solidFill>
              </a:rPr>
              <a:t>일에 발매된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닌텐도 사의 가정용 게임기로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내장식이던 기존 게임기를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교체식으로 바꾼 것이 특징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8584A94-AC1D-4ED6-B596-C1918CF3A6BD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790A5F4-EBC8-4D83-B0F0-425EF9301D1E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C43D49E-6FA9-415B-BA8C-81397CE7AA40}"/>
                </a:ext>
              </a:extLst>
            </p:cNvPr>
            <p:cNvSpPr/>
            <p:nvPr/>
          </p:nvSpPr>
          <p:spPr>
            <a:xfrm>
              <a:off x="563625" y="2126625"/>
              <a:ext cx="216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패밀리 컴퓨터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A760677-AEA1-4A72-915E-592DCA2B458A}"/>
              </a:ext>
            </a:extLst>
          </p:cNvPr>
          <p:cNvSpPr/>
          <p:nvPr/>
        </p:nvSpPr>
        <p:spPr>
          <a:xfrm>
            <a:off x="6276000" y="20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429B81C-C61F-4EA8-8731-B760C8A56C67}"/>
              </a:ext>
            </a:extLst>
          </p:cNvPr>
          <p:cNvSpPr/>
          <p:nvPr/>
        </p:nvSpPr>
        <p:spPr>
          <a:xfrm>
            <a:off x="6456000" y="38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로드 런너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제비우스</a:t>
            </a:r>
            <a:r>
              <a:rPr lang="en-US" altLang="ko-KR" sz="2400" noProof="1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슈퍼마리오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브라더즈를 앞세워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총 </a:t>
            </a:r>
            <a:r>
              <a:rPr lang="en-US" altLang="ko-KR" sz="2400" noProof="1">
                <a:solidFill>
                  <a:schemeClr val="tx1"/>
                </a:solidFill>
              </a:rPr>
              <a:t>6156</a:t>
            </a:r>
            <a:r>
              <a:rPr lang="ko-KR" altLang="en-US" sz="2400" noProof="1">
                <a:solidFill>
                  <a:schemeClr val="tx1"/>
                </a:solidFill>
              </a:rPr>
              <a:t>만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대를 판매함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8C2B09-15C1-4829-A5B7-5E362CB752BC}"/>
              </a:ext>
            </a:extLst>
          </p:cNvPr>
          <p:cNvSpPr/>
          <p:nvPr/>
        </p:nvSpPr>
        <p:spPr>
          <a:xfrm>
            <a:off x="6276000" y="38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5393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13CF8E-9FCE-42DB-9B4D-9541FAA9151F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0FBB44-D458-49B7-8912-62CF3EF74C5C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96F4C85-8149-45B2-9C38-00AA8091C38D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5636BFD-A203-474C-AB14-4B9613A393DD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9F15FDF-7244-4094-9701-623367D6F0C0}"/>
                </a:ext>
              </a:extLst>
            </p:cNvPr>
            <p:cNvSpPr/>
            <p:nvPr/>
          </p:nvSpPr>
          <p:spPr>
            <a:xfrm>
              <a:off x="563625" y="2126625"/>
              <a:ext cx="198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메가드라이브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EF48913-59D5-436B-9E4B-D38C9AE81B91}"/>
              </a:ext>
            </a:extLst>
          </p:cNvPr>
          <p:cNvGrpSpPr/>
          <p:nvPr/>
        </p:nvGrpSpPr>
        <p:grpSpPr>
          <a:xfrm>
            <a:off x="6276000" y="2079000"/>
            <a:ext cx="5400000" cy="3600000"/>
            <a:chOff x="516000" y="2079000"/>
            <a:chExt cx="5400000" cy="360000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A935B77-AF3A-4DED-A8BF-3A7CBCDB869A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5D5456B-98F9-40A8-94D5-08958CF98CD3}"/>
                </a:ext>
              </a:extLst>
            </p:cNvPr>
            <p:cNvSpPr/>
            <p:nvPr/>
          </p:nvSpPr>
          <p:spPr>
            <a:xfrm>
              <a:off x="563625" y="2126625"/>
              <a:ext cx="288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슈퍼 패밀리 컴퓨터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7298C2-344C-4563-B6F8-3C00C624F31B}"/>
              </a:ext>
            </a:extLst>
          </p:cNvPr>
          <p:cNvSpPr/>
          <p:nvPr/>
        </p:nvSpPr>
        <p:spPr>
          <a:xfrm>
            <a:off x="5556000" y="3339000"/>
            <a:ext cx="1080000" cy="108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69179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C7F6C5-9CE3-4365-8DEA-A3F90AD8C05E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C96F855-8074-4D61-8E31-CB5CE6C9641E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5D74939-FA0C-4E34-A0C4-9E05B32FCC61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F9299C4-B518-460C-BE52-98665F942633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396495A-947F-4742-AA46-23652399C524}"/>
                </a:ext>
              </a:extLst>
            </p:cNvPr>
            <p:cNvSpPr/>
            <p:nvPr/>
          </p:nvSpPr>
          <p:spPr>
            <a:xfrm>
              <a:off x="563625" y="2126625"/>
              <a:ext cx="234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플레이스테이션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A863AEA-5D83-49BE-8EDB-BE0260434269}"/>
              </a:ext>
            </a:extLst>
          </p:cNvPr>
          <p:cNvSpPr/>
          <p:nvPr/>
        </p:nvSpPr>
        <p:spPr>
          <a:xfrm>
            <a:off x="6456000" y="20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1994</a:t>
            </a:r>
            <a:r>
              <a:rPr lang="ko-KR" altLang="en-US" sz="2400" noProof="1">
                <a:solidFill>
                  <a:schemeClr val="tx1"/>
                </a:solidFill>
              </a:rPr>
              <a:t>년 </a:t>
            </a:r>
            <a:r>
              <a:rPr lang="en-US" altLang="ko-KR" sz="2400" noProof="1">
                <a:solidFill>
                  <a:schemeClr val="tx1"/>
                </a:solidFill>
              </a:rPr>
              <a:t>12</a:t>
            </a:r>
            <a:r>
              <a:rPr lang="ko-KR" altLang="en-US" sz="2400" noProof="1">
                <a:solidFill>
                  <a:schemeClr val="tx1"/>
                </a:solidFill>
              </a:rPr>
              <a:t>월 소니 사에서 만든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콘솔 게임기로 총 </a:t>
            </a:r>
            <a:r>
              <a:rPr lang="en-US" altLang="ko-KR" sz="2400" noProof="1">
                <a:solidFill>
                  <a:schemeClr val="tx1"/>
                </a:solidFill>
              </a:rPr>
              <a:t>1</a:t>
            </a:r>
            <a:r>
              <a:rPr lang="ko-KR" altLang="en-US" sz="2400" noProof="1">
                <a:solidFill>
                  <a:schemeClr val="tx1"/>
                </a:solidFill>
              </a:rPr>
              <a:t>억 대를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팔아치움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B43CD87-F476-42A6-9C82-F98CA6E3E2C9}"/>
              </a:ext>
            </a:extLst>
          </p:cNvPr>
          <p:cNvSpPr/>
          <p:nvPr/>
        </p:nvSpPr>
        <p:spPr>
          <a:xfrm>
            <a:off x="6276000" y="20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1966432-BA07-407E-9DC1-71308FBDC091}"/>
              </a:ext>
            </a:extLst>
          </p:cNvPr>
          <p:cNvSpPr/>
          <p:nvPr/>
        </p:nvSpPr>
        <p:spPr>
          <a:xfrm>
            <a:off x="6456000" y="38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낮은 생산 단가를 앞세워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차세대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콘솔 시장을 선점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13D9CA-F2DC-4D89-A702-09FA0EB0798C}"/>
              </a:ext>
            </a:extLst>
          </p:cNvPr>
          <p:cNvSpPr/>
          <p:nvPr/>
        </p:nvSpPr>
        <p:spPr>
          <a:xfrm>
            <a:off x="6276000" y="38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02467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587CB9-A7AF-4AF2-9614-A1C95228351B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F2E17C4-3235-4502-AE14-465F8197A304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86F2D97-EC4A-4F9B-AD13-BC14EE12750A}"/>
              </a:ext>
            </a:extLst>
          </p:cNvPr>
          <p:cNvGrpSpPr/>
          <p:nvPr/>
        </p:nvGrpSpPr>
        <p:grpSpPr>
          <a:xfrm>
            <a:off x="6276000" y="1539000"/>
            <a:ext cx="5400000" cy="3600000"/>
            <a:chOff x="516000" y="2079000"/>
            <a:chExt cx="5400000" cy="36000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326BC06-0A50-481E-8710-CA3126EC5714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0135B4C-ED74-432E-BB24-F26EF9421804}"/>
                </a:ext>
              </a:extLst>
            </p:cNvPr>
            <p:cNvSpPr/>
            <p:nvPr/>
          </p:nvSpPr>
          <p:spPr>
            <a:xfrm>
              <a:off x="563625" y="2126625"/>
              <a:ext cx="252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파이널 판타지 </a:t>
              </a:r>
              <a:r>
                <a:rPr lang="en-US" altLang="ko-KR" sz="2400" noProof="1">
                  <a:solidFill>
                    <a:schemeClr val="bg1"/>
                  </a:solidFill>
                </a:rPr>
                <a:t>7</a:t>
              </a:r>
              <a:endParaRPr lang="ko-KR" altLang="en-US" sz="24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247D217C-5D27-4D6F-B71E-23B21CC96CC6}"/>
              </a:ext>
            </a:extLst>
          </p:cNvPr>
          <p:cNvSpPr/>
          <p:nvPr/>
        </p:nvSpPr>
        <p:spPr>
          <a:xfrm>
            <a:off x="516000" y="1539000"/>
            <a:ext cx="5400000" cy="360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6DDFF7C-9E3D-4919-B8E6-FD3D15987F3C}"/>
              </a:ext>
            </a:extLst>
          </p:cNvPr>
          <p:cNvSpPr/>
          <p:nvPr/>
        </p:nvSpPr>
        <p:spPr>
          <a:xfrm>
            <a:off x="1596000" y="5445600"/>
            <a:ext cx="9000000" cy="10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반다이 남코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스퀘어 사가 소니와 힘을 합침으로서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플레이스테이션은 지금도 </a:t>
            </a:r>
            <a:r>
              <a:rPr lang="en-US" altLang="ko-KR" sz="2400" noProof="1">
                <a:solidFill>
                  <a:schemeClr val="tx1"/>
                </a:solidFill>
              </a:rPr>
              <a:t>1</a:t>
            </a:r>
            <a:r>
              <a:rPr lang="ko-KR" altLang="en-US" sz="2400" noProof="1">
                <a:solidFill>
                  <a:schemeClr val="tx1"/>
                </a:solidFill>
              </a:rPr>
              <a:t>위 콘솔의 자리를 차지함</a:t>
            </a:r>
          </a:p>
        </p:txBody>
      </p:sp>
    </p:spTree>
    <p:extLst>
      <p:ext uri="{BB962C8B-B14F-4D97-AF65-F5344CB8AC3E}">
        <p14:creationId xmlns:p14="http://schemas.microsoft.com/office/powerpoint/2010/main" val="977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688BD5F-05A7-4FC8-BA70-D9D301BE5007}"/>
              </a:ext>
            </a:extLst>
          </p:cNvPr>
          <p:cNvSpPr/>
          <p:nvPr/>
        </p:nvSpPr>
        <p:spPr>
          <a:xfrm>
            <a:off x="156000" y="1620000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sz="2800" b="1" noProof="1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F10EC21-B044-445F-9525-87B305E92D15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E63E8BE-35E1-48CE-908A-4FED31F3E67E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28059D-DACD-49B0-9602-0F43693C41FD}"/>
              </a:ext>
            </a:extLst>
          </p:cNvPr>
          <p:cNvSpPr/>
          <p:nvPr/>
        </p:nvSpPr>
        <p:spPr>
          <a:xfrm>
            <a:off x="156000" y="1620000"/>
            <a:ext cx="45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일본 게임들의 네 가지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0AAC0FF-8047-48E2-94F5-09433DB8803D}"/>
              </a:ext>
            </a:extLst>
          </p:cNvPr>
          <p:cNvSpPr/>
          <p:nvPr/>
        </p:nvSpPr>
        <p:spPr>
          <a:xfrm>
            <a:off x="5777219" y="270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뛰어난 그래픽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992A72-2BC6-4556-8395-36E8353569B1}"/>
              </a:ext>
            </a:extLst>
          </p:cNvPr>
          <p:cNvSpPr/>
          <p:nvPr/>
        </p:nvSpPr>
        <p:spPr>
          <a:xfrm>
            <a:off x="5777219" y="378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소재의 다양성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087A8B-16A8-40C3-A0A5-D3515351A06E}"/>
              </a:ext>
            </a:extLst>
          </p:cNvPr>
          <p:cNvSpPr/>
          <p:nvPr/>
        </p:nvSpPr>
        <p:spPr>
          <a:xfrm>
            <a:off x="5777217" y="486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중독성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286F31-B707-4A88-92CC-048036E781DC}"/>
              </a:ext>
            </a:extLst>
          </p:cNvPr>
          <p:cNvSpPr/>
          <p:nvPr/>
        </p:nvSpPr>
        <p:spPr>
          <a:xfrm>
            <a:off x="5777219" y="594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</a:t>
            </a:r>
            <a:r>
              <a:rPr lang="en-US" altLang="ko-KR" sz="2400" noProof="1">
                <a:solidFill>
                  <a:schemeClr val="tx1"/>
                </a:solidFill>
              </a:rPr>
              <a:t>IP</a:t>
            </a:r>
            <a:r>
              <a:rPr lang="ko-KR" altLang="en-US" sz="2400" noProof="1">
                <a:solidFill>
                  <a:schemeClr val="tx1"/>
                </a:solidFill>
              </a:rPr>
              <a:t>를 활용한 </a:t>
            </a:r>
            <a:r>
              <a:rPr lang="en-US" altLang="ko-KR" sz="2400" noProof="1">
                <a:solidFill>
                  <a:schemeClr val="tx1"/>
                </a:solidFill>
              </a:rPr>
              <a:t>2</a:t>
            </a:r>
            <a:r>
              <a:rPr lang="ko-KR" altLang="en-US" sz="2400" noProof="1">
                <a:solidFill>
                  <a:schemeClr val="tx1"/>
                </a:solidFill>
              </a:rPr>
              <a:t>차 창작산업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49150C44-5828-4B42-A468-A13E3A7CEE4A}"/>
              </a:ext>
            </a:extLst>
          </p:cNvPr>
          <p:cNvCxnSpPr>
            <a:cxnSpLocks/>
            <a:stCxn id="5" idx="2"/>
            <a:endCxn id="10" idx="1"/>
          </p:cNvCxnSpPr>
          <p:nvPr/>
        </p:nvCxnSpPr>
        <p:spPr>
          <a:xfrm rot="16200000" flipH="1">
            <a:off x="1301609" y="1734390"/>
            <a:ext cx="405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73CB2B54-501F-43A6-9B0B-98AA4711EDEC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 rot="16200000" flipH="1">
            <a:off x="1841608" y="1194391"/>
            <a:ext cx="2970000" cy="490121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3DF4D601-729E-4D11-9509-B79ECA10B3FD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 rot="16200000" flipH="1">
            <a:off x="2381609" y="654390"/>
            <a:ext cx="189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8FB50AE5-D0AA-43F4-B311-33DF967F478B}"/>
              </a:ext>
            </a:extLst>
          </p:cNvPr>
          <p:cNvCxnSpPr>
            <a:cxnSpLocks/>
            <a:stCxn id="5" idx="2"/>
            <a:endCxn id="7" idx="1"/>
          </p:cNvCxnSpPr>
          <p:nvPr/>
        </p:nvCxnSpPr>
        <p:spPr>
          <a:xfrm rot="16200000" flipH="1">
            <a:off x="2921609" y="114390"/>
            <a:ext cx="81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7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564E7C7-E04C-4C2D-92F1-D17C6C751ADD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4A278C5-BFAB-41E3-B5E7-9FB1A3E5A5C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11EB387-B445-44D8-930C-D85AAAC501BD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콘솔 개발사들의 치열한 경쟁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A71CC1-4E1D-4D8E-B4DF-D3F22475F915}"/>
              </a:ext>
            </a:extLst>
          </p:cNvPr>
          <p:cNvSpPr/>
          <p:nvPr/>
        </p:nvSpPr>
        <p:spPr>
          <a:xfrm>
            <a:off x="336000" y="2700000"/>
            <a:ext cx="11520000" cy="11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소니의 플레이스테이션과 세가의 새턴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닌텐도의 </a:t>
            </a:r>
            <a:r>
              <a:rPr lang="en-US" altLang="ko-KR" sz="2400" noProof="1">
                <a:solidFill>
                  <a:schemeClr val="tx1"/>
                </a:solidFill>
              </a:rPr>
              <a:t>N64</a:t>
            </a:r>
            <a:r>
              <a:rPr lang="ko-KR" altLang="en-US" sz="2400" noProof="1">
                <a:solidFill>
                  <a:schemeClr val="tx1"/>
                </a:solidFill>
              </a:rPr>
              <a:t>의 대결과 이후 소니의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플레이스테이션 </a:t>
            </a:r>
            <a:r>
              <a:rPr lang="en-US" altLang="ko-KR" sz="2400" noProof="1">
                <a:solidFill>
                  <a:schemeClr val="tx1"/>
                </a:solidFill>
              </a:rPr>
              <a:t>2, </a:t>
            </a:r>
            <a:r>
              <a:rPr lang="ko-KR" altLang="en-US" sz="2400" noProof="1">
                <a:solidFill>
                  <a:schemeClr val="tx1"/>
                </a:solidFill>
              </a:rPr>
              <a:t>세가의 </a:t>
            </a:r>
            <a:r>
              <a:rPr lang="en-US" altLang="ko-KR" sz="2400" noProof="1">
                <a:solidFill>
                  <a:schemeClr val="tx1"/>
                </a:solidFill>
              </a:rPr>
              <a:t>DC, </a:t>
            </a:r>
            <a:r>
              <a:rPr lang="ko-KR" altLang="en-US" sz="2400" noProof="1">
                <a:solidFill>
                  <a:schemeClr val="tx1"/>
                </a:solidFill>
              </a:rPr>
              <a:t>닌텐도의 게임큐브</a:t>
            </a:r>
            <a:r>
              <a:rPr lang="en-US" altLang="ko-KR" sz="2400" noProof="1">
                <a:solidFill>
                  <a:schemeClr val="tx1"/>
                </a:solidFill>
              </a:rPr>
              <a:t>, MS</a:t>
            </a:r>
            <a:r>
              <a:rPr lang="ko-KR" altLang="en-US" sz="2400" noProof="1">
                <a:solidFill>
                  <a:schemeClr val="tx1"/>
                </a:solidFill>
              </a:rPr>
              <a:t>의 </a:t>
            </a:r>
            <a:r>
              <a:rPr lang="en-US" altLang="ko-KR" sz="2400" noProof="1">
                <a:solidFill>
                  <a:schemeClr val="tx1"/>
                </a:solidFill>
              </a:rPr>
              <a:t>XBOX</a:t>
            </a:r>
            <a:r>
              <a:rPr lang="ko-KR" altLang="en-US" sz="2400" noProof="1">
                <a:solidFill>
                  <a:schemeClr val="tx1"/>
                </a:solidFill>
              </a:rPr>
              <a:t>의 대결로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서로 살아남기 위해 치열한 경쟁을 치루어 왔음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50831B-4578-4F9C-BCE8-BC7408A110D6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C02CC05-899D-42CA-ACD7-A4BB49C279D8}"/>
              </a:ext>
            </a:extLst>
          </p:cNvPr>
          <p:cNvSpPr/>
          <p:nvPr/>
        </p:nvSpPr>
        <p:spPr>
          <a:xfrm>
            <a:off x="156000" y="4409998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게임 개발사들의 성장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4D724E-01F7-4F55-A8F2-76DC5861599F}"/>
              </a:ext>
            </a:extLst>
          </p:cNvPr>
          <p:cNvSpPr/>
          <p:nvPr/>
        </p:nvSpPr>
        <p:spPr>
          <a:xfrm>
            <a:off x="336000" y="5484879"/>
            <a:ext cx="11520000" cy="11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게임 개발사들도 자신들이 만든 게임이 콘솔 게임기들 간의 경쟁의 승패를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결정짓는 중요한 역할을 하게 됨에 따라 자신들이 납품하는 게임이 승리하도록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고심하며 게임을 만들게 됨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74516D2-EC60-45CB-83DB-93287AFF556D}"/>
              </a:ext>
            </a:extLst>
          </p:cNvPr>
          <p:cNvSpPr/>
          <p:nvPr/>
        </p:nvSpPr>
        <p:spPr>
          <a:xfrm>
            <a:off x="156000" y="5484878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48489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A0E729B-8FA1-4C98-8D61-D54CB5669002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일본인들의 게임에 대한 관심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20CB8-1D30-42C5-B180-FF8BA42162E9}"/>
              </a:ext>
            </a:extLst>
          </p:cNvPr>
          <p:cNvSpPr/>
          <p:nvPr/>
        </p:nvSpPr>
        <p:spPr>
          <a:xfrm>
            <a:off x="336000" y="2700000"/>
            <a:ext cx="576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일본에서 게임은 당연히 돈을 지불하고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사용해야 하는 지적 재산권으로 인식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C24A89-195D-4BF4-BE3B-8B612FE0C97E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DCE077-8A72-4E50-BFC7-72CDED09EDE2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D8062B-2046-4D7F-912F-B5D12B94595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A62433-F7BC-4B55-B5E8-053805C1A7E1}"/>
              </a:ext>
            </a:extLst>
          </p:cNvPr>
          <p:cNvSpPr/>
          <p:nvPr/>
        </p:nvSpPr>
        <p:spPr>
          <a:xfrm>
            <a:off x="6276000" y="207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ED2F7B-A9CD-4344-A943-065AB76414BA}"/>
              </a:ext>
            </a:extLst>
          </p:cNvPr>
          <p:cNvSpPr/>
          <p:nvPr/>
        </p:nvSpPr>
        <p:spPr>
          <a:xfrm>
            <a:off x="336000" y="4159055"/>
            <a:ext cx="576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흔히 </a:t>
            </a:r>
            <a:r>
              <a:rPr lang="en-US" altLang="ko-KR" sz="2400" noProof="1">
                <a:solidFill>
                  <a:schemeClr val="tx1"/>
                </a:solidFill>
              </a:rPr>
              <a:t>‘</a:t>
            </a:r>
            <a:r>
              <a:rPr lang="ko-KR" altLang="en-US" sz="2400" noProof="1">
                <a:solidFill>
                  <a:schemeClr val="tx1"/>
                </a:solidFill>
              </a:rPr>
              <a:t>콜라보＇라 불리기도 하는</a:t>
            </a:r>
            <a:r>
              <a:rPr lang="en-US" altLang="ko-KR" sz="2400" noProof="1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애니메이션이나 영화와 제휴를 하기도 함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34C91A6-03B1-4B36-9E30-2365916F984F}"/>
              </a:ext>
            </a:extLst>
          </p:cNvPr>
          <p:cNvSpPr/>
          <p:nvPr/>
        </p:nvSpPr>
        <p:spPr>
          <a:xfrm>
            <a:off x="156000" y="4159055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99794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365</Words>
  <Application>Microsoft Office PowerPoint</Application>
  <PresentationFormat>와이드스크린</PresentationFormat>
  <Paragraphs>77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승락 양</dc:creator>
  <cp:lastModifiedBy>User</cp:lastModifiedBy>
  <cp:revision>170</cp:revision>
  <dcterms:created xsi:type="dcterms:W3CDTF">2019-03-31T11:39:53Z</dcterms:created>
  <dcterms:modified xsi:type="dcterms:W3CDTF">2019-03-31T14:02:35Z</dcterms:modified>
</cp:coreProperties>
</file>