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B05F7-3412-41EC-8443-49564CE0CE7A}" v="406" dt="2019-03-30T11:13:46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theme" Target="theme/theme1.xml" Id="rId18" /><Relationship Type="http://schemas.openxmlformats.org/officeDocument/2006/relationships/slide" Target="slides/slide2.xml" Id="rId3" /><Relationship Type="http://schemas.microsoft.com/office/2015/10/relationships/revisionInfo" Target="revisionInfo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viewProps" Target="viewProps.xml" Id="rId17" /><Relationship Type="http://schemas.openxmlformats.org/officeDocument/2006/relationships/slide" Target="slides/slide1.xml" Id="rId2" /><Relationship Type="http://schemas.openxmlformats.org/officeDocument/2006/relationships/presProps" Target="presProps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slide" Target="slides/slide9.xml" Id="rId10" /><Relationship Type="http://schemas.openxmlformats.org/officeDocument/2006/relationships/tableStyles" Target="tableStyles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2019-03-30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wangaku.net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3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15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9407A579-86AC-4BA5-B370-83DB6C732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ko-KR" altLang="en-US" sz="5100">
                <a:solidFill>
                  <a:srgbClr val="FFFFFF"/>
                </a:solidFill>
                <a:ea typeface="맑은 고딕"/>
              </a:rPr>
              <a:t>전후 일본의 교육 문화</a:t>
            </a:r>
            <a:br>
              <a:rPr lang="ko-KR" altLang="en-US" sz="5100">
                <a:solidFill>
                  <a:srgbClr val="FFFFFF"/>
                </a:solidFill>
                <a:ea typeface="맑은 고딕"/>
              </a:rPr>
            </a:br>
            <a:r>
              <a:rPr lang="ko-KR" altLang="en-US" sz="5100">
                <a:solidFill>
                  <a:srgbClr val="FFFFFF"/>
                </a:solidFill>
                <a:ea typeface="맑은 고딕"/>
              </a:rPr>
              <a:t>戦後​日本の教育文化</a:t>
            </a:r>
            <a:endParaRPr lang="ko-KR" altLang="en-US" sz="5100">
              <a:solidFill>
                <a:srgbClr val="FFFFFF"/>
              </a:solidFill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6DC7D4B-7FDB-4F9E-86FB-02337D1FF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>
                <a:solidFill>
                  <a:srgbClr val="FFFFFF"/>
                </a:solidFill>
                <a:ea typeface="맑은 고딕"/>
              </a:rPr>
              <a:t>21801944 일본어일본학과 서진영</a:t>
            </a:r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75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ED83E17-0686-4BA1-AF89-030245BCB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sz="3100">
                <a:solidFill>
                  <a:srgbClr val="000000"/>
                </a:solidFill>
                <a:latin typeface="함초롬바탕"/>
                <a:ea typeface="맑은 고딕"/>
              </a:rPr>
              <a:t> </a:t>
            </a:r>
            <a:r>
              <a:rPr lang="ko-KR" altLang="en-US" sz="3100">
                <a:solidFill>
                  <a:srgbClr val="000000"/>
                </a:solidFill>
                <a:latin typeface="함초롬바탕"/>
                <a:ea typeface="맑은 고딕"/>
              </a:rPr>
              <a:t> </a:t>
            </a:r>
            <a:endParaRPr lang="ko-KR" sz="3100">
              <a:solidFill>
                <a:srgbClr val="000000"/>
              </a:solidFill>
            </a:endParaRPr>
          </a:p>
          <a:p>
            <a:r>
              <a:rPr lang="ko-KR" sz="3100">
                <a:solidFill>
                  <a:srgbClr val="000000"/>
                </a:solidFill>
                <a:latin typeface="함초롬바탕"/>
                <a:ea typeface="함초롬바탕"/>
              </a:rPr>
              <a:t>푸른 하늘 교실</a:t>
            </a:r>
            <a:r>
              <a:rPr lang="ko-KR" sz="3100" spc="0">
                <a:solidFill>
                  <a:srgbClr val="000000"/>
                </a:solidFill>
                <a:latin typeface="함초롬바탕"/>
                <a:ea typeface="함초롬바탕"/>
              </a:rPr>
              <a:t>（青空教室）</a:t>
            </a:r>
            <a:endParaRPr lang="ko-KR" sz="3100">
              <a:solidFill>
                <a:srgbClr val="000000"/>
              </a:solidFill>
              <a:latin typeface="함초롬바탕"/>
            </a:endParaRPr>
          </a:p>
          <a:p>
            <a:endParaRPr lang="ko-KR" altLang="en-US" sz="3100">
              <a:solidFill>
                <a:srgbClr val="000000"/>
              </a:solidFill>
            </a:endParaRPr>
          </a:p>
        </p:txBody>
      </p:sp>
      <p:sp>
        <p:nvSpPr>
          <p:cNvPr id="15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309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그림 6" descr="나무, 실외, 눈, 사람이(가) 표시된 사진&#10;&#10;매우 높은 신뢰도로 생성된 설명">
            <a:extLst>
              <a:ext uri="{FF2B5EF4-FFF2-40B4-BE49-F238E27FC236}">
                <a16:creationId xmlns:a16="http://schemas.microsoft.com/office/drawing/2014/main" id="{8DE34ED9-33FA-4E6E-8CDE-6A48491A91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t="5206" r="2" b="19617"/>
          <a:stretch/>
        </p:blipFill>
        <p:spPr>
          <a:xfrm>
            <a:off x="6632714" y="1"/>
            <a:ext cx="3674754" cy="2106932"/>
          </a:xfrm>
          <a:custGeom>
            <a:avLst/>
            <a:gdLst>
              <a:gd name="connsiteX0" fmla="*/ 21954 w 3674754"/>
              <a:gd name="connsiteY0" fmla="*/ 0 h 2106932"/>
              <a:gd name="connsiteX1" fmla="*/ 3652800 w 3674754"/>
              <a:gd name="connsiteY1" fmla="*/ 0 h 2106932"/>
              <a:gd name="connsiteX2" fmla="*/ 3665268 w 3674754"/>
              <a:gd name="connsiteY2" fmla="*/ 81694 h 2106932"/>
              <a:gd name="connsiteX3" fmla="*/ 3674754 w 3674754"/>
              <a:gd name="connsiteY3" fmla="*/ 269555 h 2106932"/>
              <a:gd name="connsiteX4" fmla="*/ 1837377 w 3674754"/>
              <a:gd name="connsiteY4" fmla="*/ 2106932 h 2106932"/>
              <a:gd name="connsiteX5" fmla="*/ 0 w 3674754"/>
              <a:gd name="connsiteY5" fmla="*/ 269555 h 2106932"/>
              <a:gd name="connsiteX6" fmla="*/ 9486 w 3674754"/>
              <a:gd name="connsiteY6" fmla="*/ 81694 h 2106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865EE2-DFE7-429B-A6D0-85A8D711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제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2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차 세계 대전 당시 미국의 일본 본토 공습 등으로 소실된 학교가 전쟁이 끝나고 학교가 복구되기 까지 야외에서 수업을 실시한 행위를 일컬어 말한다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최근에 지진 등의 자연재해로 학교가 무너져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,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야외에서 수업을 하는 경우도 푸른 하늘 교실이라는 말을 사용하는 듯하다</a:t>
            </a:r>
            <a:r>
              <a:rPr lang="en-US" altLang="ko-KR" sz="200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  <p:sp>
        <p:nvSpPr>
          <p:cNvPr id="17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5296" y="2922177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그림 4" descr="실외, 사람, 그룹, 사진이(가) 표시된 사진&#10;&#10;매우 높은 신뢰도로 생성된 설명">
            <a:extLst>
              <a:ext uri="{FF2B5EF4-FFF2-40B4-BE49-F238E27FC236}">
                <a16:creationId xmlns:a16="http://schemas.microsoft.com/office/drawing/2014/main" id="{6CC5F106-0FE5-40E0-B553-11C73F741B8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/>
          </a:blip>
          <a:srcRect l="1658" r="13999" b="2"/>
          <a:stretch/>
        </p:blipFill>
        <p:spPr>
          <a:xfrm>
            <a:off x="7399326" y="3086207"/>
            <a:ext cx="4792674" cy="3781268"/>
          </a:xfrm>
          <a:custGeom>
            <a:avLst/>
            <a:gdLst>
              <a:gd name="connsiteX0" fmla="*/ 2554615 w 4792674"/>
              <a:gd name="connsiteY0" fmla="*/ 0 h 3781268"/>
              <a:gd name="connsiteX1" fmla="*/ 4672942 w 4792674"/>
              <a:gd name="connsiteY1" fmla="*/ 1126306 h 3781268"/>
              <a:gd name="connsiteX2" fmla="*/ 4792674 w 4792674"/>
              <a:gd name="connsiteY2" fmla="*/ 1323391 h 3781268"/>
              <a:gd name="connsiteX3" fmla="*/ 4792674 w 4792674"/>
              <a:gd name="connsiteY3" fmla="*/ 3781268 h 3781268"/>
              <a:gd name="connsiteX4" fmla="*/ 313779 w 4792674"/>
              <a:gd name="connsiteY4" fmla="*/ 3781268 h 3781268"/>
              <a:gd name="connsiteX5" fmla="*/ 308328 w 4792674"/>
              <a:gd name="connsiteY5" fmla="*/ 3772297 h 3781268"/>
              <a:gd name="connsiteX6" fmla="*/ 0 w 4792674"/>
              <a:gd name="connsiteY6" fmla="*/ 2554615 h 3781268"/>
              <a:gd name="connsiteX7" fmla="*/ 2554615 w 4792674"/>
              <a:gd name="connsiteY7" fmla="*/ 0 h 378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2674" h="3781268">
                <a:moveTo>
                  <a:pt x="2554615" y="0"/>
                </a:moveTo>
                <a:cubicBezTo>
                  <a:pt x="3436412" y="0"/>
                  <a:pt x="4213859" y="446774"/>
                  <a:pt x="4672942" y="1126306"/>
                </a:cubicBezTo>
                <a:lnTo>
                  <a:pt x="4792674" y="1323391"/>
                </a:lnTo>
                <a:lnTo>
                  <a:pt x="4792674" y="3781268"/>
                </a:lnTo>
                <a:lnTo>
                  <a:pt x="313779" y="3781268"/>
                </a:lnTo>
                <a:lnTo>
                  <a:pt x="308328" y="3772297"/>
                </a:lnTo>
                <a:cubicBezTo>
                  <a:pt x="111694" y="3410325"/>
                  <a:pt x="0" y="2995514"/>
                  <a:pt x="0" y="2554615"/>
                </a:cubicBezTo>
                <a:cubicBezTo>
                  <a:pt x="0" y="1143740"/>
                  <a:pt x="1143740" y="0"/>
                  <a:pt x="255461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32715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A82DA05-891E-4A5B-88DC-2F81C02B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ko-KR">
                <a:solidFill>
                  <a:schemeClr val="accent1"/>
                </a:solidFill>
                <a:ea typeface="맑은 고딕"/>
              </a:rPr>
              <a:t>  </a:t>
            </a:r>
            <a:endParaRPr lang="ko-KR">
              <a:solidFill>
                <a:schemeClr val="accent1"/>
              </a:solidFill>
            </a:endParaRPr>
          </a:p>
          <a:p>
            <a:pPr algn="r"/>
            <a:r>
              <a:rPr lang="ko-KR">
                <a:solidFill>
                  <a:schemeClr val="accent1"/>
                </a:solidFill>
                <a:ea typeface="맑은 고딕"/>
              </a:rPr>
              <a:t>기업 내 고등학교 </a:t>
            </a:r>
            <a:r>
              <a:rPr lang="en-US" altLang="ko-KR">
                <a:solidFill>
                  <a:schemeClr val="accent1"/>
                </a:solidFill>
                <a:ea typeface="맑은 고딕"/>
              </a:rPr>
              <a:t>(</a:t>
            </a:r>
            <a:r>
              <a:rPr lang="ko-KR">
                <a:solidFill>
                  <a:schemeClr val="accent1"/>
                </a:solidFill>
                <a:ea typeface="맑은 고딕"/>
              </a:rPr>
              <a:t>企業内高校学校）</a:t>
            </a:r>
            <a:endParaRPr lang="ko-KR">
              <a:solidFill>
                <a:schemeClr val="accent1"/>
              </a:solidFill>
            </a:endParaRPr>
          </a:p>
          <a:p>
            <a:pPr algn="r"/>
            <a:endParaRPr lang="ko-KR" altLang="en-US">
              <a:solidFill>
                <a:schemeClr val="accent1"/>
              </a:solidFill>
              <a:ea typeface="맑은 고딕"/>
            </a:endParaRPr>
          </a:p>
        </p:txBody>
      </p:sp>
      <p:cxnSp>
        <p:nvCxnSpPr>
          <p:cNvPr id="24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B65F9B-2297-49E7-BB13-4C88CF5E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1700">
                <a:latin typeface="Arial"/>
                <a:ea typeface="맑은 고딕"/>
                <a:cs typeface="Arial"/>
              </a:rPr>
              <a:t>전쟁 이후 산업이 급격히 발전한 당시의 일본에 많이 존재했던 고등학교의 한 형태이다</a:t>
            </a:r>
            <a:r>
              <a:rPr lang="en-US" altLang="ja-JP" sz="1700">
                <a:latin typeface="Arial"/>
                <a:ea typeface="맑은 고딕"/>
                <a:cs typeface="Arial"/>
              </a:rPr>
              <a:t>, </a:t>
            </a:r>
            <a:r>
              <a:rPr lang="ko-KR" altLang="en-US" sz="1700">
                <a:latin typeface="Arial"/>
                <a:ea typeface="맑은 고딕"/>
                <a:cs typeface="Arial"/>
              </a:rPr>
              <a:t>설치자는 기업 계열의 학교 법인이며</a:t>
            </a:r>
            <a:r>
              <a:rPr lang="en-US" altLang="ja-JP" sz="1700">
                <a:latin typeface="Arial"/>
                <a:ea typeface="맑은 고딕"/>
                <a:cs typeface="Arial"/>
              </a:rPr>
              <a:t>. </a:t>
            </a:r>
            <a:r>
              <a:rPr lang="ko-KR" altLang="en-US" sz="1700">
                <a:latin typeface="Arial"/>
                <a:ea typeface="맑은 고딕"/>
                <a:cs typeface="Arial"/>
              </a:rPr>
              <a:t>재학 중인 학생은 일반 고등학교와 같은 교과와 함께 공업과 등 계열사에서 일하기 위하여 필요로 하는 지식을 습득하고 졸업 후에는 계열사의 직원으로 활약 할 수 있는 인재 의 육성을 목적 하고 있었다</a:t>
            </a:r>
            <a:r>
              <a:rPr lang="en-US" altLang="ja-JP" sz="1700">
                <a:latin typeface="Arial"/>
                <a:ea typeface="맑은 고딕"/>
                <a:cs typeface="Arial"/>
              </a:rPr>
              <a:t>.</a:t>
            </a:r>
            <a:endParaRPr lang="ko-KR" altLang="en-US" sz="1700">
              <a:latin typeface="맑은 고딕" panose="020F0502020204030204"/>
              <a:ea typeface="맑은 고딕"/>
              <a:cs typeface="Arial"/>
            </a:endParaRPr>
          </a:p>
          <a:p>
            <a:r>
              <a:rPr lang="ko-KR" altLang="en-US" sz="1700">
                <a:latin typeface="Arial"/>
                <a:cs typeface="Arial"/>
              </a:rPr>
              <a:t>  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石川島工業高等学校（</a:t>
            </a:r>
            <a:r>
              <a:rPr lang="en-US" altLang="ja-JP" sz="1700">
                <a:latin typeface="Arial"/>
                <a:cs typeface="Arial"/>
              </a:rPr>
              <a:t>1977</a:t>
            </a:r>
            <a:r>
              <a:rPr lang="ko-KR" altLang="en-US" sz="1700">
                <a:latin typeface="Arial"/>
                <a:cs typeface="Arial"/>
              </a:rPr>
              <a:t>년 폐교）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印刷工芸高等学校（</a:t>
            </a:r>
            <a:r>
              <a:rPr lang="en-US" altLang="ja-JP" sz="1700">
                <a:latin typeface="Arial"/>
                <a:cs typeface="Arial"/>
              </a:rPr>
              <a:t>1978</a:t>
            </a:r>
            <a:r>
              <a:rPr lang="ko-KR" altLang="en-US" sz="1700">
                <a:latin typeface="Arial"/>
                <a:cs typeface="Arial"/>
              </a:rPr>
              <a:t>년에 일본 프린팅 아카데미 전문학교로 개편）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近江高等学校（일반 학교로 전환）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林第二高等学校（하야시 제</a:t>
            </a:r>
            <a:r>
              <a:rPr lang="en-US" altLang="ja-JP" sz="1700">
                <a:latin typeface="Arial"/>
                <a:cs typeface="Arial"/>
              </a:rPr>
              <a:t>2</a:t>
            </a:r>
            <a:r>
              <a:rPr lang="ko-KR" altLang="en-US" sz="1700">
                <a:latin typeface="Arial"/>
                <a:cs typeface="Arial"/>
              </a:rPr>
              <a:t>고교）→誠信高等学校</a:t>
            </a:r>
            <a:r>
              <a:rPr lang="en-US" altLang="ja-JP" sz="1700">
                <a:latin typeface="Arial"/>
                <a:cs typeface="Arial"/>
              </a:rPr>
              <a:t>(</a:t>
            </a:r>
            <a:r>
              <a:rPr lang="ko-KR" altLang="en-US" sz="1700">
                <a:latin typeface="Arial"/>
                <a:cs typeface="Arial"/>
              </a:rPr>
              <a:t>세이신 고교</a:t>
            </a:r>
            <a:r>
              <a:rPr lang="en-US" altLang="ja-JP" sz="1700">
                <a:latin typeface="Arial"/>
                <a:cs typeface="Arial"/>
              </a:rPr>
              <a:t>)</a:t>
            </a:r>
            <a:r>
              <a:rPr lang="ko-KR" altLang="en-US" sz="1700">
                <a:latin typeface="Arial"/>
                <a:cs typeface="Arial"/>
              </a:rPr>
              <a:t>（일반 학교로 전환）</a:t>
            </a:r>
            <a:endParaRPr lang="ja-JP" sz="1700"/>
          </a:p>
          <a:p>
            <a:r>
              <a:rPr lang="ko-KR" altLang="en-US" sz="1700">
                <a:latin typeface="Arial"/>
                <a:cs typeface="Arial"/>
              </a:rPr>
              <a:t>清明高等学校（세이메이 고교）（</a:t>
            </a:r>
            <a:r>
              <a:rPr lang="en-US" altLang="ja-JP" sz="1700">
                <a:latin typeface="Arial"/>
                <a:cs typeface="Arial"/>
              </a:rPr>
              <a:t>1997</a:t>
            </a:r>
            <a:r>
              <a:rPr lang="ko-KR" altLang="en-US" sz="1700">
                <a:latin typeface="Arial"/>
                <a:cs typeface="Arial"/>
              </a:rPr>
              <a:t>년 폐교）</a:t>
            </a:r>
            <a:endParaRPr lang="ja-JP" sz="1700"/>
          </a:p>
          <a:p>
            <a:r>
              <a:rPr lang="ko-KR" altLang="en-US" sz="1700">
                <a:latin typeface="Arial"/>
                <a:ea typeface="Arial"/>
                <a:cs typeface="Arial"/>
              </a:rPr>
              <a:t>南海高等学校</a:t>
            </a:r>
            <a:r>
              <a:rPr lang="ko-KR" sz="1700" b="0" i="0">
                <a:latin typeface="Arial"/>
                <a:ea typeface="Arial"/>
                <a:cs typeface="Arial"/>
              </a:rPr>
              <a:t>（</a:t>
            </a:r>
            <a:r>
              <a:rPr lang="ko-KR" altLang="en-US" sz="1700">
                <a:latin typeface="Arial"/>
                <a:ea typeface="Arial"/>
                <a:cs typeface="Arial"/>
              </a:rPr>
              <a:t>난카이 고교）（현재는 분리해서 세이후난카이 </a:t>
            </a:r>
            <a:r>
              <a:rPr lang="ko-KR" sz="1700">
                <a:latin typeface="Arial"/>
                <a:ea typeface="Arial"/>
                <a:cs typeface="Arial"/>
              </a:rPr>
              <a:t>고교</a:t>
            </a:r>
            <a:r>
              <a:rPr lang="ko-KR" sz="1700" b="0" i="0">
                <a:latin typeface="Arial"/>
                <a:ea typeface="Arial"/>
                <a:cs typeface="Arial"/>
              </a:rPr>
              <a:t>）</a:t>
            </a:r>
            <a:endParaRPr lang="ko-KR" sz="1700"/>
          </a:p>
          <a:p>
            <a:endParaRPr lang="ko-KR" altLang="en-US" sz="1700">
              <a:latin typeface="Arial"/>
              <a:ea typeface="맑은 고딕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349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A4C5D82-E053-410D-BB05-996CC5A2B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ko-KR">
                <a:solidFill>
                  <a:schemeClr val="accent1"/>
                </a:solidFill>
                <a:ea typeface="맑은 고딕"/>
              </a:rPr>
              <a:t>학점 만기 퇴학</a:t>
            </a:r>
            <a:r>
              <a:rPr lang="en-US" altLang="ko-KR">
                <a:solidFill>
                  <a:schemeClr val="accent1"/>
                </a:solidFill>
                <a:ea typeface="맑은 고딕"/>
              </a:rPr>
              <a:t>(</a:t>
            </a:r>
            <a:r>
              <a:rPr lang="ko-KR">
                <a:solidFill>
                  <a:schemeClr val="accent1"/>
                </a:solidFill>
                <a:ea typeface="맑은 고딕"/>
              </a:rPr>
              <a:t>単位取得満期退学</a:t>
            </a:r>
            <a:r>
              <a:rPr lang="en-US" altLang="ko-KR">
                <a:solidFill>
                  <a:schemeClr val="accent1"/>
                </a:solidFill>
                <a:ea typeface="맑은 고딕"/>
              </a:rPr>
              <a:t>)</a:t>
            </a:r>
            <a:endParaRPr lang="ko-KR">
              <a:solidFill>
                <a:schemeClr val="accent1"/>
              </a:solidFill>
            </a:endParaRPr>
          </a:p>
          <a:p>
            <a:pPr algn="r"/>
            <a:endParaRPr lang="ko-KR" altLang="en-US">
              <a:solidFill>
                <a:schemeClr val="accent1"/>
              </a:solidFill>
              <a:ea typeface="맑은 고딕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0A96A9-0AE7-4113-8066-DE3AA0BF4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sz="2400">
                <a:ea typeface="맑은 고딕"/>
              </a:rPr>
              <a:t>일본의 인문 </a:t>
            </a:r>
            <a:r>
              <a:rPr lang="en-US" altLang="ko-KR" sz="2400">
                <a:ea typeface="맑은 고딕"/>
              </a:rPr>
              <a:t>· </a:t>
            </a:r>
            <a:r>
              <a:rPr lang="ko-KR" sz="2400">
                <a:ea typeface="맑은 고딕"/>
              </a:rPr>
              <a:t>사회 과학계의 대학원 박사 과정에서 과정 박사 학위를 거의 부여하지 않는 관행이 전후 오랫동안 있었는데 이로 인해 박사 학위에 준하는 것으로써 일반적으로 사용되고 있는 표기이다</a:t>
            </a:r>
            <a:r>
              <a:rPr lang="en-US" altLang="ko-KR" sz="2400">
                <a:ea typeface="맑은 고딕"/>
              </a:rPr>
              <a:t>.</a:t>
            </a:r>
            <a:endParaRPr lang="ko-KR" altLang="en-US" sz="2400"/>
          </a:p>
          <a:p>
            <a:r>
              <a:rPr lang="ko-KR" sz="2400">
                <a:ea typeface="맑은 고딕"/>
              </a:rPr>
              <a:t>위의 예로 도쿄대학교 인문 과학 연구과에서는 전후부터 </a:t>
            </a:r>
            <a:r>
              <a:rPr lang="en-US" altLang="ko-KR" sz="2400">
                <a:ea typeface="맑은 고딕"/>
              </a:rPr>
              <a:t>1990</a:t>
            </a:r>
            <a:r>
              <a:rPr lang="ko-KR" sz="2400">
                <a:ea typeface="맑은 고딕"/>
              </a:rPr>
              <a:t>년까지 박사학위 취득자가 매년 </a:t>
            </a:r>
            <a:r>
              <a:rPr lang="en-US" altLang="ko-KR" sz="2400">
                <a:ea typeface="맑은 고딕"/>
              </a:rPr>
              <a:t>0~2</a:t>
            </a:r>
            <a:r>
              <a:rPr lang="ko-KR" sz="2400">
                <a:ea typeface="맑은 고딕"/>
              </a:rPr>
              <a:t>건일 정도로 적었다고 한다</a:t>
            </a:r>
            <a:r>
              <a:rPr lang="en-US" altLang="ko-KR" sz="2400">
                <a:ea typeface="맑은 고딕"/>
              </a:rPr>
              <a:t>.</a:t>
            </a:r>
            <a:endParaRPr lang="ko-KR" sz="2400"/>
          </a:p>
          <a:p>
            <a:endParaRPr lang="en-US" altLang="ko-KR" sz="2400">
              <a:ea typeface="맑은 고딕"/>
            </a:endParaRPr>
          </a:p>
          <a:p>
            <a:r>
              <a:rPr lang="en-US" altLang="ko-KR" sz="2400">
                <a:ea typeface="맑은 고딕"/>
              </a:rPr>
              <a:t>(</a:t>
            </a:r>
            <a:r>
              <a:rPr lang="en-US" altLang="ko-KR" sz="2400" err="1">
                <a:ea typeface="맑은 고딕"/>
              </a:rPr>
              <a:t>다음</a:t>
            </a:r>
            <a:r>
              <a:rPr lang="en-US" altLang="ko-KR" sz="2400">
                <a:ea typeface="맑은 고딕"/>
              </a:rPr>
              <a:t> 끝)</a:t>
            </a:r>
          </a:p>
          <a:p>
            <a:endParaRPr lang="ko-KR" altLang="en-US" sz="240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55824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5911E3A-C35B-4EF7-A355-B84E9A14A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1ADB3D-AD65-44B4-847D-5E90E90A5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F580C70-814C-4845-B645-919BFFBD16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4D7BF57-4CAA-45B2-9EF0-0AA1FCF70B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7886F306-C03A-40C6-8FD5-DCE3D459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2FDC9A36-C7C3-47D7-A64E-ED25C47EC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B19BC37-158A-43DC-9A9E-E45CC7195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077654CC-108F-48D5-B5E9-437F164F5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3CF3A63-1C1E-4E85-A78A-FDC16431E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8740FC9A-72DD-4D9B-BA25-1CCED135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7FBF5743-F2AE-4D0D-BCD1-01F7686D0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ED32316-D4F7-4795-BBE0-DEBB60E27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83B23C9-B9B7-4E93-9538-CBE316F83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B144260-9F2C-4ADB-A37C-1CFB4B428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3FF918D-79D3-4F55-A68C-0DD5880DA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B9FC1440-933F-44FE-8D77-4827DD0F9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0F67F308-A67C-4D2E-B081-59BB31D8EC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0112F01-90EB-4AEC-A39C-5C6875FFB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93F6B05-90EB-4C75-A0F0-C7247553BD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227B563B-E0C0-4D81-966D-B5E2DBAAE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30DF93D-D1FF-477A-BDCE-C8B01C3B4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44ED67A1-C6FE-4AC8-8473-11DAC03DC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13A54F3-15FA-4C8F-8ABF-CE77E7219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8A7F7F-DD1A-4F41-98AC-B9CE2A620C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EF47228-EB7C-4EBA-BE01-DA6CB24102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D2FD25A-EFFD-4F5C-9258-981F5907D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CF573BC-A06F-4036-A3A8-9D07DDE62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7D26C47A-1170-454A-B6BA-09107C077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2415322"/>
            <a:ext cx="3451730" cy="2399869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>
                <a:solidFill>
                  <a:srgbClr val="FFFFFF"/>
                </a:solidFill>
                <a:ea typeface="맑은 고딕"/>
              </a:rPr>
              <a:t>자료조사를 위해 참고한 곳</a:t>
            </a:r>
            <a:endParaRPr lang="ko-KR" altLang="en-US" sz="400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3C9D516-E14C-47BA-8B96-7B820E278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0640" y="804672"/>
            <a:ext cx="6281928" cy="52486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일본 위키피디아</a:t>
            </a:r>
            <a:endParaRPr lang="ko-KR" altLang="en-US" sz="2000" dirty="0">
              <a:ea typeface="맑은 고딕" panose="020B0503020000020004" pitchFamily="34" charset="-127"/>
            </a:endParaRP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두산 백과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위키백과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네이버 일본어 사전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나무위키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구글 이미지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네이버 이미지</a:t>
            </a:r>
          </a:p>
          <a:p>
            <a:pPr marL="0" indent="0">
              <a:buNone/>
            </a:pPr>
            <a:r>
              <a:rPr lang="ko-KR" altLang="en-US" sz="2000" dirty="0">
                <a:ea typeface="맑은 고딕"/>
              </a:rPr>
              <a:t>게임하다 만난 일본 지인</a:t>
            </a:r>
          </a:p>
          <a:p>
            <a:pPr marL="0" indent="0">
              <a:buNone/>
            </a:pPr>
            <a:r>
              <a:rPr lang="ko-KR" sz="2000" u="sng" dirty="0">
                <a:ea typeface="맑은 고딕"/>
                <a:hlinkClick r:id="rId2"/>
              </a:rPr>
              <a:t>http://www.kwangaku.net/index.html</a:t>
            </a:r>
            <a:endParaRPr lang="ko-KR" sz="2000" dirty="0"/>
          </a:p>
        </p:txBody>
      </p:sp>
    </p:spTree>
    <p:extLst>
      <p:ext uri="{BB962C8B-B14F-4D97-AF65-F5344CB8AC3E}">
        <p14:creationId xmlns:p14="http://schemas.microsoft.com/office/powerpoint/2010/main" val="3622577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E97D72-4DFA-4EE9-A349-1D1F32D52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4735" y="640081"/>
            <a:ext cx="3377183" cy="370889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/>
              <a:t>-THE END-</a:t>
            </a:r>
            <a:br>
              <a:rPr lang="en-US" altLang="ko-KR"/>
            </a:br>
            <a:br>
              <a:rPr lang="en-US" altLang="ko-KR"/>
            </a:br>
            <a:r>
              <a:rPr lang="ko-KR" altLang="en-US"/>
              <a:t>감사합니다</a:t>
            </a:r>
            <a:r>
              <a:rPr lang="en-US" altLang="ko-KR"/>
              <a:t>.</a:t>
            </a:r>
          </a:p>
        </p:txBody>
      </p:sp>
      <p:pic>
        <p:nvPicPr>
          <p:cNvPr id="6" name="그림 4" descr="실내, 놓은, 하얀색, 고양이이(가) 표시된 사진&#10;&#10;매우 높은 신뢰도로 생성된 설명">
            <a:extLst>
              <a:ext uri="{FF2B5EF4-FFF2-40B4-BE49-F238E27FC236}">
                <a16:creationId xmlns:a16="http://schemas.microsoft.com/office/drawing/2014/main" id="{1534B6A4-04EC-4971-93D4-A242D1C181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2961" r="2" b="2964"/>
          <a:stretch/>
        </p:blipFill>
        <p:spPr>
          <a:xfrm>
            <a:off x="20" y="10"/>
            <a:ext cx="753463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66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E4FED-62DA-473D-9A6C-545068E4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ko-KR" altLang="en-US"/>
              <a:t>포츠담 선언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301EB6-01E7-4414-A319-6A5F1A616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79018"/>
            <a:ext cx="5314543" cy="33759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atinLnBrk="0"/>
            <a:r>
              <a:rPr lang="ko-KR" altLang="en-US" sz="1800">
                <a:ea typeface="맑은 고딕"/>
              </a:rPr>
              <a:t>이 회담에서 미국 중국 영국 각</a:t>
            </a:r>
            <a:r>
              <a:rPr lang="en-US" altLang="ko-KR" sz="1800">
                <a:ea typeface="맑은 고딕"/>
              </a:rPr>
              <a:t> 3</a:t>
            </a:r>
            <a:r>
              <a:rPr lang="ko-KR" altLang="en-US" sz="1800">
                <a:ea typeface="맑은 고딕"/>
              </a:rPr>
              <a:t>국의 수뇌부들이 일본의 즉각 항복을 권고하며 여러가지 조항을 내걸었다</a:t>
            </a:r>
            <a:r>
              <a:rPr lang="en-US" altLang="ko-KR" sz="1800">
                <a:ea typeface="맑은 고딕"/>
              </a:rPr>
              <a:t>.</a:t>
            </a:r>
          </a:p>
          <a:p>
            <a:pPr marL="0" latinLnBrk="0"/>
            <a:endParaRPr lang="en-US" altLang="ko-KR" sz="1800"/>
          </a:p>
          <a:p>
            <a:pPr marL="0" latinLnBrk="0"/>
            <a:r>
              <a:rPr lang="ko-KR" altLang="en-US" sz="1800">
                <a:ea typeface="맑은 고딕"/>
              </a:rPr>
              <a:t>이에 일본이 불응하자 미군은 히로시마</a:t>
            </a:r>
            <a:r>
              <a:rPr lang="en-US" altLang="ko-KR" sz="1800">
                <a:ea typeface="맑은 고딕"/>
              </a:rPr>
              <a:t>, </a:t>
            </a:r>
            <a:r>
              <a:rPr lang="ko-KR" altLang="en-US" sz="1800">
                <a:ea typeface="맑은 고딕"/>
              </a:rPr>
              <a:t>나가사키 두 지역에 원자폭탄을 투하하고 일본은 이로 인해 무조건 항복을 선언하게 됐다</a:t>
            </a:r>
            <a:r>
              <a:rPr lang="en-US" altLang="ko-KR" sz="1800">
                <a:ea typeface="맑은 고딕"/>
              </a:rPr>
              <a:t>.</a:t>
            </a:r>
          </a:p>
        </p:txBody>
      </p:sp>
      <p:sp>
        <p:nvSpPr>
          <p:cNvPr id="11" name="Freeform: Shape 13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그림 5" descr="실외, 사람, 나무, 사진이(가) 표시된 사진&#10;&#10;매우 높은 신뢰도로 생성된 설명">
            <a:extLst>
              <a:ext uri="{FF2B5EF4-FFF2-40B4-BE49-F238E27FC236}">
                <a16:creationId xmlns:a16="http://schemas.microsoft.com/office/drawing/2014/main" id="{3E8FB9D1-5503-4320-8BD5-C7AD5628F9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0235" r="13982" b="-1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79186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7BBA9E-E6D5-43E7-86DD-13671DE88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1099" y="1396289"/>
            <a:ext cx="50063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latinLnBrk="0"/>
            <a:r>
              <a:rPr lang="ko-KR" altLang="en-US" sz="2800"/>
              <a:t>연합군 최고 사령부</a:t>
            </a:r>
            <a:br>
              <a:rPr lang="ko-KR" altLang="en-US" sz="2800"/>
            </a:br>
            <a:r>
              <a:rPr lang="en-US" sz="2800"/>
              <a:t>General Head Quarters(</a:t>
            </a:r>
            <a:r>
              <a:rPr lang="en-US" altLang="ko-KR" sz="2800"/>
              <a:t>GHQ) </a:t>
            </a:r>
            <a:br>
              <a:rPr lang="en-US" altLang="ko-KR" sz="2800"/>
            </a:br>
            <a:r>
              <a:rPr lang="ko-KR" altLang="en-US" sz="2800"/>
              <a:t>連合国軍最高司令官総司令部</a:t>
            </a:r>
            <a:endParaRPr lang="en-US" altLang="ko-KR" sz="2800"/>
          </a:p>
          <a:p>
            <a:pPr algn="l" latinLnBrk="0"/>
            <a:endParaRPr lang="en-US" altLang="ko-KR" sz="280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E89CF68-FA65-4C1C-8210-77A5E4C3D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543" y="2871982"/>
            <a:ext cx="5006336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ko-KR" altLang="en-US" sz="1400">
                <a:ea typeface="맑은 고딕"/>
              </a:rPr>
              <a:t>제 </a:t>
            </a:r>
            <a:r>
              <a:rPr lang="en-US" altLang="ko-KR" sz="1400">
                <a:ea typeface="맑은 고딕"/>
              </a:rPr>
              <a:t>2</a:t>
            </a:r>
            <a:r>
              <a:rPr lang="ko-KR" altLang="en-US" sz="1400">
                <a:ea typeface="맑은 고딕"/>
              </a:rPr>
              <a:t>차 세계 대전 종결에 따른 포츠담 선언을 집행하기 위해 일본에 점령정책을 실시한 연합군 기관이다</a:t>
            </a:r>
            <a:r>
              <a:rPr lang="en-US" altLang="ko-KR" sz="1400">
                <a:ea typeface="맑은 고딕"/>
              </a:rPr>
              <a:t>. </a:t>
            </a:r>
          </a:p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ko-KR" altLang="en-US" sz="1400">
                <a:ea typeface="맑은 고딕"/>
              </a:rPr>
              <a:t>전후 일본에 여러 가지 개혁을 실시했다</a:t>
            </a:r>
            <a:r>
              <a:rPr lang="en-US" altLang="ko-KR" sz="1400">
                <a:ea typeface="맑은 고딕"/>
              </a:rPr>
              <a:t>.</a:t>
            </a:r>
            <a:endParaRPr lang="en-US" sz="1400">
              <a:ea typeface="맑은 고딕"/>
            </a:endParaRPr>
          </a:p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en-US" altLang="ko-KR" sz="1400">
                <a:ea typeface="맑은 고딕"/>
              </a:rPr>
              <a:t>•</a:t>
            </a:r>
            <a:r>
              <a:rPr lang="ko-KR" altLang="en-US" sz="1400">
                <a:ea typeface="맑은 고딕"/>
              </a:rPr>
              <a:t>일본의 교육 개혁을 위해</a:t>
            </a:r>
            <a:r>
              <a:rPr lang="en-US" altLang="ko-KR" sz="1400">
                <a:ea typeface="맑은 고딕"/>
              </a:rPr>
              <a:t> </a:t>
            </a:r>
            <a:r>
              <a:rPr lang="ko-KR" altLang="en-US" sz="1400">
                <a:ea typeface="맑은 고딕"/>
              </a:rPr>
              <a:t>혁신위원회</a:t>
            </a:r>
            <a:r>
              <a:rPr lang="en-US" sz="1400"/>
              <a:t>(</a:t>
            </a:r>
            <a:r>
              <a:rPr lang="ko-KR" altLang="en-US" sz="1400">
                <a:ea typeface="맑은 고딕"/>
              </a:rPr>
              <a:t>教育刷新委員会</a:t>
            </a:r>
            <a:r>
              <a:rPr lang="en-US" sz="1400"/>
              <a:t>)</a:t>
            </a:r>
            <a:r>
              <a:rPr lang="ko-KR" altLang="en-US" sz="1400">
                <a:ea typeface="맑은 고딕"/>
              </a:rPr>
              <a:t>을 설치하기도</a:t>
            </a:r>
            <a:r>
              <a:rPr lang="en-US" altLang="ko-KR" sz="1400">
                <a:ea typeface="맑은 고딕"/>
              </a:rPr>
              <a:t> </a:t>
            </a:r>
            <a:r>
              <a:rPr lang="ko-KR" altLang="en-US" sz="1400">
                <a:ea typeface="맑은 고딕"/>
              </a:rPr>
              <a:t>했다 </a:t>
            </a:r>
            <a:endParaRPr lang="en-US" altLang="ko-KR" sz="1400">
              <a:ea typeface="맑은 고딕"/>
            </a:endParaRPr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endParaRPr lang="en-US" altLang="ko-KR" sz="1400"/>
          </a:p>
          <a:p>
            <a:pPr indent="-228600" algn="l" latinLnBrk="0">
              <a:buFont typeface="Arial" panose="020B0604020202020204" pitchFamily="34" charset="0"/>
              <a:buChar char="•"/>
            </a:pPr>
            <a:r>
              <a:rPr lang="ko-KR" altLang="en-US" sz="1400">
                <a:ea typeface="맑은 고딕"/>
              </a:rPr>
              <a:t>사진은</a:t>
            </a:r>
            <a:r>
              <a:rPr lang="en-US" altLang="ko-KR" sz="1400">
                <a:ea typeface="맑은 고딕"/>
              </a:rPr>
              <a:t> GHQ</a:t>
            </a:r>
            <a:r>
              <a:rPr lang="ko-KR" altLang="en-US" sz="1400">
                <a:ea typeface="맑은 고딕"/>
              </a:rPr>
              <a:t>의</a:t>
            </a:r>
            <a:r>
              <a:rPr lang="en-US" altLang="ko-KR" sz="1400">
                <a:ea typeface="맑은 고딕"/>
              </a:rPr>
              <a:t> </a:t>
            </a:r>
            <a:r>
              <a:rPr lang="ko-KR" altLang="en-US" sz="1400">
                <a:ea typeface="맑은 고딕"/>
              </a:rPr>
              <a:t>최고 사령관 더글러스 맥아더 장군</a:t>
            </a:r>
          </a:p>
        </p:txBody>
      </p:sp>
      <p:sp>
        <p:nvSpPr>
          <p:cNvPr id="35" name="Freeform: Shape 37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그림 17" descr="사람, 남자, 군복, 착용이(가) 표시된 사진&#10;&#10;매우 높은 신뢰도로 생성된 설명">
            <a:extLst>
              <a:ext uri="{FF2B5EF4-FFF2-40B4-BE49-F238E27FC236}">
                <a16:creationId xmlns:a16="http://schemas.microsoft.com/office/drawing/2014/main" id="{339F84E9-B94C-4542-A93F-6C5F96609C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45" r="37045"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87208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0194A3BE-4CA7-4EEC-B922-DC0974824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 sz="4000">
                <a:solidFill>
                  <a:srgbClr val="FFFFFF"/>
                </a:solidFill>
                <a:ea typeface="맑은 고딕"/>
              </a:rPr>
              <a:t>GHQ</a:t>
            </a:r>
            <a:r>
              <a:rPr lang="ko-KR" sz="4000">
                <a:solidFill>
                  <a:srgbClr val="FFFFFF"/>
                </a:solidFill>
                <a:ea typeface="맑은 고딕"/>
              </a:rPr>
              <a:t>의 주도로 </a:t>
            </a:r>
            <a:r>
              <a:rPr lang="ko-KR" altLang="en-US" sz="4000">
                <a:solidFill>
                  <a:srgbClr val="FFFFFF"/>
                </a:solidFill>
                <a:ea typeface="맑은 고딕"/>
              </a:rPr>
              <a:t>실시한 여러</a:t>
            </a:r>
            <a:br>
              <a:rPr lang="ko-KR" altLang="en-US" sz="4000">
                <a:solidFill>
                  <a:srgbClr val="FFFFFF"/>
                </a:solidFill>
                <a:ea typeface="맑은 고딕"/>
              </a:rPr>
            </a:br>
            <a:r>
              <a:rPr lang="ko-KR" altLang="en-US" sz="4000">
                <a:solidFill>
                  <a:srgbClr val="FFFFFF"/>
                </a:solidFill>
                <a:ea typeface="맑은 고딕"/>
              </a:rPr>
              <a:t>교육</a:t>
            </a:r>
            <a:r>
              <a:rPr lang="ko-KR" sz="4000">
                <a:solidFill>
                  <a:srgbClr val="FFFFFF"/>
                </a:solidFill>
                <a:ea typeface="맑은 고딕"/>
              </a:rPr>
              <a:t> 개혁</a:t>
            </a:r>
            <a:endParaRPr lang="en-US" altLang="ko-KR">
              <a:solidFill>
                <a:srgbClr val="FFFFFF"/>
              </a:solidFill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21F2B2D-6053-4334-85C7-2066B058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공교육의 중등 교육 과정에서 단성 교육에서 남녀 공학으로의 전환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신제 초등학교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6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년간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(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초등 교육 과정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) ·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신제 중학교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3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년간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(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전기 중등 교육 과정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)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에 따르면 의무 교육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9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년으로 연장 등을 실시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후기 중등 교육 기관으로 신제 고등학교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·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고등학교 삼 원칙을 발족시켰다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(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고등 교육의 측면에서 엘리트 양성 기관이라는 사회적 역할도 담당하고 있었다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.)</a:t>
            </a: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구제 고등학교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· 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구제 대학을 폐지하고 교원 양성 기관이었던 사범 학교를 학사 과정 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4</a:t>
            </a:r>
            <a:r>
              <a:rPr lang="ko-KR" altLang="en-US" sz="2000">
                <a:solidFill>
                  <a:srgbClr val="000000"/>
                </a:solidFill>
                <a:ea typeface="함초롬바탕"/>
              </a:rPr>
              <a:t>년 신제 대학 학부로 격상했다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</a:p>
          <a:p>
            <a:endParaRPr lang="ko-KR" altLang="en-US" sz="2000">
              <a:solidFill>
                <a:srgbClr val="000000"/>
              </a:solidFill>
              <a:ea typeface="맑은 고딕"/>
            </a:endParaRPr>
          </a:p>
          <a:p>
            <a:r>
              <a:rPr lang="ko-KR" altLang="en-US" sz="2000">
                <a:solidFill>
                  <a:srgbClr val="000000"/>
                </a:solidFill>
                <a:ea typeface="함초롬바탕"/>
              </a:rPr>
              <a:t>이러한 정책들은 일본 근대 교육의 기틀이 되었다</a:t>
            </a:r>
            <a:r>
              <a:rPr lang="en-US" altLang="ko-KR" sz="2000" spc="0">
                <a:solidFill>
                  <a:srgbClr val="000000"/>
                </a:solidFill>
                <a:latin typeface="함초롬바탕"/>
                <a:ea typeface="맑은 고딕"/>
              </a:rPr>
              <a:t>.</a:t>
            </a:r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31639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2E2CB556-755F-4851-A29F-CC289B5CC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ko-KR" sz="2200">
                <a:solidFill>
                  <a:srgbClr val="FFFFFF"/>
                </a:solidFill>
                <a:ea typeface="맑은 고딕"/>
              </a:rPr>
              <a:t>학제 개혁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(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学制改革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)</a:t>
            </a:r>
            <a:br>
              <a:rPr lang="en-US" altLang="ko-KR" sz="2200">
                <a:solidFill>
                  <a:srgbClr val="FFFFFF"/>
                </a:solidFill>
                <a:ea typeface="맑은 고딕"/>
              </a:rPr>
            </a:b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전쟁보다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현안을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해결하고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전후의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새로운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사회에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적합한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학제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개편을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목적으로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난바라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시게루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·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도쿄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제국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대학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총장들에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의해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추진된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교육제도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개혁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.</a:t>
            </a:r>
            <a:endParaRPr lang="ko-KR" altLang="en-US" sz="2200">
              <a:solidFill>
                <a:srgbClr val="FFFFFF"/>
              </a:solidFill>
            </a:endParaRPr>
          </a:p>
          <a:p>
            <a:pPr algn="ctr"/>
            <a:endParaRPr lang="en-US" altLang="ko-KR" sz="2200">
              <a:solidFill>
                <a:srgbClr val="FFFFFF"/>
              </a:solidFill>
              <a:ea typeface="맑은 고딕"/>
            </a:endParaRPr>
          </a:p>
          <a:p>
            <a:pPr algn="ctr"/>
            <a:endParaRPr lang="ko-KR" altLang="en-US" sz="2200">
              <a:solidFill>
                <a:srgbClr val="FFFFFF"/>
              </a:solidFill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7FFFA7-2EF2-48F6-B801-7148AD714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ko-KR" altLang="en-US" sz="2000">
                <a:ea typeface="맑은 고딕"/>
              </a:rPr>
              <a:t>  </a:t>
            </a:r>
            <a:endParaRPr lang="ko-KR" altLang="en-US"/>
          </a:p>
          <a:p>
            <a:pPr>
              <a:buNone/>
            </a:pPr>
            <a:r>
              <a:rPr lang="ko-KR" sz="2000">
                <a:ea typeface="맑은 고딕"/>
              </a:rPr>
              <a:t>기존의</a:t>
            </a:r>
            <a:r>
              <a:rPr lang="ko-KR" altLang="en-US" sz="2000">
                <a:ea typeface="맑은 고딕"/>
              </a:rPr>
              <a:t> </a:t>
            </a:r>
            <a:r>
              <a:rPr lang="ko-KR" sz="2000">
                <a:ea typeface="맑은 고딕"/>
              </a:rPr>
              <a:t>구제 교육 과정에서</a:t>
            </a:r>
            <a:r>
              <a:rPr lang="ko-KR" altLang="en-US" sz="2000">
                <a:ea typeface="맑은 고딕"/>
              </a:rPr>
              <a:t> </a:t>
            </a:r>
            <a:endParaRPr lang="ko-KR"/>
          </a:p>
          <a:p>
            <a:pPr>
              <a:buNone/>
            </a:pPr>
            <a:r>
              <a:rPr lang="ko-KR" sz="2000">
                <a:ea typeface="맑은 고딕"/>
              </a:rPr>
              <a:t>소학교 </a:t>
            </a:r>
            <a:r>
              <a:rPr lang="en-US" sz="2000">
                <a:ea typeface="맑은 고딕"/>
              </a:rPr>
              <a:t>6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의무</a:t>
            </a:r>
            <a:r>
              <a:rPr lang="en-US" sz="2000">
                <a:ea typeface="맑은 고딕"/>
              </a:rPr>
              <a:t>)</a:t>
            </a:r>
            <a:r>
              <a:rPr lang="ko-KR" altLang="en-US" sz="2000">
                <a:ea typeface="맑은 고딕"/>
              </a:rPr>
              <a:t> </a:t>
            </a:r>
            <a:endParaRPr lang="ko-KR"/>
          </a:p>
          <a:p>
            <a:pPr>
              <a:buNone/>
            </a:pPr>
            <a:r>
              <a:rPr lang="ko-KR" sz="2000">
                <a:ea typeface="맑은 고딕"/>
              </a:rPr>
              <a:t>중학교 </a:t>
            </a:r>
            <a:r>
              <a:rPr lang="en-US" sz="2000">
                <a:ea typeface="맑은 고딕"/>
              </a:rPr>
              <a:t>3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의무</a:t>
            </a:r>
            <a:r>
              <a:rPr lang="en-US" sz="2000">
                <a:ea typeface="맑은 고딕"/>
              </a:rPr>
              <a:t>)</a:t>
            </a:r>
            <a:r>
              <a:rPr lang="ko-KR" altLang="en-US" sz="2000">
                <a:ea typeface="맑은 고딕"/>
              </a:rPr>
              <a:t> </a:t>
            </a:r>
            <a:endParaRPr lang="ko-KR"/>
          </a:p>
          <a:p>
            <a:pPr>
              <a:buNone/>
            </a:pPr>
            <a:r>
              <a:rPr lang="ko-KR" sz="2000">
                <a:ea typeface="맑은 고딕"/>
              </a:rPr>
              <a:t>고등학교 </a:t>
            </a:r>
            <a:r>
              <a:rPr lang="en-US" sz="2000">
                <a:ea typeface="맑은 고딕"/>
              </a:rPr>
              <a:t>3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자율</a:t>
            </a:r>
            <a:r>
              <a:rPr lang="en-US" sz="2000">
                <a:ea typeface="맑은 고딕"/>
              </a:rPr>
              <a:t>)</a:t>
            </a:r>
            <a:r>
              <a:rPr lang="ko-KR" sz="2000">
                <a:ea typeface="맑은 고딕"/>
              </a:rPr>
              <a:t>대학교 </a:t>
            </a:r>
            <a:r>
              <a:rPr lang="en-US" sz="2000">
                <a:ea typeface="맑은 고딕"/>
              </a:rPr>
              <a:t>2</a:t>
            </a:r>
            <a:r>
              <a:rPr lang="ko-KR" sz="2000">
                <a:ea typeface="맑은 고딕"/>
              </a:rPr>
              <a:t>년 혹은 </a:t>
            </a:r>
            <a:r>
              <a:rPr lang="en-US" sz="2000">
                <a:ea typeface="맑은 고딕"/>
              </a:rPr>
              <a:t>4</a:t>
            </a:r>
            <a:r>
              <a:rPr lang="ko-KR" sz="2000">
                <a:ea typeface="맑은 고딕"/>
              </a:rPr>
              <a:t>년 </a:t>
            </a:r>
            <a:r>
              <a:rPr lang="en-US" sz="2000">
                <a:ea typeface="맑은 고딕"/>
              </a:rPr>
              <a:t>(</a:t>
            </a:r>
            <a:r>
              <a:rPr lang="ko-KR" sz="2000">
                <a:ea typeface="맑은 고딕"/>
              </a:rPr>
              <a:t>자율</a:t>
            </a:r>
            <a:r>
              <a:rPr lang="en-US" sz="2000">
                <a:ea typeface="맑은 고딕"/>
              </a:rPr>
              <a:t>)</a:t>
            </a:r>
            <a:r>
              <a:rPr lang="ko-KR" altLang="en-US" sz="2000">
                <a:ea typeface="맑은 고딕"/>
              </a:rPr>
              <a:t>의 방식으로 체제를 개편했다</a:t>
            </a:r>
            <a:r>
              <a:rPr lang="en-US" sz="2000">
                <a:ea typeface="맑은 고딕"/>
              </a:rPr>
              <a:t>.</a:t>
            </a:r>
            <a:r>
              <a:rPr lang="ko-KR" altLang="en-US" sz="2000">
                <a:ea typeface="맑은 고딕"/>
              </a:rPr>
              <a:t> </a:t>
            </a:r>
            <a:endParaRPr lang="en-US"/>
          </a:p>
          <a:p>
            <a:pPr>
              <a:buNone/>
            </a:pPr>
            <a:r>
              <a:rPr lang="ko-KR" sz="2000">
                <a:ea typeface="맑은 고딕"/>
              </a:rPr>
              <a:t>현재 우리나라의 교육 과정과 같다</a:t>
            </a:r>
            <a:r>
              <a:rPr lang="en-US" sz="2000">
                <a:ea typeface="맑은 고딕"/>
              </a:rPr>
              <a:t>.</a:t>
            </a:r>
            <a:endParaRPr lang="en-US"/>
          </a:p>
          <a:p>
            <a:pPr marL="0" indent="0">
              <a:buNone/>
            </a:pPr>
            <a:endParaRPr lang="ko-KR" altLang="en-US" sz="2000">
              <a:ea typeface="맑은 고딕"/>
            </a:endParaRPr>
          </a:p>
          <a:p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65847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8" descr="사진, 가장, 사람, 그룹이(가) 표시된 사진&#10;&#10;매우 높은 신뢰도로 생성된 설명">
            <a:extLst>
              <a:ext uri="{FF2B5EF4-FFF2-40B4-BE49-F238E27FC236}">
                <a16:creationId xmlns:a16="http://schemas.microsoft.com/office/drawing/2014/main" id="{0A9F0147-E024-4021-A147-2A89BED171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b="3944"/>
          <a:stretch/>
        </p:blipFill>
        <p:spPr>
          <a:xfrm>
            <a:off x="6706581" y="2247531"/>
            <a:ext cx="5485419" cy="4610469"/>
          </a:xfrm>
          <a:custGeom>
            <a:avLst/>
            <a:gdLst>
              <a:gd name="connsiteX0" fmla="*/ 3140343 w 5485419"/>
              <a:gd name="connsiteY0" fmla="*/ 0 h 4610469"/>
              <a:gd name="connsiteX1" fmla="*/ 5360901 w 5485419"/>
              <a:gd name="connsiteY1" fmla="*/ 919786 h 4610469"/>
              <a:gd name="connsiteX2" fmla="*/ 5485419 w 5485419"/>
              <a:gd name="connsiteY2" fmla="*/ 1056789 h 4610469"/>
              <a:gd name="connsiteX3" fmla="*/ 5485419 w 5485419"/>
              <a:gd name="connsiteY3" fmla="*/ 4610469 h 4610469"/>
              <a:gd name="connsiteX4" fmla="*/ 366137 w 5485419"/>
              <a:gd name="connsiteY4" fmla="*/ 4610469 h 4610469"/>
              <a:gd name="connsiteX5" fmla="*/ 246784 w 5485419"/>
              <a:gd name="connsiteY5" fmla="*/ 4362707 h 4610469"/>
              <a:gd name="connsiteX6" fmla="*/ 0 w 5485419"/>
              <a:gd name="connsiteY6" fmla="*/ 3140344 h 4610469"/>
              <a:gd name="connsiteX7" fmla="*/ 3140343 w 5485419"/>
              <a:gd name="connsiteY7" fmla="*/ 0 h 4610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4" name="그림 4" descr="사진, 그룹, 건물, 실외이(가) 표시된 사진&#10;&#10;매우 높은 신뢰도로 생성된 설명">
            <a:extLst>
              <a:ext uri="{FF2B5EF4-FFF2-40B4-BE49-F238E27FC236}">
                <a16:creationId xmlns:a16="http://schemas.microsoft.com/office/drawing/2014/main" id="{9C768986-A21E-461F-8607-C16CE54B72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/>
          </a:blip>
          <a:srcRect t="7154" r="2" b="24899"/>
          <a:stretch/>
        </p:blipFill>
        <p:spPr>
          <a:xfrm>
            <a:off x="6219440" y="1"/>
            <a:ext cx="4548867" cy="2614366"/>
          </a:xfrm>
          <a:custGeom>
            <a:avLst/>
            <a:gdLst>
              <a:gd name="connsiteX0" fmla="*/ 28132 w 4548867"/>
              <a:gd name="connsiteY0" fmla="*/ 0 h 2614366"/>
              <a:gd name="connsiteX1" fmla="*/ 4520736 w 4548867"/>
              <a:gd name="connsiteY1" fmla="*/ 0 h 2614366"/>
              <a:gd name="connsiteX2" fmla="*/ 4537124 w 4548867"/>
              <a:gd name="connsiteY2" fmla="*/ 107385 h 2614366"/>
              <a:gd name="connsiteX3" fmla="*/ 4548867 w 4548867"/>
              <a:gd name="connsiteY3" fmla="*/ 339933 h 2614366"/>
              <a:gd name="connsiteX4" fmla="*/ 2274434 w 4548867"/>
              <a:gd name="connsiteY4" fmla="*/ 2614366 h 2614366"/>
              <a:gd name="connsiteX5" fmla="*/ 0 w 4548867"/>
              <a:gd name="connsiteY5" fmla="*/ 339933 h 2614366"/>
              <a:gd name="connsiteX6" fmla="*/ 11743 w 4548867"/>
              <a:gd name="connsiteY6" fmla="*/ 107385 h 261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39" name="Picture 39">
            <a:extLst>
              <a:ext uri="{FF2B5EF4-FFF2-40B4-BE49-F238E27FC236}">
                <a16:creationId xmlns:a16="http://schemas.microsoft.com/office/drawing/2014/main" id="{3B37BAF8-EA97-496B-9DF6-3D53B6A19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581DF40-DAE1-457D-AA2B-D1B5E1DF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661" y="802955"/>
            <a:ext cx="5290594" cy="1454051"/>
          </a:xfrm>
        </p:spPr>
        <p:txBody>
          <a:bodyPr>
            <a:normAutofit/>
          </a:bodyPr>
          <a:lstStyle/>
          <a:p>
            <a:r>
              <a:rPr lang="ko-KR">
                <a:solidFill>
                  <a:srgbClr val="000000"/>
                </a:solidFill>
                <a:ea typeface="맑은 고딕"/>
              </a:rPr>
              <a:t>학교교육법</a:t>
            </a:r>
            <a:r>
              <a:rPr lang="en-US" altLang="ko-KR">
                <a:solidFill>
                  <a:srgbClr val="000000"/>
                </a:solidFill>
                <a:ea typeface="맑은 고딕"/>
              </a:rPr>
              <a:t>(</a:t>
            </a:r>
            <a:r>
              <a:rPr lang="ko-KR">
                <a:solidFill>
                  <a:srgbClr val="000000"/>
                </a:solidFill>
                <a:ea typeface="맑은 고딕"/>
              </a:rPr>
              <a:t>学校教育法</a:t>
            </a:r>
            <a:r>
              <a:rPr lang="en-US" altLang="ko-KR">
                <a:solidFill>
                  <a:srgbClr val="000000"/>
                </a:solidFill>
                <a:ea typeface="맑은 고딕"/>
              </a:rPr>
              <a:t>)</a:t>
            </a:r>
            <a:endParaRPr lang="ko-KR">
              <a:solidFill>
                <a:srgbClr val="000000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D81B7FC-3FD0-4964-9F02-920D6487A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661" y="2421682"/>
            <a:ext cx="5286665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sz="2000">
                <a:solidFill>
                  <a:srgbClr val="000000"/>
                </a:solidFill>
                <a:ea typeface="맑은 고딕"/>
              </a:rPr>
              <a:t>학제 개혁의 내용이 제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92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회 제국 의회에 의해 교육 기본법 등과 함께 헌법이 제정되었다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. 1947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년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(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쇼와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22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년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) 3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월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31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일에 공포됐으며 이듬해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4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월 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1</a:t>
            </a:r>
            <a:r>
              <a:rPr lang="ko-KR" sz="2000">
                <a:solidFill>
                  <a:srgbClr val="000000"/>
                </a:solidFill>
                <a:ea typeface="맑은 고딕"/>
              </a:rPr>
              <a:t>일부터 시행 되었다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.</a:t>
            </a:r>
            <a:endParaRPr lang="ko-KR" altLang="en-US" sz="2000">
              <a:solidFill>
                <a:srgbClr val="000000"/>
              </a:solidFill>
            </a:endParaRPr>
          </a:p>
          <a:p>
            <a:endParaRPr lang="en-US" altLang="ko-KR" sz="2000">
              <a:solidFill>
                <a:srgbClr val="000000"/>
              </a:solidFill>
              <a:ea typeface="맑은 고딕"/>
            </a:endParaRPr>
          </a:p>
          <a:p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우측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상단은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 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신제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중학교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1회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입학생</a:t>
            </a:r>
          </a:p>
          <a:p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우측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하단은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 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신제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중학교의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교직원</a:t>
            </a:r>
            <a:r>
              <a:rPr lang="en-US" altLang="ko-KR" sz="2000">
                <a:solidFill>
                  <a:srgbClr val="000000"/>
                </a:solidFill>
                <a:ea typeface="맑은 고딕"/>
              </a:rPr>
              <a:t> </a:t>
            </a:r>
            <a:r>
              <a:rPr lang="en-US" altLang="ko-KR" sz="2000" err="1">
                <a:solidFill>
                  <a:srgbClr val="000000"/>
                </a:solidFill>
                <a:ea typeface="맑은 고딕"/>
              </a:rPr>
              <a:t>사진</a:t>
            </a:r>
          </a:p>
          <a:p>
            <a:endParaRPr lang="ko-KR" altLang="en-US" sz="20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48470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0E9AE759-02D2-4913-802A-B8D465FBA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ko-KR" sz="2200">
                <a:solidFill>
                  <a:srgbClr val="FFFFFF"/>
                </a:solidFill>
                <a:ea typeface="맑은 고딕"/>
              </a:rPr>
              <a:t>조선 학교 </a:t>
            </a:r>
            <a:r>
              <a:rPr lang="ko-KR" sz="2200" err="1">
                <a:solidFill>
                  <a:srgbClr val="FFFFFF"/>
                </a:solidFill>
                <a:ea typeface="맑은 고딕"/>
              </a:rPr>
              <a:t>폐쇄령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(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朝鮮学校閉鎖令</a:t>
            </a:r>
            <a:r>
              <a:rPr lang="en-US" altLang="ko-KR" sz="2200">
                <a:solidFill>
                  <a:srgbClr val="FFFFFF"/>
                </a:solidFill>
                <a:ea typeface="맑은 고딕"/>
              </a:rPr>
              <a:t>)</a:t>
            </a:r>
            <a:br>
              <a:rPr lang="en-US" altLang="ko-KR" sz="2200">
                <a:ea typeface="맑은 고딕"/>
              </a:rPr>
            </a:br>
            <a:r>
              <a:rPr lang="ko-KR" sz="2200">
                <a:solidFill>
                  <a:srgbClr val="FFFFFF"/>
                </a:solidFill>
                <a:ea typeface="맑은 고딕"/>
              </a:rPr>
              <a:t>제 </a:t>
            </a:r>
            <a:r>
              <a:rPr lang="en-US" sz="2200">
                <a:solidFill>
                  <a:srgbClr val="FFFFFF"/>
                </a:solidFill>
                <a:ea typeface="맑은 고딕"/>
              </a:rPr>
              <a:t>2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차 세계 대전 후 일본에서 재일교포에 의해 만들어진 조선학교에 </a:t>
            </a:r>
            <a:r>
              <a:rPr lang="ko-KR" altLang="en-US" sz="2200">
                <a:solidFill>
                  <a:srgbClr val="FFFFFF"/>
                </a:solidFill>
                <a:ea typeface="맑은 고딕"/>
              </a:rPr>
              <a:t>대해</a:t>
            </a:r>
            <a:br>
              <a:rPr lang="ko-KR" altLang="en-US" sz="2200">
                <a:solidFill>
                  <a:srgbClr val="FFFFFF"/>
                </a:solidFill>
                <a:ea typeface="맑은 고딕"/>
              </a:rPr>
            </a:br>
            <a:r>
              <a:rPr lang="ko-KR" altLang="en-US" sz="2200">
                <a:solidFill>
                  <a:srgbClr val="FFFFFF"/>
                </a:solidFill>
                <a:ea typeface="맑은 고딕"/>
              </a:rPr>
              <a:t>시행된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 연합군 최고 사령부 </a:t>
            </a:r>
            <a:r>
              <a:rPr lang="en-US" sz="2200">
                <a:solidFill>
                  <a:srgbClr val="FFFFFF"/>
                </a:solidFill>
                <a:ea typeface="맑은 고딕"/>
              </a:rPr>
              <a:t>(GHQ)</a:t>
            </a:r>
            <a:r>
              <a:rPr lang="ko-KR" sz="2200">
                <a:solidFill>
                  <a:srgbClr val="FFFFFF"/>
                </a:solidFill>
                <a:ea typeface="맑은 고딕"/>
              </a:rPr>
              <a:t>의 의향에 의한 </a:t>
            </a:r>
            <a:r>
              <a:rPr lang="ko-KR" sz="2200" err="1">
                <a:solidFill>
                  <a:srgbClr val="FFFFFF"/>
                </a:solidFill>
                <a:ea typeface="맑은 고딕"/>
              </a:rPr>
              <a:t>폐쇄령</a:t>
            </a:r>
            <a:endParaRPr lang="ko-KR" sz="2200" err="1">
              <a:solidFill>
                <a:srgbClr val="FFFFFF"/>
              </a:solidFill>
            </a:endParaRPr>
          </a:p>
          <a:p>
            <a:pPr algn="ctr"/>
            <a:endParaRPr lang="ko-KR" altLang="en-US" sz="2200">
              <a:solidFill>
                <a:srgbClr val="FFFFFF"/>
              </a:solidFill>
              <a:ea typeface="맑은 고딕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F7593E7-CFCE-41AB-8257-159AAC360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ko-KR" sz="1600">
              <a:solidFill>
                <a:srgbClr val="000000"/>
              </a:solidFill>
              <a:ea typeface="맑은 고딕"/>
            </a:endParaRPr>
          </a:p>
          <a:p>
            <a:pPr marL="0" indent="0">
              <a:buNone/>
            </a:pPr>
            <a:r>
              <a:rPr lang="ko-KR" sz="1600">
                <a:solidFill>
                  <a:srgbClr val="000000"/>
                </a:solidFill>
                <a:ea typeface="맑은 고딕"/>
              </a:rPr>
              <a:t>폐쇄령의 대표적인 이유로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en-US" altLang="ko-KR" sz="1600">
                <a:solidFill>
                  <a:srgbClr val="000000"/>
                </a:solidFill>
                <a:ea typeface="맑은 고딕"/>
              </a:rPr>
              <a:t>1.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재일 조선인도 일본의 공사립 학교에 취학할 의무가 있다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.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en-US" altLang="ko-KR" sz="1600">
                <a:solidFill>
                  <a:srgbClr val="000000"/>
                </a:solidFill>
                <a:ea typeface="맑은 고딕"/>
              </a:rPr>
              <a:t>2.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사립학교는 일본의 학교 교육법에서 정하는 허가를 받아야한다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en-US" altLang="ko-KR" sz="1600">
                <a:solidFill>
                  <a:srgbClr val="000000"/>
                </a:solidFill>
                <a:ea typeface="맑은 고딕"/>
              </a:rPr>
              <a:t>3.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의무 교육 기관의 각종학교는 인정하지 않는다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. 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등이 있다.</a:t>
            </a:r>
            <a:endParaRPr lang="ko-KR" sz="1600">
              <a:solidFill>
                <a:srgbClr val="000000"/>
              </a:solidFill>
            </a:endParaRPr>
          </a:p>
          <a:p>
            <a:r>
              <a:rPr lang="ko-KR" sz="1600">
                <a:solidFill>
                  <a:srgbClr val="000000"/>
                </a:solidFill>
                <a:ea typeface="맑은 고딕"/>
              </a:rPr>
              <a:t>이 당시 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625</a:t>
            </a:r>
            <a:r>
              <a:rPr lang="ko-KR" sz="1600">
                <a:solidFill>
                  <a:srgbClr val="000000"/>
                </a:solidFill>
                <a:ea typeface="맑은 고딕"/>
              </a:rPr>
              <a:t>전쟁으로 인한 한반도의 정세 역시 크게 영향을 미친 듯하다</a:t>
            </a:r>
            <a:r>
              <a:rPr lang="en-US" altLang="ko-KR" sz="1600">
                <a:solidFill>
                  <a:srgbClr val="000000"/>
                </a:solidFill>
                <a:ea typeface="맑은 고딕"/>
              </a:rPr>
              <a:t>.</a:t>
            </a:r>
            <a:endParaRPr lang="ko-KR" sz="1600">
              <a:solidFill>
                <a:srgbClr val="000000"/>
              </a:solidFill>
            </a:endParaRPr>
          </a:p>
          <a:p>
            <a:endParaRPr lang="ko-KR" altLang="en-US" sz="1600">
              <a:solidFill>
                <a:srgbClr val="000000"/>
              </a:solidFill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85694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E2A7CA-2202-4286-9ABB-7985E267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ko-KR" sz="2100">
                <a:ea typeface="맑은 고딕"/>
              </a:rPr>
              <a:t>조선학교</a:t>
            </a:r>
            <a:r>
              <a:rPr lang="en-US" altLang="ko-KR" sz="2100">
                <a:ea typeface="맑은 고딕"/>
              </a:rPr>
              <a:t>(</a:t>
            </a:r>
            <a:r>
              <a:rPr lang="ko-KR" sz="2100">
                <a:ea typeface="맑은 고딕"/>
              </a:rPr>
              <a:t>朝鮮学校</a:t>
            </a:r>
            <a:r>
              <a:rPr lang="en-US" altLang="ko-KR" sz="2100">
                <a:ea typeface="맑은 고딕"/>
              </a:rPr>
              <a:t>)</a:t>
            </a:r>
            <a:endParaRPr lang="ko-KR" sz="2100"/>
          </a:p>
          <a:p>
            <a:r>
              <a:rPr lang="ko-KR" sz="2100">
                <a:ea typeface="맑은 고딕"/>
              </a:rPr>
              <a:t>조선 민주주의 인민 공화국을 지지하는 재일 조선인 </a:t>
            </a:r>
            <a:r>
              <a:rPr lang="ko-KR" altLang="en-US" sz="2100">
                <a:ea typeface="맑은 고딕"/>
              </a:rPr>
              <a:t>단체인</a:t>
            </a:r>
            <a:r>
              <a:rPr lang="ko-KR" sz="2100">
                <a:ea typeface="맑은 고딕"/>
              </a:rPr>
              <a:t> </a:t>
            </a:r>
            <a:r>
              <a:rPr lang="ko-KR" altLang="en-US" sz="2100">
                <a:ea typeface="맑은 고딕"/>
              </a:rPr>
              <a:t>조총련의 지도</a:t>
            </a:r>
            <a:r>
              <a:rPr lang="ko-KR" sz="2100">
                <a:ea typeface="맑은 고딕"/>
              </a:rPr>
              <a:t> 하에서 운영되는 각종 학교</a:t>
            </a:r>
            <a:endParaRPr lang="ko-KR" sz="2100"/>
          </a:p>
          <a:p>
            <a:endParaRPr lang="ko-KR" altLang="en-US" sz="2100">
              <a:ea typeface="맑은 고딕"/>
            </a:endParaRPr>
          </a:p>
        </p:txBody>
      </p:sp>
      <p:pic>
        <p:nvPicPr>
          <p:cNvPr id="4" name="그림 4" descr="검은색, 사진, 하얀색, 남자이(가) 표시된 사진&#10;&#10;높은 신뢰도로 생성된 설명">
            <a:extLst>
              <a:ext uri="{FF2B5EF4-FFF2-40B4-BE49-F238E27FC236}">
                <a16:creationId xmlns:a16="http://schemas.microsoft.com/office/drawing/2014/main" id="{7E3B62D3-9FEC-4FAF-9CD5-88D930F162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029" r="1" b="427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EE31C5-1983-4720-96A2-D5AECF8B7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sz="2000">
                <a:ea typeface="맑은 고딕"/>
              </a:rPr>
              <a:t>교육 기본법</a:t>
            </a:r>
            <a:r>
              <a:rPr lang="en-US" altLang="ko-KR" sz="2000">
                <a:ea typeface="맑은 고딕"/>
              </a:rPr>
              <a:t>, </a:t>
            </a:r>
            <a:r>
              <a:rPr lang="ko-KR" sz="2000">
                <a:ea typeface="맑은 고딕"/>
              </a:rPr>
              <a:t>학교 교육법 제정으로 인해 생겨난 국어 강습회의 규모가 커져가며 발전했다</a:t>
            </a:r>
            <a:r>
              <a:rPr lang="en-US" altLang="ko-KR" sz="2000">
                <a:ea typeface="맑은 고딕"/>
              </a:rPr>
              <a:t>.</a:t>
            </a:r>
            <a:endParaRPr lang="ko-KR" altLang="en-US" sz="2000"/>
          </a:p>
          <a:p>
            <a:r>
              <a:rPr lang="ko-KR" sz="2000">
                <a:ea typeface="맑은 고딕"/>
              </a:rPr>
              <a:t>당시 </a:t>
            </a:r>
            <a:r>
              <a:rPr lang="ko-KR" sz="2000" err="1">
                <a:ea typeface="맑은 고딕"/>
              </a:rPr>
              <a:t>재일본대한민국민단에서</a:t>
            </a:r>
            <a:r>
              <a:rPr lang="ko-KR" sz="2000">
                <a:ea typeface="맑은 고딕"/>
              </a:rPr>
              <a:t> 운영하는 민족학교 수가 단 </a:t>
            </a:r>
            <a:r>
              <a:rPr lang="en-US" altLang="ko-KR" sz="2000">
                <a:ea typeface="맑은 고딕"/>
              </a:rPr>
              <a:t>4</a:t>
            </a:r>
            <a:r>
              <a:rPr lang="ko-KR" sz="2000">
                <a:ea typeface="맑은 고딕"/>
              </a:rPr>
              <a:t>군데 밖에 없었기 때문에 일본학교에 다니지 않는 자녀를 둔 한국기업주재원 및 유학생 부부 등 한국인 교민들의 상당수는 자녀를 조선학교에 입학시키기도 하였다</a:t>
            </a:r>
            <a:r>
              <a:rPr lang="en-US" altLang="ko-KR" sz="2000">
                <a:ea typeface="맑은 고딕"/>
              </a:rPr>
              <a:t>.</a:t>
            </a:r>
            <a:endParaRPr lang="ko-KR" sz="2000"/>
          </a:p>
          <a:p>
            <a:endParaRPr lang="ko-KR" altLang="en-US" sz="200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846196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8CA2481-2304-46FF-BD80-CFF52C46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ko-KR" sz="2100">
                <a:ea typeface="맑은 고딕"/>
              </a:rPr>
              <a:t>한신 교육 투쟁</a:t>
            </a:r>
            <a:r>
              <a:rPr lang="en-US" altLang="ko-KR" sz="2100">
                <a:ea typeface="맑은 고딕"/>
              </a:rPr>
              <a:t>(</a:t>
            </a:r>
            <a:r>
              <a:rPr lang="ko-KR" sz="2100">
                <a:ea typeface="맑은 고딕"/>
              </a:rPr>
              <a:t>阪神教育事件</a:t>
            </a:r>
            <a:r>
              <a:rPr lang="en-US" altLang="ko-KR" sz="2100">
                <a:ea typeface="맑은 고딕"/>
              </a:rPr>
              <a:t>)</a:t>
            </a:r>
            <a:endParaRPr lang="ko-KR" sz="2100"/>
          </a:p>
          <a:p>
            <a:r>
              <a:rPr lang="ko-KR" sz="2100">
                <a:ea typeface="맑은 고딕"/>
              </a:rPr>
              <a:t>조선 학교 </a:t>
            </a:r>
            <a:r>
              <a:rPr lang="ko-KR" sz="2100" err="1">
                <a:ea typeface="맑은 고딕"/>
              </a:rPr>
              <a:t>폐쇄령</a:t>
            </a:r>
            <a:r>
              <a:rPr lang="en-US" altLang="ko-KR" sz="2100">
                <a:ea typeface="맑은 고딕"/>
              </a:rPr>
              <a:t>(</a:t>
            </a:r>
            <a:r>
              <a:rPr lang="ko-KR" sz="2100">
                <a:ea typeface="맑은 고딕"/>
              </a:rPr>
              <a:t>朝鮮学校閉鎖令</a:t>
            </a:r>
            <a:r>
              <a:rPr lang="en-US" altLang="ko-KR" sz="2100">
                <a:ea typeface="맑은 고딕"/>
              </a:rPr>
              <a:t>)</a:t>
            </a:r>
            <a:r>
              <a:rPr lang="ko-KR" sz="2100">
                <a:ea typeface="맑은 고딕"/>
              </a:rPr>
              <a:t>에 반발한 재일 조선인이 주체가 된 투쟁운동</a:t>
            </a:r>
            <a:r>
              <a:rPr lang="en-US" altLang="ko-KR" sz="2100">
                <a:ea typeface="맑은 고딕"/>
              </a:rPr>
              <a:t>.</a:t>
            </a:r>
            <a:endParaRPr lang="ko-KR" sz="2100"/>
          </a:p>
          <a:p>
            <a:endParaRPr lang="ko-KR" altLang="en-US" sz="2100">
              <a:ea typeface="맑은 고딕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그림 4" descr="실외, 사진, 사람, 오래된이(가) 표시된 사진&#10;&#10;매우 높은 신뢰도로 생성된 설명">
            <a:extLst>
              <a:ext uri="{FF2B5EF4-FFF2-40B4-BE49-F238E27FC236}">
                <a16:creationId xmlns:a16="http://schemas.microsoft.com/office/drawing/2014/main" id="{010DF772-BA9F-4D56-AF9E-6B820489A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023" y="2811104"/>
            <a:ext cx="3366480" cy="2437331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94E96C8-D6D7-4A9F-9A18-CD649F040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sz="2400">
                <a:ea typeface="맑은 고딕"/>
              </a:rPr>
              <a:t>조선인 학교 사건</a:t>
            </a:r>
            <a:endParaRPr lang="ko-KR" altLang="en-US" sz="2400"/>
          </a:p>
          <a:p>
            <a:r>
              <a:rPr lang="ko-KR" sz="2400">
                <a:ea typeface="맑은 고딕"/>
              </a:rPr>
              <a:t>재일 조선인 학교 사건</a:t>
            </a:r>
            <a:endParaRPr lang="ko-KR" sz="2400"/>
          </a:p>
          <a:p>
            <a:r>
              <a:rPr lang="ko-KR" sz="2400">
                <a:ea typeface="맑은 고딕"/>
              </a:rPr>
              <a:t>이백 사십 한신 교육 투쟁</a:t>
            </a:r>
            <a:endParaRPr lang="ko-KR" sz="2400"/>
          </a:p>
          <a:p>
            <a:r>
              <a:rPr lang="ko-KR" sz="2400">
                <a:ea typeface="맑은 고딕"/>
              </a:rPr>
              <a:t>한신 교육 운동</a:t>
            </a:r>
            <a:endParaRPr lang="ko-KR" sz="2400"/>
          </a:p>
          <a:p>
            <a:r>
              <a:rPr lang="ko-KR" sz="2400">
                <a:ea typeface="맑은 고딕"/>
              </a:rPr>
              <a:t>고베 교육 투쟁 사건 등의 이름으로 불리고 있다</a:t>
            </a:r>
            <a:r>
              <a:rPr lang="en-US" altLang="ko-KR" sz="2400">
                <a:ea typeface="맑은 고딕"/>
              </a:rPr>
              <a:t>.</a:t>
            </a:r>
            <a:endParaRPr lang="ko-KR" sz="2400"/>
          </a:p>
          <a:p>
            <a:endParaRPr lang="ko-KR" altLang="en-US" sz="2400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07454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와이드스크린</PresentationFormat>
  <Slides>14</Slides>
  <Notes>0</Notes>
  <HiddenSlides>0</HiddenSlide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전후 일본의 교육 문화 戦後​日本の教育文化</vt:lpstr>
      <vt:lpstr>포츠담 선언</vt:lpstr>
      <vt:lpstr>연합군 최고 사령부 General Head Quarters(GHQ)  連合国軍最高司令官総司令部 </vt:lpstr>
      <vt:lpstr>GHQ의 주도로 실시한 여러 교육 개혁</vt:lpstr>
      <vt:lpstr>학제 개혁(学制改革) 전쟁보다 현안을 해결하고 전후의 새로운 사회에 적합한 학제 개편을 목적으로 난바라 시게루 · 도쿄 제국 대학 총장들에 의해 추진된 교육제도 개혁.  </vt:lpstr>
      <vt:lpstr>학교교육법(学校教育法)</vt:lpstr>
      <vt:lpstr>조선 학교 폐쇄령(朝鮮学校閉鎖令) 제 2차 세계 대전 후 일본에서 재일교포에 의해 만들어진 조선학교에 대해 시행된 연합군 최고 사령부 (GHQ)의 의향에 의한 폐쇄령 </vt:lpstr>
      <vt:lpstr>조선학교(朝鮮学校) 조선 민주주의 인민 공화국을 지지하는 재일 조선인 단체인 조총련의 지도 하에서 운영되는 각종 학교 </vt:lpstr>
      <vt:lpstr>한신 교육 투쟁(阪神教育事件) 조선 학교 폐쇄령(朝鮮学校閉鎖令)에 반발한 재일 조선인이 주체가 된 투쟁운동. </vt:lpstr>
      <vt:lpstr>   푸른 하늘 교실（青空教室） </vt:lpstr>
      <vt:lpstr>   기업 내 고등학교 (企業内高校学校） </vt:lpstr>
      <vt:lpstr>학점 만기 퇴학(単位取得満期退学) </vt:lpstr>
      <vt:lpstr>자료조사를 위해 참고한 곳</vt:lpstr>
      <vt:lpstr>-THE END-  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전후 일본의 교육 문화 戦後​日本の教育文化</dc:title>
  <dc:creator/>
  <cp:revision>31</cp:revision>
  <dcterms:created xsi:type="dcterms:W3CDTF">2012-07-30T17:18:39Z</dcterms:created>
  <dcterms:modified xsi:type="dcterms:W3CDTF">2019-03-30T11:27:21Z</dcterms:modified>
</cp:coreProperties>
</file>