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9FB23-6153-4358-8C93-5119786E7CEC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3B432-C455-4CCF-98A0-CA6FB8CD9FE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endParaRPr lang="ko-KR" altLang="en-US" sz="1200" dirty="0">
              <a:latin typeface="나눔명조 ExtraBold" panose="02020603020101020101" pitchFamily="18" charset="-127"/>
              <a:ea typeface="나눔명조 ExtraBold" panose="02020603020101020101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619B9-AAC4-4BCE-9755-D1CC0CEF948C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4212020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F1046-0F6A-4569-97DD-BD11DE9F91DD}" type="datetimeFigureOut">
              <a:rPr lang="ko-KR" altLang="en-US" smtClean="0"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F3E95-4A47-485A-A7B3-262A8D5F95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o.kr/url?sa=i&amp;rct=j&amp;q=&amp;esrc=s&amp;source=images&amp;cd=&amp;ved=2ahUKEwjJwrC395fhAhUMEqYKHT1-DY8QjRx6BAgBEAU&amp;url=https://www.u-story.kr/m/514&amp;psig=AOvVaw2eF4bcenV6UZ5ZAdqtfBHH&amp;ust=155341908799143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s://www.google.co.kr/url?sa=i&amp;rct=j&amp;q=&amp;esrc=s&amp;source=images&amp;cd=&amp;cad=rja&amp;uact=8&amp;ved=2ahUKEwj-uO67_ZfhAhXnFqYKHWtAB24QjRx6BAgBEAU&amp;url=https://www.minjok.or.kr/archives/89700&amp;psig=AOvVaw0hzJh4upjGT7yf6qNn3wbT&amp;ust=155342076765195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kr/url?sa=i&amp;rct=j&amp;q=&amp;esrc=s&amp;source=images&amp;cd=&amp;cad=rja&amp;uact=8&amp;ved=2ahUKEwjmlMLL_ZfhAhV4wIsBHerbATYQjRx6BAgBEAU&amp;url=http://biz.heraldcorp.com/common_prog/newsprint.php?ud=20150525000248&amp;psig=AOvVaw2wbBHAIAujl_omsm7CMAuI&amp;ust=1553420799589811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s://www.google.co.kr/url?sa=i&amp;rct=j&amp;q=&amp;esrc=s&amp;source=images&amp;cd=&amp;cad=rja&amp;uact=8&amp;ved=2ahUKEwix3OOg_pfhAhVJL6YKHTgxCYcQjRx6BAgBEAU&amp;url=https://songdoibd.tistory.com/338&amp;psig=AOvVaw34OIDiAu1AH5qIwVk4Hprt&amp;ust=155342098081130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609051" y="1765265"/>
            <a:ext cx="389578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6000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210 맨발의청춘 R" pitchFamily="18" charset="-127"/>
                <a:ea typeface="210 맨발의청춘 R" pitchFamily="18" charset="-127"/>
              </a:rPr>
              <a:t>#02</a:t>
            </a:r>
            <a:endParaRPr lang="en-US" altLang="ko-KR" sz="6000" dirty="0">
              <a:ln>
                <a:solidFill>
                  <a:schemeClr val="bg1">
                    <a:lumMod val="75000"/>
                  </a:schemeClr>
                </a:solidFill>
              </a:ln>
              <a:solidFill>
                <a:schemeClr val="bg1"/>
              </a:solidFill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="" xmlns:a16="http://schemas.microsoft.com/office/drawing/2014/main" id="{6254367C-8098-4644-AB00-275ACF5E6475}"/>
              </a:ext>
            </a:extLst>
          </p:cNvPr>
          <p:cNvSpPr/>
          <p:nvPr/>
        </p:nvSpPr>
        <p:spPr>
          <a:xfrm>
            <a:off x="2425814" y="567418"/>
            <a:ext cx="4292373" cy="5723164"/>
          </a:xfrm>
          <a:prstGeom prst="rect">
            <a:avLst/>
          </a:prstGeom>
          <a:noFill/>
          <a:ln w="698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002060"/>
              </a:solidFill>
              <a:highlight>
                <a:srgbClr val="000000"/>
              </a:highlight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="" xmlns:a16="http://schemas.microsoft.com/office/drawing/2014/main" id="{957BA4FB-2A74-4ED5-9CA5-3F70B0EEEFD0}"/>
              </a:ext>
            </a:extLst>
          </p:cNvPr>
          <p:cNvSpPr/>
          <p:nvPr/>
        </p:nvSpPr>
        <p:spPr>
          <a:xfrm>
            <a:off x="2474798" y="3299500"/>
            <a:ext cx="41642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4800" dirty="0" err="1" smtClean="0">
                <a:solidFill>
                  <a:schemeClr val="bg1"/>
                </a:solidFill>
                <a:latin typeface="210 맨발의청춘 R" pitchFamily="18" charset="-127"/>
                <a:ea typeface="210 맨발의청춘 R" pitchFamily="18" charset="-127"/>
              </a:rPr>
              <a:t>메이지유신</a:t>
            </a:r>
            <a:r>
              <a:rPr lang="ko-KR" altLang="en-US" sz="4800" dirty="0" smtClean="0">
                <a:solidFill>
                  <a:schemeClr val="bg1"/>
                </a:solidFill>
                <a:latin typeface="210 맨발의청춘 R" pitchFamily="18" charset="-127"/>
                <a:ea typeface="210 맨발의청춘 R" pitchFamily="18" charset="-127"/>
              </a:rPr>
              <a:t> </a:t>
            </a:r>
            <a:endParaRPr lang="en-US" altLang="ko-KR" sz="4800" dirty="0" smtClean="0">
              <a:solidFill>
                <a:schemeClr val="bg1"/>
              </a:solidFill>
              <a:latin typeface="210 맨발의청춘 R" pitchFamily="18" charset="-127"/>
              <a:ea typeface="210 맨발의청춘 R" pitchFamily="18" charset="-127"/>
            </a:endParaRPr>
          </a:p>
          <a:p>
            <a:pPr algn="ctr"/>
            <a:r>
              <a:rPr lang="ko-KR" altLang="en-US" sz="4800" dirty="0" smtClean="0">
                <a:solidFill>
                  <a:schemeClr val="bg1"/>
                </a:solidFill>
                <a:latin typeface="210 맨발의청춘 R" pitchFamily="18" charset="-127"/>
                <a:ea typeface="210 맨발의청춘 R" pitchFamily="18" charset="-127"/>
              </a:rPr>
              <a:t>문화</a:t>
            </a:r>
            <a:endParaRPr lang="ko-KR" altLang="en-US" sz="4800" dirty="0">
              <a:solidFill>
                <a:schemeClr val="bg1"/>
              </a:solidFill>
              <a:latin typeface="210 맨발의청춘 R" pitchFamily="18" charset="-127"/>
              <a:ea typeface="210 맨발의청춘 R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90212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2339752" y="407707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ko-KR" dirty="0" smtClean="0">
              <a:latin typeface="210 맨발의청춘 R" pitchFamily="18" charset="-127"/>
              <a:ea typeface="210 맨발의청춘 R" pitchFamily="18" charset="-127"/>
            </a:endParaRPr>
          </a:p>
          <a:p>
            <a:r>
              <a:rPr lang="ko-KR" altLang="en-US" dirty="0" smtClean="0">
                <a:latin typeface="210 맨발의청춘 R" pitchFamily="18" charset="-127"/>
                <a:ea typeface="210 맨발의청춘 R" pitchFamily="18" charset="-127"/>
              </a:rPr>
              <a:t/>
            </a:r>
            <a:br>
              <a:rPr lang="ko-KR" altLang="en-US" dirty="0" smtClean="0">
                <a:latin typeface="210 맨발의청춘 R" pitchFamily="18" charset="-127"/>
                <a:ea typeface="210 맨발의청춘 R" pitchFamily="18" charset="-127"/>
              </a:rPr>
            </a:br>
            <a:endParaRPr lang="ko-KR" altLang="en-US" dirty="0"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55576" y="1916832"/>
            <a:ext cx="1944216" cy="1512168"/>
          </a:xfrm>
          <a:prstGeom prst="ellipse">
            <a:avLst/>
          </a:prstGeom>
          <a:noFill/>
          <a:ln w="25400" cap="rnd" cmpd="sng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9592" y="2420888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latin typeface="210 맨발의청춘 R" pitchFamily="18" charset="-127"/>
                <a:ea typeface="210 맨발의청춘 R" pitchFamily="18" charset="-127"/>
              </a:rPr>
              <a:t>부국강병</a:t>
            </a:r>
            <a:endParaRPr lang="ko-KR" altLang="en-US" sz="32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1920" y="2420888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latin typeface="210 맨발의청춘 R" pitchFamily="18" charset="-127"/>
                <a:ea typeface="210 맨발의청춘 R" pitchFamily="18" charset="-127"/>
              </a:rPr>
              <a:t>문명개화</a:t>
            </a:r>
            <a:endParaRPr lang="ko-KR" altLang="en-US" sz="32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04248" y="242088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latin typeface="210 맨발의청춘 R" pitchFamily="18" charset="-127"/>
                <a:ea typeface="210 맨발의청춘 R" pitchFamily="18" charset="-127"/>
              </a:rPr>
              <a:t>식산흥업</a:t>
            </a:r>
            <a:endParaRPr lang="ko-KR" altLang="en-US" sz="32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23728" y="4653136"/>
            <a:ext cx="5184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smtClean="0">
                <a:latin typeface="210 맨발의청춘 R" pitchFamily="18" charset="-127"/>
                <a:ea typeface="210 맨발의청춘 R" pitchFamily="18" charset="-127"/>
              </a:rPr>
              <a:t>“</a:t>
            </a:r>
            <a:r>
              <a:rPr lang="ko-KR" altLang="en-US" sz="4400" dirty="0" smtClean="0">
                <a:solidFill>
                  <a:srgbClr val="FF0000"/>
                </a:solidFill>
                <a:latin typeface="210 맨발의청춘 R" pitchFamily="18" charset="-127"/>
                <a:ea typeface="210 맨발의청춘 R" pitchFamily="18" charset="-127"/>
              </a:rPr>
              <a:t>일본의 근대화 촉진</a:t>
            </a:r>
            <a:r>
              <a:rPr lang="en-US" altLang="ko-KR" sz="4400" dirty="0" smtClean="0">
                <a:latin typeface="210 맨발의청춘 R" pitchFamily="18" charset="-127"/>
                <a:ea typeface="210 맨발의청춘 R" pitchFamily="18" charset="-127"/>
              </a:rPr>
              <a:t>”</a:t>
            </a:r>
          </a:p>
        </p:txBody>
      </p:sp>
      <p:sp>
        <p:nvSpPr>
          <p:cNvPr id="23" name="타원 22"/>
          <p:cNvSpPr/>
          <p:nvPr/>
        </p:nvSpPr>
        <p:spPr>
          <a:xfrm>
            <a:off x="3707904" y="1916832"/>
            <a:ext cx="1944216" cy="1512168"/>
          </a:xfrm>
          <a:prstGeom prst="ellipse">
            <a:avLst/>
          </a:prstGeom>
          <a:noFill/>
          <a:ln w="25400" cap="rnd" cmpd="sng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6660232" y="1916832"/>
            <a:ext cx="1944216" cy="1512168"/>
          </a:xfrm>
          <a:prstGeom prst="ellipse">
            <a:avLst/>
          </a:prstGeom>
          <a:noFill/>
          <a:ln w="25400" cap="rnd" cmpd="sng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210 맨발의청춘 R" pitchFamily="18" charset="-127"/>
              <a:ea typeface="210 맨발의청춘 R" pitchFamily="18" charset="-127"/>
            </a:endParaRPr>
          </a:p>
        </p:txBody>
      </p:sp>
      <p:grpSp>
        <p:nvGrpSpPr>
          <p:cNvPr id="2" name="그룹 24"/>
          <p:cNvGrpSpPr/>
          <p:nvPr/>
        </p:nvGrpSpPr>
        <p:grpSpPr>
          <a:xfrm rot="21232939">
            <a:off x="351373" y="369006"/>
            <a:ext cx="3422596" cy="705454"/>
            <a:chOff x="4499992" y="1700807"/>
            <a:chExt cx="950153" cy="201137"/>
          </a:xfrm>
        </p:grpSpPr>
        <p:sp>
          <p:nvSpPr>
            <p:cNvPr id="26" name="직사각형 25"/>
            <p:cNvSpPr/>
            <p:nvPr/>
          </p:nvSpPr>
          <p:spPr>
            <a:xfrm>
              <a:off x="4499992" y="1700808"/>
              <a:ext cx="950153" cy="2011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63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4499992" y="1700807"/>
              <a:ext cx="262724" cy="201135"/>
            </a:xfrm>
            <a:prstGeom prst="rect">
              <a:avLst/>
            </a:prstGeom>
            <a:solidFill>
              <a:schemeClr val="accent5">
                <a:lumMod val="75000"/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27"/>
          <p:cNvGrpSpPr/>
          <p:nvPr/>
        </p:nvGrpSpPr>
        <p:grpSpPr>
          <a:xfrm rot="280537">
            <a:off x="1024852" y="907247"/>
            <a:ext cx="2586750" cy="549617"/>
            <a:chOff x="4499992" y="1700807"/>
            <a:chExt cx="785999" cy="201137"/>
          </a:xfrm>
        </p:grpSpPr>
        <p:sp>
          <p:nvSpPr>
            <p:cNvPr id="29" name="직사각형 28"/>
            <p:cNvSpPr/>
            <p:nvPr/>
          </p:nvSpPr>
          <p:spPr>
            <a:xfrm>
              <a:off x="4499992" y="1700808"/>
              <a:ext cx="785999" cy="2011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4499992" y="1700807"/>
              <a:ext cx="262724" cy="201135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923928" y="620688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latin typeface="210 맨발의청춘 R" pitchFamily="18" charset="-127"/>
                <a:ea typeface="210 맨발의청춘 R" pitchFamily="18" charset="-127"/>
              </a:rPr>
              <a:t>메이지 유신 문화</a:t>
            </a:r>
            <a:endParaRPr lang="ko-KR" altLang="en-US" sz="36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pic>
        <p:nvPicPr>
          <p:cNvPr id="18" name="Picture 7" descr="C:\Users\Administrator\Downloads\japan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76672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273473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779912" y="548680"/>
            <a:ext cx="496855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000" dirty="0" smtClean="0">
                <a:latin typeface="210 맨발의청춘 R" pitchFamily="18" charset="-127"/>
                <a:ea typeface="210 맨발의청춘 R" pitchFamily="18" charset="-127"/>
              </a:rPr>
              <a:t>부국강병</a:t>
            </a:r>
            <a:r>
              <a:rPr lang="ko-KR" altLang="en-US" sz="5400" dirty="0" smtClean="0">
                <a:latin typeface="210 맨발의청춘 R" pitchFamily="18" charset="-127"/>
                <a:ea typeface="210 맨발의청춘 R" pitchFamily="18" charset="-127"/>
              </a:rPr>
              <a:t/>
            </a:r>
            <a:br>
              <a:rPr lang="ko-KR" altLang="en-US" sz="5400" dirty="0" smtClean="0">
                <a:latin typeface="210 맨발의청춘 R" pitchFamily="18" charset="-127"/>
                <a:ea typeface="210 맨발의청춘 R" pitchFamily="18" charset="-127"/>
              </a:rPr>
            </a:br>
            <a:endParaRPr lang="ko-KR" altLang="en-US" sz="5400" dirty="0" smtClean="0">
              <a:latin typeface="210 맨발의청춘 R" pitchFamily="18" charset="-127"/>
              <a:ea typeface="210 맨발의청춘 R" pitchFamily="18" charset="-127"/>
            </a:endParaRPr>
          </a:p>
          <a:p>
            <a:endParaRPr lang="ko-KR" altLang="en-US" sz="44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grpSp>
        <p:nvGrpSpPr>
          <p:cNvPr id="2" name="그룹 10"/>
          <p:cNvGrpSpPr/>
          <p:nvPr/>
        </p:nvGrpSpPr>
        <p:grpSpPr>
          <a:xfrm rot="21232939">
            <a:off x="351373" y="369006"/>
            <a:ext cx="3422596" cy="705454"/>
            <a:chOff x="4499992" y="1700807"/>
            <a:chExt cx="950153" cy="201137"/>
          </a:xfrm>
        </p:grpSpPr>
        <p:sp>
          <p:nvSpPr>
            <p:cNvPr id="12" name="직사각형 11"/>
            <p:cNvSpPr/>
            <p:nvPr/>
          </p:nvSpPr>
          <p:spPr>
            <a:xfrm>
              <a:off x="4499992" y="1700808"/>
              <a:ext cx="950153" cy="2011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63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4499992" y="1700807"/>
              <a:ext cx="262724" cy="201135"/>
            </a:xfrm>
            <a:prstGeom prst="rect">
              <a:avLst/>
            </a:prstGeom>
            <a:solidFill>
              <a:schemeClr val="accent5">
                <a:lumMod val="75000"/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3"/>
          <p:cNvGrpSpPr/>
          <p:nvPr/>
        </p:nvGrpSpPr>
        <p:grpSpPr>
          <a:xfrm rot="280537">
            <a:off x="1024852" y="907247"/>
            <a:ext cx="2586750" cy="549617"/>
            <a:chOff x="4499992" y="1700807"/>
            <a:chExt cx="785999" cy="201137"/>
          </a:xfrm>
        </p:grpSpPr>
        <p:sp>
          <p:nvSpPr>
            <p:cNvPr id="15" name="직사각형 14"/>
            <p:cNvSpPr/>
            <p:nvPr/>
          </p:nvSpPr>
          <p:spPr>
            <a:xfrm>
              <a:off x="4499992" y="1700808"/>
              <a:ext cx="785999" cy="2011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499992" y="1700807"/>
              <a:ext cx="262724" cy="201135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6" name="Picture 2" descr="일본, 이제는 징병 제도 부활시키나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348880"/>
            <a:ext cx="4068866" cy="31521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" name="자유형 26">
            <a:extLst>
              <a:ext uri="{FF2B5EF4-FFF2-40B4-BE49-F238E27FC236}">
                <a16:creationId xmlns="" xmlns:a16="http://schemas.microsoft.com/office/drawing/2014/main" id="{0FA6D79E-019D-4CF1-80D6-F68089BC58FA}"/>
              </a:ext>
            </a:extLst>
          </p:cNvPr>
          <p:cNvSpPr/>
          <p:nvPr/>
        </p:nvSpPr>
        <p:spPr>
          <a:xfrm rot="19044329" flipH="1" flipV="1">
            <a:off x="4405188" y="2438654"/>
            <a:ext cx="1125707" cy="584268"/>
          </a:xfrm>
          <a:custGeom>
            <a:avLst/>
            <a:gdLst>
              <a:gd name="connsiteX0" fmla="*/ 0 w 452761"/>
              <a:gd name="connsiteY0" fmla="*/ 0 h 656948"/>
              <a:gd name="connsiteX1" fmla="*/ 452761 w 452761"/>
              <a:gd name="connsiteY1" fmla="*/ 656948 h 65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2761" h="656948">
                <a:moveTo>
                  <a:pt x="0" y="0"/>
                </a:moveTo>
                <a:lnTo>
                  <a:pt x="452761" y="656948"/>
                </a:lnTo>
              </a:path>
            </a:pathLst>
          </a:custGeom>
          <a:noFill/>
          <a:ln w="19050">
            <a:solidFill>
              <a:schemeClr val="tx2">
                <a:lumMod val="60000"/>
                <a:lumOff val="40000"/>
                <a:alpha val="80000"/>
              </a:schemeClr>
            </a:solidFill>
            <a:prstDash val="sysDot"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>
              <a:latin typeface="210 맨발의청춘 L" pitchFamily="18" charset="-127"/>
              <a:ea typeface="210 맨발의청춘 L" pitchFamily="18" charset="-127"/>
            </a:endParaRPr>
          </a:p>
        </p:txBody>
      </p:sp>
      <p:sp>
        <p:nvSpPr>
          <p:cNvPr id="27" name="자유형 26">
            <a:extLst>
              <a:ext uri="{FF2B5EF4-FFF2-40B4-BE49-F238E27FC236}">
                <a16:creationId xmlns="" xmlns:a16="http://schemas.microsoft.com/office/drawing/2014/main" id="{0FA6D79E-019D-4CF1-80D6-F68089BC58FA}"/>
              </a:ext>
            </a:extLst>
          </p:cNvPr>
          <p:cNvSpPr/>
          <p:nvPr/>
        </p:nvSpPr>
        <p:spPr>
          <a:xfrm rot="19044329" flipH="1" flipV="1">
            <a:off x="4636386" y="3511162"/>
            <a:ext cx="807329" cy="717776"/>
          </a:xfrm>
          <a:custGeom>
            <a:avLst/>
            <a:gdLst>
              <a:gd name="connsiteX0" fmla="*/ 0 w 452761"/>
              <a:gd name="connsiteY0" fmla="*/ 0 h 656948"/>
              <a:gd name="connsiteX1" fmla="*/ 452761 w 452761"/>
              <a:gd name="connsiteY1" fmla="*/ 656948 h 65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2761" h="656948">
                <a:moveTo>
                  <a:pt x="0" y="0"/>
                </a:moveTo>
                <a:lnTo>
                  <a:pt x="452761" y="656948"/>
                </a:lnTo>
              </a:path>
            </a:pathLst>
          </a:custGeom>
          <a:noFill/>
          <a:ln w="19050">
            <a:solidFill>
              <a:schemeClr val="tx2">
                <a:lumMod val="60000"/>
                <a:lumOff val="40000"/>
                <a:alpha val="80000"/>
              </a:schemeClr>
            </a:solidFill>
            <a:prstDash val="sysDot"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>
              <a:latin typeface="210 맨발의청춘 L" pitchFamily="18" charset="-127"/>
              <a:ea typeface="210 맨발의청춘 L" pitchFamily="18" charset="-127"/>
            </a:endParaRPr>
          </a:p>
        </p:txBody>
      </p:sp>
      <p:sp>
        <p:nvSpPr>
          <p:cNvPr id="28" name="자유형 26">
            <a:extLst>
              <a:ext uri="{FF2B5EF4-FFF2-40B4-BE49-F238E27FC236}">
                <a16:creationId xmlns="" xmlns:a16="http://schemas.microsoft.com/office/drawing/2014/main" id="{0FA6D79E-019D-4CF1-80D6-F68089BC58FA}"/>
              </a:ext>
            </a:extLst>
          </p:cNvPr>
          <p:cNvSpPr/>
          <p:nvPr/>
        </p:nvSpPr>
        <p:spPr>
          <a:xfrm rot="19044329" flipH="1" flipV="1">
            <a:off x="4723633" y="4542788"/>
            <a:ext cx="560824" cy="1092299"/>
          </a:xfrm>
          <a:custGeom>
            <a:avLst/>
            <a:gdLst>
              <a:gd name="connsiteX0" fmla="*/ 0 w 452761"/>
              <a:gd name="connsiteY0" fmla="*/ 0 h 656948"/>
              <a:gd name="connsiteX1" fmla="*/ 452761 w 452761"/>
              <a:gd name="connsiteY1" fmla="*/ 656948 h 65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2761" h="656948">
                <a:moveTo>
                  <a:pt x="0" y="0"/>
                </a:moveTo>
                <a:lnTo>
                  <a:pt x="452761" y="656948"/>
                </a:lnTo>
              </a:path>
            </a:pathLst>
          </a:custGeom>
          <a:noFill/>
          <a:ln w="19050">
            <a:solidFill>
              <a:schemeClr val="tx2">
                <a:lumMod val="60000"/>
                <a:lumOff val="40000"/>
                <a:alpha val="80000"/>
              </a:schemeClr>
            </a:solidFill>
            <a:prstDash val="sysDot"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>
              <a:latin typeface="210 맨발의청춘 L" pitchFamily="18" charset="-127"/>
              <a:ea typeface="210 맨발의청춘 L" pitchFamily="18" charset="-127"/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5580112" y="2204864"/>
            <a:ext cx="3312368" cy="720080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5796136" y="2420888"/>
            <a:ext cx="3563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210 맨발의청춘 R" pitchFamily="18" charset="-127"/>
                <a:ea typeface="210 맨발의청춘 R" pitchFamily="18" charset="-127"/>
              </a:rPr>
              <a:t>20</a:t>
            </a:r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세 이상 남자 </a:t>
            </a:r>
            <a:r>
              <a:rPr lang="en-US" altLang="ko-KR" sz="2000" dirty="0" smtClean="0">
                <a:latin typeface="210 맨발의청춘 R" pitchFamily="18" charset="-127"/>
                <a:ea typeface="210 맨발의청춘 R" pitchFamily="18" charset="-127"/>
              </a:rPr>
              <a:t>3</a:t>
            </a:r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년간 복무</a:t>
            </a:r>
            <a:endParaRPr lang="ko-KR" altLang="en-US" sz="20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56176" y="3717032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 smtClean="0">
                <a:latin typeface="210 맨발의청춘 R" pitchFamily="18" charset="-127"/>
                <a:ea typeface="210 맨발의청춘 R" pitchFamily="18" charset="-127"/>
              </a:rPr>
              <a:t>육군성</a:t>
            </a:r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 </a:t>
            </a:r>
            <a:r>
              <a:rPr lang="ko-KR" altLang="en-US" sz="2000" dirty="0" err="1" smtClean="0">
                <a:latin typeface="210 맨발의청춘 R" pitchFamily="18" charset="-127"/>
                <a:ea typeface="210 맨발의청춘 R" pitchFamily="18" charset="-127"/>
              </a:rPr>
              <a:t>해군성</a:t>
            </a:r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 분리</a:t>
            </a:r>
            <a:endParaRPr lang="ko-KR" altLang="en-US" sz="20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68144" y="5085184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210 맨발의청춘 R" pitchFamily="18" charset="-127"/>
                <a:ea typeface="210 맨발의청춘 R" pitchFamily="18" charset="-127"/>
              </a:rPr>
              <a:t>1882</a:t>
            </a:r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년 </a:t>
            </a:r>
            <a:r>
              <a:rPr lang="en-US" altLang="ko-KR" sz="2000" dirty="0" smtClean="0">
                <a:latin typeface="210 맨발의청춘 R" pitchFamily="18" charset="-127"/>
                <a:ea typeface="210 맨발의청춘 R" pitchFamily="18" charset="-127"/>
              </a:rPr>
              <a:t>‘</a:t>
            </a:r>
            <a:r>
              <a:rPr lang="ko-KR" altLang="en-US" sz="2000" dirty="0" err="1" smtClean="0">
                <a:latin typeface="210 맨발의청춘 R" pitchFamily="18" charset="-127"/>
                <a:ea typeface="210 맨발의청춘 R" pitchFamily="18" charset="-127"/>
              </a:rPr>
              <a:t>군인칙유</a:t>
            </a:r>
            <a:r>
              <a:rPr lang="en-US" altLang="ko-KR" sz="2000" dirty="0" smtClean="0">
                <a:latin typeface="210 맨발의청춘 R" pitchFamily="18" charset="-127"/>
                <a:ea typeface="210 맨발의청춘 R" pitchFamily="18" charset="-127"/>
              </a:rPr>
              <a:t>’</a:t>
            </a:r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 발표</a:t>
            </a:r>
            <a:endParaRPr lang="ko-KR" altLang="en-US" sz="20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5580112" y="3501008"/>
            <a:ext cx="3312368" cy="720080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5580112" y="4869160"/>
            <a:ext cx="3312368" cy="720080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" name="Picture 7" descr="C:\Users\Administrator\Downloads\japan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76672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07944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779912" y="565517"/>
            <a:ext cx="496855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latin typeface="210 맨발의청춘 R" pitchFamily="18" charset="-127"/>
                <a:ea typeface="210 맨발의청춘 R" pitchFamily="18" charset="-127"/>
              </a:rPr>
              <a:t>문명개화</a:t>
            </a:r>
            <a:br>
              <a:rPr lang="ko-KR" altLang="en-US" sz="5400" dirty="0" smtClean="0">
                <a:latin typeface="210 맨발의청춘 R" pitchFamily="18" charset="-127"/>
                <a:ea typeface="210 맨발의청춘 R" pitchFamily="18" charset="-127"/>
              </a:rPr>
            </a:br>
            <a:endParaRPr lang="ko-KR" altLang="en-US" sz="5400" dirty="0" smtClean="0">
              <a:latin typeface="210 맨발의청춘 R" pitchFamily="18" charset="-127"/>
              <a:ea typeface="210 맨발의청춘 R" pitchFamily="18" charset="-127"/>
            </a:endParaRPr>
          </a:p>
          <a:p>
            <a:endParaRPr lang="ko-KR" altLang="en-US" sz="44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grpSp>
        <p:nvGrpSpPr>
          <p:cNvPr id="2" name="그룹 10"/>
          <p:cNvGrpSpPr/>
          <p:nvPr/>
        </p:nvGrpSpPr>
        <p:grpSpPr>
          <a:xfrm rot="21232939">
            <a:off x="351373" y="369006"/>
            <a:ext cx="3422596" cy="705454"/>
            <a:chOff x="4499992" y="1700807"/>
            <a:chExt cx="950153" cy="201137"/>
          </a:xfrm>
        </p:grpSpPr>
        <p:sp>
          <p:nvSpPr>
            <p:cNvPr id="12" name="직사각형 11"/>
            <p:cNvSpPr/>
            <p:nvPr/>
          </p:nvSpPr>
          <p:spPr>
            <a:xfrm>
              <a:off x="4499992" y="1700808"/>
              <a:ext cx="950153" cy="2011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63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4499992" y="1700807"/>
              <a:ext cx="262724" cy="201135"/>
            </a:xfrm>
            <a:prstGeom prst="rect">
              <a:avLst/>
            </a:prstGeom>
            <a:solidFill>
              <a:schemeClr val="accent5">
                <a:lumMod val="75000"/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3"/>
          <p:cNvGrpSpPr/>
          <p:nvPr/>
        </p:nvGrpSpPr>
        <p:grpSpPr>
          <a:xfrm rot="280537">
            <a:off x="1024852" y="907247"/>
            <a:ext cx="2586750" cy="549617"/>
            <a:chOff x="4499992" y="1700807"/>
            <a:chExt cx="785999" cy="201137"/>
          </a:xfrm>
        </p:grpSpPr>
        <p:sp>
          <p:nvSpPr>
            <p:cNvPr id="15" name="직사각형 14"/>
            <p:cNvSpPr/>
            <p:nvPr/>
          </p:nvSpPr>
          <p:spPr>
            <a:xfrm>
              <a:off x="4499992" y="1700808"/>
              <a:ext cx="785999" cy="2011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499992" y="1700807"/>
              <a:ext cx="262724" cy="201135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32385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971600" y="566124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210 맨발의청춘 R" pitchFamily="18" charset="-127"/>
                <a:ea typeface="210 맨발의청춘 R" pitchFamily="18" charset="-127"/>
              </a:rPr>
              <a:t>서양식 단발머리 </a:t>
            </a:r>
            <a:r>
              <a:rPr lang="en-US" altLang="ko-KR" sz="2400" dirty="0" smtClean="0">
                <a:latin typeface="210 맨발의청춘 R" pitchFamily="18" charset="-127"/>
                <a:ea typeface="210 맨발의청춘 R" pitchFamily="18" charset="-127"/>
              </a:rPr>
              <a:t>+ </a:t>
            </a:r>
            <a:r>
              <a:rPr lang="ko-KR" altLang="en-US" sz="2400" dirty="0" smtClean="0">
                <a:latin typeface="210 맨발의청춘 R" pitchFamily="18" charset="-127"/>
                <a:ea typeface="210 맨발의청춘 R" pitchFamily="18" charset="-127"/>
              </a:rPr>
              <a:t>양복 </a:t>
            </a:r>
            <a:endParaRPr lang="ko-KR" altLang="en-US" sz="24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683568" y="5517232"/>
            <a:ext cx="3888432" cy="720080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390" name="Picture 6" descr="메이지 유신으로 바뀐 일본 사회 본문 이미지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348880"/>
            <a:ext cx="3168352" cy="2664296"/>
          </a:xfrm>
          <a:prstGeom prst="rect">
            <a:avLst/>
          </a:prstGeom>
          <a:noFill/>
        </p:spPr>
      </p:pic>
      <p:sp>
        <p:nvSpPr>
          <p:cNvPr id="31" name="모서리가 둥근 직사각형 30"/>
          <p:cNvSpPr/>
          <p:nvPr/>
        </p:nvSpPr>
        <p:spPr>
          <a:xfrm>
            <a:off x="5148064" y="5517232"/>
            <a:ext cx="3312368" cy="720080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5220072" y="566124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210 맨발의청춘 R" pitchFamily="18" charset="-127"/>
                <a:ea typeface="210 맨발의청춘 R" pitchFamily="18" charset="-127"/>
              </a:rPr>
              <a:t>     소고기 음식 유행</a:t>
            </a:r>
            <a:endParaRPr lang="ko-KR" altLang="en-US" sz="24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pic>
        <p:nvPicPr>
          <p:cNvPr id="38" name="Picture 2" descr="메이지 유신으로 바뀐 일본 사회 본문 이미지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700808"/>
            <a:ext cx="7632848" cy="3672408"/>
          </a:xfrm>
          <a:prstGeom prst="rect">
            <a:avLst/>
          </a:prstGeom>
          <a:noFill/>
        </p:spPr>
      </p:pic>
      <p:sp>
        <p:nvSpPr>
          <p:cNvPr id="39" name="모서리가 둥근 직사각형 38"/>
          <p:cNvSpPr/>
          <p:nvPr/>
        </p:nvSpPr>
        <p:spPr>
          <a:xfrm>
            <a:off x="1619672" y="5517232"/>
            <a:ext cx="6120680" cy="720080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1835696" y="5661248"/>
            <a:ext cx="604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210 맨발의청춘 R" pitchFamily="18" charset="-127"/>
                <a:ea typeface="210 맨발의청춘 R" pitchFamily="18" charset="-127"/>
              </a:rPr>
              <a:t>도쿄 </a:t>
            </a:r>
            <a:r>
              <a:rPr lang="ko-KR" altLang="en-US" sz="2400" dirty="0" err="1" smtClean="0">
                <a:latin typeface="210 맨발의청춘 R" pitchFamily="18" charset="-127"/>
                <a:ea typeface="210 맨발의청춘 R" pitchFamily="18" charset="-127"/>
              </a:rPr>
              <a:t>신바시</a:t>
            </a:r>
            <a:r>
              <a:rPr lang="en-US" altLang="ko-KR" sz="2400" dirty="0" smtClean="0">
                <a:latin typeface="210 맨발의청춘 R" pitchFamily="18" charset="-127"/>
                <a:ea typeface="210 맨발의청춘 R" pitchFamily="18" charset="-127"/>
              </a:rPr>
              <a:t>-</a:t>
            </a:r>
            <a:r>
              <a:rPr lang="ko-KR" altLang="en-US" sz="2400" dirty="0" smtClean="0">
                <a:latin typeface="210 맨발의청춘 R" pitchFamily="18" charset="-127"/>
                <a:ea typeface="210 맨발의청춘 R" pitchFamily="18" charset="-127"/>
              </a:rPr>
              <a:t>요코하마를 연결하는 철도 개설</a:t>
            </a:r>
            <a:endParaRPr lang="ko-KR" altLang="en-US" sz="24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pic>
        <p:nvPicPr>
          <p:cNvPr id="18" name="Picture 7" descr="C:\Users\Administrator\Downloads\japan 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48680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07944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30" grpId="0" animBg="1"/>
      <p:bldP spid="30" grpId="1" animBg="1"/>
      <p:bldP spid="31" grpId="0" animBg="1"/>
      <p:bldP spid="31" grpId="1" animBg="1"/>
      <p:bldP spid="37" grpId="0"/>
      <p:bldP spid="37" grpId="1"/>
      <p:bldP spid="39" grpId="0" animBg="1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관련 이미지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924944"/>
            <a:ext cx="3960440" cy="237626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779912" y="565517"/>
            <a:ext cx="496855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latin typeface="210 맨발의청춘 R" pitchFamily="18" charset="-127"/>
                <a:ea typeface="210 맨발의청춘 R" pitchFamily="18" charset="-127"/>
              </a:rPr>
              <a:t>문명개화</a:t>
            </a:r>
            <a:br>
              <a:rPr lang="ko-KR" altLang="en-US" sz="5400" dirty="0" smtClean="0">
                <a:latin typeface="210 맨발의청춘 R" pitchFamily="18" charset="-127"/>
                <a:ea typeface="210 맨발의청춘 R" pitchFamily="18" charset="-127"/>
              </a:rPr>
            </a:br>
            <a:endParaRPr lang="ko-KR" altLang="en-US" sz="5400" dirty="0" smtClean="0">
              <a:latin typeface="210 맨발의청춘 R" pitchFamily="18" charset="-127"/>
              <a:ea typeface="210 맨발의청춘 R" pitchFamily="18" charset="-127"/>
            </a:endParaRPr>
          </a:p>
          <a:p>
            <a:endParaRPr lang="ko-KR" altLang="en-US" sz="44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grpSp>
        <p:nvGrpSpPr>
          <p:cNvPr id="2" name="그룹 10"/>
          <p:cNvGrpSpPr/>
          <p:nvPr/>
        </p:nvGrpSpPr>
        <p:grpSpPr>
          <a:xfrm rot="21232939">
            <a:off x="351373" y="369006"/>
            <a:ext cx="3422596" cy="705454"/>
            <a:chOff x="4499992" y="1700807"/>
            <a:chExt cx="950153" cy="201137"/>
          </a:xfrm>
        </p:grpSpPr>
        <p:sp>
          <p:nvSpPr>
            <p:cNvPr id="12" name="직사각형 11"/>
            <p:cNvSpPr/>
            <p:nvPr/>
          </p:nvSpPr>
          <p:spPr>
            <a:xfrm>
              <a:off x="4499992" y="1700808"/>
              <a:ext cx="950153" cy="2011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63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4499992" y="1700807"/>
              <a:ext cx="262724" cy="201135"/>
            </a:xfrm>
            <a:prstGeom prst="rect">
              <a:avLst/>
            </a:prstGeom>
            <a:solidFill>
              <a:schemeClr val="accent5">
                <a:lumMod val="75000"/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3"/>
          <p:cNvGrpSpPr/>
          <p:nvPr/>
        </p:nvGrpSpPr>
        <p:grpSpPr>
          <a:xfrm rot="280537">
            <a:off x="1024852" y="907247"/>
            <a:ext cx="2586750" cy="549617"/>
            <a:chOff x="4499992" y="1700807"/>
            <a:chExt cx="785999" cy="201137"/>
          </a:xfrm>
        </p:grpSpPr>
        <p:sp>
          <p:nvSpPr>
            <p:cNvPr id="15" name="직사각형 14"/>
            <p:cNvSpPr/>
            <p:nvPr/>
          </p:nvSpPr>
          <p:spPr>
            <a:xfrm>
              <a:off x="4499992" y="1700808"/>
              <a:ext cx="785999" cy="2011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499992" y="1700807"/>
              <a:ext cx="262724" cy="201135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8" name="자유형 26">
            <a:extLst>
              <a:ext uri="{FF2B5EF4-FFF2-40B4-BE49-F238E27FC236}">
                <a16:creationId xmlns="" xmlns:a16="http://schemas.microsoft.com/office/drawing/2014/main" id="{0FA6D79E-019D-4CF1-80D6-F68089BC58FA}"/>
              </a:ext>
            </a:extLst>
          </p:cNvPr>
          <p:cNvSpPr/>
          <p:nvPr/>
        </p:nvSpPr>
        <p:spPr>
          <a:xfrm rot="19044329" flipH="1">
            <a:off x="5918254" y="2828073"/>
            <a:ext cx="406979" cy="118842"/>
          </a:xfrm>
          <a:custGeom>
            <a:avLst/>
            <a:gdLst>
              <a:gd name="connsiteX0" fmla="*/ 0 w 452761"/>
              <a:gd name="connsiteY0" fmla="*/ 0 h 656948"/>
              <a:gd name="connsiteX1" fmla="*/ 452761 w 452761"/>
              <a:gd name="connsiteY1" fmla="*/ 656948 h 65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2761" h="656948">
                <a:moveTo>
                  <a:pt x="0" y="0"/>
                </a:moveTo>
                <a:lnTo>
                  <a:pt x="452761" y="656948"/>
                </a:lnTo>
              </a:path>
            </a:pathLst>
          </a:custGeom>
          <a:noFill/>
          <a:ln w="19050">
            <a:solidFill>
              <a:schemeClr val="tx2">
                <a:lumMod val="60000"/>
                <a:lumOff val="40000"/>
                <a:alpha val="80000"/>
              </a:schemeClr>
            </a:solidFill>
            <a:prstDash val="sysDot"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>
              <a:latin typeface="210 맨발의청춘 L" pitchFamily="18" charset="-127"/>
              <a:ea typeface="210 맨발의청춘 L" pitchFamily="18" charset="-127"/>
            </a:endParaRPr>
          </a:p>
        </p:txBody>
      </p:sp>
      <p:sp>
        <p:nvSpPr>
          <p:cNvPr id="19" name="자유형 18">
            <a:extLst>
              <a:ext uri="{FF2B5EF4-FFF2-40B4-BE49-F238E27FC236}">
                <a16:creationId xmlns="" xmlns:a16="http://schemas.microsoft.com/office/drawing/2014/main" id="{0FA6D79E-019D-4CF1-80D6-F68089BC58FA}"/>
              </a:ext>
            </a:extLst>
          </p:cNvPr>
          <p:cNvSpPr/>
          <p:nvPr/>
        </p:nvSpPr>
        <p:spPr>
          <a:xfrm rot="19044329" flipH="1">
            <a:off x="3707768" y="2699176"/>
            <a:ext cx="48735" cy="406980"/>
          </a:xfrm>
          <a:custGeom>
            <a:avLst/>
            <a:gdLst>
              <a:gd name="connsiteX0" fmla="*/ 0 w 452761"/>
              <a:gd name="connsiteY0" fmla="*/ 0 h 656948"/>
              <a:gd name="connsiteX1" fmla="*/ 452761 w 452761"/>
              <a:gd name="connsiteY1" fmla="*/ 656948 h 65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2761" h="656948">
                <a:moveTo>
                  <a:pt x="0" y="0"/>
                </a:moveTo>
                <a:lnTo>
                  <a:pt x="452761" y="656948"/>
                </a:lnTo>
              </a:path>
            </a:pathLst>
          </a:custGeom>
          <a:noFill/>
          <a:ln w="19050">
            <a:solidFill>
              <a:schemeClr val="tx2">
                <a:lumMod val="60000"/>
                <a:lumOff val="40000"/>
                <a:alpha val="80000"/>
              </a:schemeClr>
            </a:solidFill>
            <a:prstDash val="sysDot"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>
              <a:latin typeface="210 맨발의청춘 L" pitchFamily="18" charset="-127"/>
              <a:ea typeface="210 맨발의청춘 L" pitchFamily="18" charset="-127"/>
            </a:endParaRPr>
          </a:p>
        </p:txBody>
      </p:sp>
      <p:sp>
        <p:nvSpPr>
          <p:cNvPr id="20" name="자유형 26">
            <a:extLst>
              <a:ext uri="{FF2B5EF4-FFF2-40B4-BE49-F238E27FC236}">
                <a16:creationId xmlns="" xmlns:a16="http://schemas.microsoft.com/office/drawing/2014/main" id="{0FA6D79E-019D-4CF1-80D6-F68089BC58FA}"/>
              </a:ext>
            </a:extLst>
          </p:cNvPr>
          <p:cNvSpPr/>
          <p:nvPr/>
        </p:nvSpPr>
        <p:spPr>
          <a:xfrm rot="19044329" flipV="1">
            <a:off x="6064036" y="4950797"/>
            <a:ext cx="48736" cy="597872"/>
          </a:xfrm>
          <a:custGeom>
            <a:avLst/>
            <a:gdLst>
              <a:gd name="connsiteX0" fmla="*/ 0 w 452761"/>
              <a:gd name="connsiteY0" fmla="*/ 0 h 656948"/>
              <a:gd name="connsiteX1" fmla="*/ 452761 w 452761"/>
              <a:gd name="connsiteY1" fmla="*/ 656948 h 65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2761" h="656948">
                <a:moveTo>
                  <a:pt x="0" y="0"/>
                </a:moveTo>
                <a:lnTo>
                  <a:pt x="452761" y="656948"/>
                </a:lnTo>
              </a:path>
            </a:pathLst>
          </a:custGeom>
          <a:noFill/>
          <a:ln w="19050">
            <a:solidFill>
              <a:schemeClr val="tx2">
                <a:lumMod val="60000"/>
                <a:lumOff val="40000"/>
                <a:alpha val="80000"/>
              </a:schemeClr>
            </a:solidFill>
            <a:prstDash val="sysDot"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>
              <a:latin typeface="210 맨발의청춘 L" pitchFamily="18" charset="-127"/>
              <a:ea typeface="210 맨발의청춘 L" pitchFamily="18" charset="-127"/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971600" y="1988840"/>
            <a:ext cx="3672408" cy="720080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모서리가 둥근 직사각형 25"/>
          <p:cNvSpPr/>
          <p:nvPr/>
        </p:nvSpPr>
        <p:spPr>
          <a:xfrm>
            <a:off x="5148064" y="1988840"/>
            <a:ext cx="3456384" cy="720080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자유형 26">
            <a:extLst>
              <a:ext uri="{FF2B5EF4-FFF2-40B4-BE49-F238E27FC236}">
                <a16:creationId xmlns="" xmlns:a16="http://schemas.microsoft.com/office/drawing/2014/main" id="{0FA6D79E-019D-4CF1-80D6-F68089BC58FA}"/>
              </a:ext>
            </a:extLst>
          </p:cNvPr>
          <p:cNvSpPr/>
          <p:nvPr/>
        </p:nvSpPr>
        <p:spPr>
          <a:xfrm rot="19044329" flipV="1">
            <a:off x="3511162" y="5202154"/>
            <a:ext cx="598106" cy="101745"/>
          </a:xfrm>
          <a:custGeom>
            <a:avLst/>
            <a:gdLst>
              <a:gd name="connsiteX0" fmla="*/ 0 w 452761"/>
              <a:gd name="connsiteY0" fmla="*/ 0 h 656948"/>
              <a:gd name="connsiteX1" fmla="*/ 452761 w 452761"/>
              <a:gd name="connsiteY1" fmla="*/ 656948 h 65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2761" h="656948">
                <a:moveTo>
                  <a:pt x="0" y="0"/>
                </a:moveTo>
                <a:lnTo>
                  <a:pt x="452761" y="656948"/>
                </a:lnTo>
              </a:path>
            </a:pathLst>
          </a:custGeom>
          <a:noFill/>
          <a:ln w="19050">
            <a:solidFill>
              <a:schemeClr val="tx2">
                <a:lumMod val="60000"/>
                <a:lumOff val="40000"/>
                <a:alpha val="80000"/>
              </a:schemeClr>
            </a:solidFill>
            <a:prstDash val="sysDot"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>
              <a:latin typeface="210 맨발의청춘 L" pitchFamily="18" charset="-127"/>
              <a:ea typeface="210 맨발의청춘 L" pitchFamily="18" charset="-127"/>
            </a:endParaRPr>
          </a:p>
        </p:txBody>
      </p:sp>
      <p:sp>
        <p:nvSpPr>
          <p:cNvPr id="28" name="모서리가 둥근 직사각형 27"/>
          <p:cNvSpPr/>
          <p:nvPr/>
        </p:nvSpPr>
        <p:spPr>
          <a:xfrm>
            <a:off x="899592" y="5517232"/>
            <a:ext cx="3312368" cy="720080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5076056" y="5517232"/>
            <a:ext cx="3600400" cy="720080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1043608" y="2204864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210 맨발의청춘 R" pitchFamily="18" charset="-127"/>
                <a:ea typeface="210 맨발의청춘 R" pitchFamily="18" charset="-127"/>
              </a:rPr>
              <a:t>1871</a:t>
            </a:r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년 문부성 성립 </a:t>
            </a:r>
            <a:r>
              <a:rPr lang="en-US" altLang="ko-KR" sz="2000" dirty="0" smtClean="0">
                <a:latin typeface="210 맨발의청춘 R" pitchFamily="18" charset="-127"/>
                <a:ea typeface="210 맨발의청춘 R" pitchFamily="18" charset="-127"/>
              </a:rPr>
              <a:t>&amp; </a:t>
            </a:r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학제발표</a:t>
            </a:r>
            <a:endParaRPr lang="ko-KR" altLang="en-US" sz="20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92080" y="22048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각종 전문학교</a:t>
            </a:r>
            <a:r>
              <a:rPr lang="en-US" altLang="ko-KR" sz="2000" dirty="0" smtClean="0">
                <a:latin typeface="210 맨발의청춘 R" pitchFamily="18" charset="-127"/>
                <a:ea typeface="210 맨발의청춘 R" pitchFamily="18" charset="-127"/>
              </a:rPr>
              <a:t>,</a:t>
            </a:r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 사립대학 설립</a:t>
            </a:r>
            <a:endParaRPr lang="ko-KR" altLang="en-US" sz="20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87624" y="5733256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210 맨발의청춘 R" pitchFamily="18" charset="-127"/>
                <a:ea typeface="210 맨발의청춘 R" pitchFamily="18" charset="-127"/>
              </a:rPr>
              <a:t>1870</a:t>
            </a:r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년 </a:t>
            </a:r>
            <a:r>
              <a:rPr lang="en-US" altLang="ko-KR" sz="2000" dirty="0" smtClean="0">
                <a:latin typeface="210 맨발의청춘 R" pitchFamily="18" charset="-127"/>
                <a:ea typeface="210 맨발의청춘 R" pitchFamily="18" charset="-127"/>
              </a:rPr>
              <a:t>‘</a:t>
            </a:r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교육칙어</a:t>
            </a:r>
            <a:r>
              <a:rPr lang="en-US" altLang="ko-KR" sz="2000" dirty="0" smtClean="0">
                <a:latin typeface="210 맨발의청춘 R" pitchFamily="18" charset="-127"/>
                <a:ea typeface="210 맨발의청춘 R" pitchFamily="18" charset="-127"/>
              </a:rPr>
              <a:t>’</a:t>
            </a:r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 공포</a:t>
            </a:r>
            <a:endParaRPr lang="ko-KR" altLang="en-US" sz="20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20072" y="5733256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학술단체 </a:t>
            </a:r>
            <a:r>
              <a:rPr lang="en-US" altLang="ko-KR" sz="2000" dirty="0" smtClean="0">
                <a:latin typeface="210 맨발의청춘 R" pitchFamily="18" charset="-127"/>
                <a:ea typeface="210 맨발의청춘 R" pitchFamily="18" charset="-127"/>
              </a:rPr>
              <a:t>‘</a:t>
            </a:r>
            <a:r>
              <a:rPr lang="ko-KR" altLang="en-US" sz="2000" dirty="0" err="1" smtClean="0">
                <a:latin typeface="210 맨발의청춘 R" pitchFamily="18" charset="-127"/>
                <a:ea typeface="210 맨발의청춘 R" pitchFamily="18" charset="-127"/>
              </a:rPr>
              <a:t>명육사</a:t>
            </a:r>
            <a:r>
              <a:rPr lang="en-US" altLang="ko-KR" sz="2000" dirty="0" smtClean="0">
                <a:latin typeface="210 맨발의청춘 R" pitchFamily="18" charset="-127"/>
                <a:ea typeface="210 맨발의청춘 R" pitchFamily="18" charset="-127"/>
              </a:rPr>
              <a:t>’ </a:t>
            </a:r>
            <a:r>
              <a:rPr lang="ko-KR" altLang="en-US" sz="2000" dirty="0" smtClean="0">
                <a:latin typeface="210 맨발의청춘 R" pitchFamily="18" charset="-127"/>
                <a:ea typeface="210 맨발의청춘 R" pitchFamily="18" charset="-127"/>
              </a:rPr>
              <a:t>선도적 역할</a:t>
            </a:r>
            <a:endParaRPr lang="ko-KR" altLang="en-US" sz="20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pic>
        <p:nvPicPr>
          <p:cNvPr id="22" name="Picture 7" descr="C:\Users\Administrator\Downloads\japan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48680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07944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779912" y="620688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latin typeface="210 맨발의청춘 R" pitchFamily="18" charset="-127"/>
                <a:ea typeface="210 맨발의청춘 R" pitchFamily="18" charset="-127"/>
              </a:rPr>
              <a:t>식산흥업</a:t>
            </a:r>
            <a:endParaRPr lang="ko-KR" altLang="en-US" sz="54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grpSp>
        <p:nvGrpSpPr>
          <p:cNvPr id="2" name="그룹 10"/>
          <p:cNvGrpSpPr/>
          <p:nvPr/>
        </p:nvGrpSpPr>
        <p:grpSpPr>
          <a:xfrm rot="21232939">
            <a:off x="351373" y="369006"/>
            <a:ext cx="3422596" cy="705454"/>
            <a:chOff x="4499992" y="1700807"/>
            <a:chExt cx="950153" cy="201137"/>
          </a:xfrm>
        </p:grpSpPr>
        <p:sp>
          <p:nvSpPr>
            <p:cNvPr id="12" name="직사각형 11"/>
            <p:cNvSpPr/>
            <p:nvPr/>
          </p:nvSpPr>
          <p:spPr>
            <a:xfrm>
              <a:off x="4499992" y="1700808"/>
              <a:ext cx="950153" cy="2011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63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4499992" y="1700807"/>
              <a:ext cx="262724" cy="201135"/>
            </a:xfrm>
            <a:prstGeom prst="rect">
              <a:avLst/>
            </a:prstGeom>
            <a:solidFill>
              <a:schemeClr val="accent5">
                <a:lumMod val="75000"/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3"/>
          <p:cNvGrpSpPr/>
          <p:nvPr/>
        </p:nvGrpSpPr>
        <p:grpSpPr>
          <a:xfrm rot="280537">
            <a:off x="1024852" y="907247"/>
            <a:ext cx="2586750" cy="549617"/>
            <a:chOff x="4499992" y="1700807"/>
            <a:chExt cx="785999" cy="201137"/>
          </a:xfrm>
        </p:grpSpPr>
        <p:sp>
          <p:nvSpPr>
            <p:cNvPr id="15" name="직사각형 14"/>
            <p:cNvSpPr/>
            <p:nvPr/>
          </p:nvSpPr>
          <p:spPr>
            <a:xfrm>
              <a:off x="4499992" y="1700808"/>
              <a:ext cx="785999" cy="2011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499992" y="1700807"/>
              <a:ext cx="262724" cy="201135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8434" name="Picture 2" descr="https://upload.wikimedia.org/wikipedia/commons/6/60/Ministry_of_Industry_in_Meiji_e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04864"/>
            <a:ext cx="4464496" cy="3888432"/>
          </a:xfrm>
          <a:prstGeom prst="rect">
            <a:avLst/>
          </a:prstGeom>
          <a:noFill/>
        </p:spPr>
      </p:pic>
      <p:sp>
        <p:nvSpPr>
          <p:cNvPr id="20" name="모서리가 둥근 직사각형 19"/>
          <p:cNvSpPr/>
          <p:nvPr/>
        </p:nvSpPr>
        <p:spPr>
          <a:xfrm>
            <a:off x="5436096" y="2204864"/>
            <a:ext cx="3312368" cy="3888432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2" name="그림 21">
            <a:extLst>
              <a:ext uri="{FF2B5EF4-FFF2-40B4-BE49-F238E27FC236}">
                <a16:creationId xmlns="" xmlns:a16="http://schemas.microsoft.com/office/drawing/2014/main" id="{054B8B72-4E94-4B7E-8E3B-0DE77EBE60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708920"/>
            <a:ext cx="288032" cy="28803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012160" y="2636912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err="1" smtClean="0">
                <a:latin typeface="210 맨발의청춘 R" pitchFamily="18" charset="-127"/>
                <a:ea typeface="210 맨발의청춘 R" pitchFamily="18" charset="-127"/>
              </a:rPr>
              <a:t>공부성</a:t>
            </a:r>
            <a:r>
              <a:rPr lang="en-US" altLang="ko-KR" sz="2400" dirty="0" smtClean="0">
                <a:latin typeface="210 맨발의청춘 R" pitchFamily="18" charset="-127"/>
                <a:ea typeface="210 맨발의청춘 R" pitchFamily="18" charset="-127"/>
              </a:rPr>
              <a:t>, </a:t>
            </a:r>
            <a:r>
              <a:rPr lang="ko-KR" altLang="en-US" sz="2400" dirty="0" err="1" smtClean="0">
                <a:latin typeface="210 맨발의청춘 R" pitchFamily="18" charset="-127"/>
                <a:ea typeface="210 맨발의청춘 R" pitchFamily="18" charset="-127"/>
              </a:rPr>
              <a:t>내무성</a:t>
            </a:r>
            <a:r>
              <a:rPr lang="ko-KR" altLang="en-US" sz="2400" dirty="0" smtClean="0">
                <a:latin typeface="210 맨발의청춘 R" pitchFamily="18" charset="-127"/>
                <a:ea typeface="210 맨발의청춘 R" pitchFamily="18" charset="-127"/>
              </a:rPr>
              <a:t> 설치</a:t>
            </a:r>
            <a:endParaRPr lang="ko-KR" altLang="en-US" sz="24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24" name="아래쪽 화살표 23"/>
          <p:cNvSpPr/>
          <p:nvPr/>
        </p:nvSpPr>
        <p:spPr>
          <a:xfrm>
            <a:off x="6732240" y="4077072"/>
            <a:ext cx="720080" cy="79208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5940152" y="3429000"/>
            <a:ext cx="298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latin typeface="210 맨발의청춘 R" pitchFamily="18" charset="-127"/>
                <a:ea typeface="210 맨발의청춘 R" pitchFamily="18" charset="-127"/>
              </a:rPr>
              <a:t>‘</a:t>
            </a:r>
            <a:r>
              <a:rPr lang="ko-KR" altLang="en-US" sz="2400" dirty="0" smtClean="0">
                <a:latin typeface="210 맨발의청춘 R" pitchFamily="18" charset="-127"/>
                <a:ea typeface="210 맨발의청춘 R" pitchFamily="18" charset="-127"/>
              </a:rPr>
              <a:t>식산흥업 백서</a:t>
            </a:r>
            <a:r>
              <a:rPr lang="en-US" altLang="ko-KR" sz="2400" dirty="0" smtClean="0">
                <a:latin typeface="210 맨발의청춘 R" pitchFamily="18" charset="-127"/>
                <a:ea typeface="210 맨발의청춘 R" pitchFamily="18" charset="-127"/>
              </a:rPr>
              <a:t>’ </a:t>
            </a:r>
            <a:r>
              <a:rPr lang="ko-KR" altLang="en-US" sz="2400" dirty="0" smtClean="0">
                <a:latin typeface="210 맨발의청춘 R" pitchFamily="18" charset="-127"/>
                <a:ea typeface="210 맨발의청춘 R" pitchFamily="18" charset="-127"/>
              </a:rPr>
              <a:t>발간</a:t>
            </a:r>
            <a:endParaRPr lang="ko-KR" altLang="en-US" sz="24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pic>
        <p:nvPicPr>
          <p:cNvPr id="30" name="그림 29">
            <a:extLst>
              <a:ext uri="{FF2B5EF4-FFF2-40B4-BE49-F238E27FC236}">
                <a16:creationId xmlns="" xmlns:a16="http://schemas.microsoft.com/office/drawing/2014/main" id="{054B8B72-4E94-4B7E-8E3B-0DE77EBE60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501008"/>
            <a:ext cx="288032" cy="288032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5652120" y="5229200"/>
            <a:ext cx="3347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solidFill>
                  <a:srgbClr val="FF0000"/>
                </a:solidFill>
                <a:latin typeface="210 맨발의청춘 R" pitchFamily="18" charset="-127"/>
                <a:ea typeface="210 맨발의청춘 R" pitchFamily="18" charset="-127"/>
              </a:rPr>
              <a:t>자본주의 발전 도모</a:t>
            </a:r>
            <a:endParaRPr lang="ko-KR" altLang="en-US" sz="2800" dirty="0">
              <a:solidFill>
                <a:srgbClr val="FF0000"/>
              </a:solidFill>
              <a:latin typeface="210 맨발의청춘 R" pitchFamily="18" charset="-127"/>
              <a:ea typeface="210 맨발의청춘 R" pitchFamily="18" charset="-127"/>
            </a:endParaRPr>
          </a:p>
        </p:txBody>
      </p:sp>
      <p:pic>
        <p:nvPicPr>
          <p:cNvPr id="17" name="Picture 7" descr="C:\Users\Administrator\Downloads\japan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48680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07944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779912" y="620688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dirty="0" smtClean="0">
                <a:latin typeface="210 맨발의청춘 R" pitchFamily="18" charset="-127"/>
                <a:ea typeface="210 맨발의청춘 R" pitchFamily="18" charset="-127"/>
              </a:rPr>
              <a:t>식산흥업</a:t>
            </a:r>
            <a:endParaRPr lang="ko-KR" altLang="en-US" sz="54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grpSp>
        <p:nvGrpSpPr>
          <p:cNvPr id="2" name="그룹 10"/>
          <p:cNvGrpSpPr/>
          <p:nvPr/>
        </p:nvGrpSpPr>
        <p:grpSpPr>
          <a:xfrm rot="21232939">
            <a:off x="351373" y="369006"/>
            <a:ext cx="3422596" cy="705454"/>
            <a:chOff x="4499992" y="1700807"/>
            <a:chExt cx="950153" cy="201137"/>
          </a:xfrm>
        </p:grpSpPr>
        <p:sp>
          <p:nvSpPr>
            <p:cNvPr id="12" name="직사각형 11"/>
            <p:cNvSpPr/>
            <p:nvPr/>
          </p:nvSpPr>
          <p:spPr>
            <a:xfrm>
              <a:off x="4499992" y="1700808"/>
              <a:ext cx="950153" cy="2011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63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4499992" y="1700807"/>
              <a:ext cx="262724" cy="201135"/>
            </a:xfrm>
            <a:prstGeom prst="rect">
              <a:avLst/>
            </a:prstGeom>
            <a:solidFill>
              <a:schemeClr val="accent5">
                <a:lumMod val="75000"/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3"/>
          <p:cNvGrpSpPr/>
          <p:nvPr/>
        </p:nvGrpSpPr>
        <p:grpSpPr>
          <a:xfrm rot="280537">
            <a:off x="1024852" y="907247"/>
            <a:ext cx="2586750" cy="549617"/>
            <a:chOff x="4499992" y="1700807"/>
            <a:chExt cx="785999" cy="201137"/>
          </a:xfrm>
        </p:grpSpPr>
        <p:sp>
          <p:nvSpPr>
            <p:cNvPr id="15" name="직사각형 14"/>
            <p:cNvSpPr/>
            <p:nvPr/>
          </p:nvSpPr>
          <p:spPr>
            <a:xfrm>
              <a:off x="4499992" y="1700808"/>
              <a:ext cx="785999" cy="2011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499992" y="1700807"/>
              <a:ext cx="262724" cy="201135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0484" name="Picture 4" descr="일본 군수산업에 대한 이미지 검색결과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916831"/>
            <a:ext cx="4824536" cy="3888433"/>
          </a:xfrm>
          <a:prstGeom prst="rect">
            <a:avLst/>
          </a:prstGeom>
          <a:noFill/>
        </p:spPr>
      </p:pic>
      <p:pic>
        <p:nvPicPr>
          <p:cNvPr id="20488" name="Picture 8" descr="관련 이미지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1916832"/>
            <a:ext cx="4824536" cy="4104456"/>
          </a:xfrm>
          <a:prstGeom prst="rect">
            <a:avLst/>
          </a:prstGeom>
          <a:noFill/>
        </p:spPr>
      </p:pic>
      <p:pic>
        <p:nvPicPr>
          <p:cNvPr id="20486" name="Picture 6" descr="관련 이미지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07704" y="2780928"/>
            <a:ext cx="5256584" cy="3744416"/>
          </a:xfrm>
          <a:prstGeom prst="rect">
            <a:avLst/>
          </a:prstGeom>
          <a:noFill/>
        </p:spPr>
      </p:pic>
      <p:pic>
        <p:nvPicPr>
          <p:cNvPr id="14" name="Picture 7" descr="C:\Users\Administrator\Downloads\japan (1)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48680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07944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</Words>
  <Application>Microsoft Office PowerPoint</Application>
  <PresentationFormat>화면 슬라이드 쇼(4:3)</PresentationFormat>
  <Paragraphs>29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2019-03-30T17:27:23Z</dcterms:created>
  <dcterms:modified xsi:type="dcterms:W3CDTF">2019-03-30T17:28:27Z</dcterms:modified>
</cp:coreProperties>
</file>