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9FB23-6153-4358-8C93-5119786E7CEC}" type="datetimeFigureOut">
              <a:rPr lang="ko-KR" altLang="en-US" smtClean="0"/>
              <a:pPr/>
              <a:t>2019-03-31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3B432-C455-4CCF-98A0-CA6FB8CD9FE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namu.wiki/w/%EB%9F%AC%EC%8B%9C%EC%95%84%20%EC%A0%9C%EA%B5%AD" TargetMode="External"/><Relationship Id="rId13" Type="http://schemas.openxmlformats.org/officeDocument/2006/relationships/hyperlink" Target="https://namu.wiki/w/%EC%96%B4%EB%A5%98" TargetMode="External"/><Relationship Id="rId3" Type="http://schemas.openxmlformats.org/officeDocument/2006/relationships/hyperlink" Target="https://namu.wiki/w/%EC%8C%80%20%EC%86%8C%EB%8F%99" TargetMode="External"/><Relationship Id="rId7" Type="http://schemas.openxmlformats.org/officeDocument/2006/relationships/hyperlink" Target="https://namu.wiki/w/%EC%8C%80" TargetMode="External"/><Relationship Id="rId12" Type="http://schemas.openxmlformats.org/officeDocument/2006/relationships/hyperlink" Target="https://namu.wiki/w/%EC%9C%A1%EB%A5%98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namu.wiki/w/%EC%9D%B4%EC%B4%8C%ED%96%A5%EB%8F%84" TargetMode="External"/><Relationship Id="rId11" Type="http://schemas.openxmlformats.org/officeDocument/2006/relationships/hyperlink" Target="https://namu.wiki/w/%EB%8B%B4%ED%95%A9" TargetMode="External"/><Relationship Id="rId5" Type="http://schemas.openxmlformats.org/officeDocument/2006/relationships/hyperlink" Target="https://namu.wiki/w/%EC%9D%BC%EB%B3%B8%20%EC%A0%9C%EA%B5%AD" TargetMode="External"/><Relationship Id="rId10" Type="http://schemas.openxmlformats.org/officeDocument/2006/relationships/hyperlink" Target="https://namu.wiki/w/%EC%8B%9C%EB%B2%A0%EB%A6%AC%EC%95%84%20%EB%82%B4%EC%A0%84" TargetMode="External"/><Relationship Id="rId4" Type="http://schemas.openxmlformats.org/officeDocument/2006/relationships/hyperlink" Target="https://namu.wiki/w/%EC%A0%9C1%EC%B0%A8%20%EC%84%B8%EA%B3%84%20%EB%8C%80%EC%A0%84" TargetMode="External"/><Relationship Id="rId9" Type="http://schemas.openxmlformats.org/officeDocument/2006/relationships/hyperlink" Target="https://namu.wiki/w/10%EC%9B%94%20%ED%98%81%EB%AA%85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endParaRPr lang="ko-KR" altLang="en-US" sz="1200" dirty="0">
              <a:latin typeface="나눔명조 ExtraBold" panose="02020603020101020101" pitchFamily="18" charset="-127"/>
              <a:ea typeface="나눔명조 ExtraBold" panose="02020603020101020101" pitchFamily="18" charset="-127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3619B9-AAC4-4BCE-9755-D1CC0CEF948C}" type="slidenum">
              <a:rPr lang="ko-KR" altLang="en-US" smtClean="0"/>
              <a:pPr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4212020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중국 침략 강화</a:t>
            </a:r>
            <a:endParaRPr lang="en-US" altLang="ko-KR" dirty="0"/>
          </a:p>
          <a:p>
            <a:r>
              <a:rPr lang="ko-KR" altLang="en-US" dirty="0"/>
              <a:t>일본의 정치와 사회</a:t>
            </a:r>
            <a:r>
              <a:rPr lang="en-US" altLang="ko-KR" dirty="0"/>
              <a:t>, </a:t>
            </a:r>
            <a:r>
              <a:rPr lang="ko-KR" altLang="en-US" dirty="0"/>
              <a:t>문화 부분에서 자유로운 분위기 고양</a:t>
            </a:r>
            <a:endParaRPr lang="en-US" altLang="ko-KR" dirty="0"/>
          </a:p>
          <a:p>
            <a:r>
              <a:rPr lang="ko-KR" altLang="en-US" dirty="0"/>
              <a:t>민중 권리 신장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https://hemiliar.tistory.com/49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B147E6-BA86-4B45-AF63-8CFF96F8DBB8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330311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>
                <a:hlinkClick r:id="rId3"/>
              </a:rPr>
              <a:t>https://namu.wiki/w/%EC%8C%80%20%EC%86%8C%EB%8F%99</a:t>
            </a:r>
            <a:endParaRPr lang="en-US" altLang="ko-KR" dirty="0"/>
          </a:p>
          <a:p>
            <a:r>
              <a:rPr lang="ko-KR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제1차 세계 대전"/>
              </a:rPr>
              <a:t>제</a:t>
            </a:r>
            <a:r>
              <a:rPr lang="en-US" altLang="ko-KR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제1차 세계 대전"/>
              </a:rPr>
              <a:t>1</a:t>
            </a:r>
            <a:r>
              <a:rPr lang="ko-KR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제1차 세계 대전"/>
              </a:rPr>
              <a:t>차 세계 대전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 승전국이 된 </a:t>
            </a:r>
            <a:r>
              <a:rPr lang="ko-KR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일본 제국"/>
              </a:rPr>
              <a:t>일본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은 공업화에 박차를 가한다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공업화가 진행될수록 </a:t>
            </a:r>
            <a:r>
              <a:rPr lang="ko-KR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이촌향도"/>
              </a:rPr>
              <a:t>농촌의 생산 인구는 도시로 유출되었고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이로 인해 일본의 </a:t>
            </a:r>
            <a:r>
              <a:rPr lang="ko-KR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 tooltip="쌀"/>
              </a:rPr>
              <a:t>쌀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생산량은 줄어들 수밖에 없었다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또한 </a:t>
            </a:r>
            <a:r>
              <a:rPr lang="ko-KR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 tooltip="러시아 제국"/>
              </a:rPr>
              <a:t>러시아 제국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 </a:t>
            </a:r>
            <a:r>
              <a:rPr lang="ko-KR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9" tooltip="10월 혁명"/>
              </a:rPr>
              <a:t>공산 혁명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 일어나 공산주의 세력 파급을 막기 위한 </a:t>
            </a:r>
            <a:r>
              <a:rPr lang="ko-KR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0" tooltip="시베리아 내전"/>
              </a:rPr>
              <a:t>시베리아 출병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 확실해지자 </a:t>
            </a:r>
            <a:r>
              <a:rPr lang="ko-KR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 tooltip="쌀"/>
              </a:rPr>
              <a:t>쌀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값이 폭등할 것이라 예상한 쌀 도매업자들이 가격</a:t>
            </a:r>
            <a:r>
              <a:rPr lang="ko-KR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1" tooltip="담합"/>
              </a:rPr>
              <a:t>담합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등의 짓거리를 하면서 쌀값이 폭등하게 된다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당시 일본의 식단은 철저히 곡류 중심이었고 </a:t>
            </a:r>
            <a:r>
              <a:rPr lang="ko-KR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2" tooltip="육류"/>
              </a:rPr>
              <a:t>육류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나 </a:t>
            </a:r>
            <a:r>
              <a:rPr lang="ko-KR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3" tooltip="어류"/>
              </a:rPr>
              <a:t>어류</a:t>
            </a:r>
            <a:r>
              <a:rPr lang="ko-KR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의 비중은 잘 오르지 않았기 때문에 불만이 가증될 수밖에 없었다</a:t>
            </a:r>
            <a:r>
              <a:rPr lang="en-US" altLang="ko-K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B147E6-BA86-4B45-AF63-8CFF96F8DBB8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556456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1046-0F6A-4569-97DD-BD11DE9F91DD}" type="datetimeFigureOut">
              <a:rPr lang="ko-KR" altLang="en-US" smtClean="0"/>
              <a:pPr/>
              <a:t>2019-03-31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F3E95-4A47-485A-A7B3-262A8D5F958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1046-0F6A-4569-97DD-BD11DE9F91DD}" type="datetimeFigureOut">
              <a:rPr lang="ko-KR" altLang="en-US" smtClean="0"/>
              <a:pPr/>
              <a:t>2019-03-31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F3E95-4A47-485A-A7B3-262A8D5F958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1046-0F6A-4569-97DD-BD11DE9F91DD}" type="datetimeFigureOut">
              <a:rPr lang="ko-KR" altLang="en-US" smtClean="0"/>
              <a:pPr/>
              <a:t>2019-03-31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F3E95-4A47-485A-A7B3-262A8D5F958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1046-0F6A-4569-97DD-BD11DE9F91DD}" type="datetimeFigureOut">
              <a:rPr lang="ko-KR" altLang="en-US" smtClean="0"/>
              <a:pPr/>
              <a:t>2019-03-31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F3E95-4A47-485A-A7B3-262A8D5F958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1046-0F6A-4569-97DD-BD11DE9F91DD}" type="datetimeFigureOut">
              <a:rPr lang="ko-KR" altLang="en-US" smtClean="0"/>
              <a:pPr/>
              <a:t>2019-03-31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F3E95-4A47-485A-A7B3-262A8D5F958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1046-0F6A-4569-97DD-BD11DE9F91DD}" type="datetimeFigureOut">
              <a:rPr lang="ko-KR" altLang="en-US" smtClean="0"/>
              <a:pPr/>
              <a:t>2019-03-31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F3E95-4A47-485A-A7B3-262A8D5F958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1046-0F6A-4569-97DD-BD11DE9F91DD}" type="datetimeFigureOut">
              <a:rPr lang="ko-KR" altLang="en-US" smtClean="0"/>
              <a:pPr/>
              <a:t>2019-03-31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F3E95-4A47-485A-A7B3-262A8D5F958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1046-0F6A-4569-97DD-BD11DE9F91DD}" type="datetimeFigureOut">
              <a:rPr lang="ko-KR" altLang="en-US" smtClean="0"/>
              <a:pPr/>
              <a:t>2019-03-31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F3E95-4A47-485A-A7B3-262A8D5F958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1046-0F6A-4569-97DD-BD11DE9F91DD}" type="datetimeFigureOut">
              <a:rPr lang="ko-KR" altLang="en-US" smtClean="0"/>
              <a:pPr/>
              <a:t>2019-03-31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F3E95-4A47-485A-A7B3-262A8D5F958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1046-0F6A-4569-97DD-BD11DE9F91DD}" type="datetimeFigureOut">
              <a:rPr lang="ko-KR" altLang="en-US" smtClean="0"/>
              <a:pPr/>
              <a:t>2019-03-31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F3E95-4A47-485A-A7B3-262A8D5F958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F1046-0F6A-4569-97DD-BD11DE9F91DD}" type="datetimeFigureOut">
              <a:rPr lang="ko-KR" altLang="en-US" smtClean="0"/>
              <a:pPr/>
              <a:t>2019-03-31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F3E95-4A47-485A-A7B3-262A8D5F958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F1046-0F6A-4569-97DD-BD11DE9F91DD}" type="datetimeFigureOut">
              <a:rPr lang="ko-KR" altLang="en-US" smtClean="0"/>
              <a:pPr/>
              <a:t>2019-03-31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F3E95-4A47-485A-A7B3-262A8D5F958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0"/>
            <a:ext cx="9144000" cy="685800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609051" y="1765265"/>
            <a:ext cx="389578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6000" dirty="0" smtClean="0">
                <a:ln>
                  <a:solidFill>
                    <a:schemeClr val="bg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210 맨발의청춘 R" pitchFamily="18" charset="-127"/>
                <a:ea typeface="210 맨발의청춘 R" pitchFamily="18" charset="-127"/>
              </a:rPr>
              <a:t>#03</a:t>
            </a:r>
            <a:endParaRPr lang="en-US" altLang="ko-KR" sz="6000" dirty="0">
              <a:ln>
                <a:solidFill>
                  <a:schemeClr val="bg1">
                    <a:lumMod val="75000"/>
                  </a:schemeClr>
                </a:solidFill>
              </a:ln>
              <a:solidFill>
                <a:schemeClr val="bg1"/>
              </a:solidFill>
              <a:latin typeface="210 맨발의청춘 R" pitchFamily="18" charset="-127"/>
              <a:ea typeface="210 맨발의청춘 R" pitchFamily="18" charset="-127"/>
            </a:endParaRP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xmlns="" id="{6254367C-8098-4644-AB00-275ACF5E6475}"/>
              </a:ext>
            </a:extLst>
          </p:cNvPr>
          <p:cNvSpPr/>
          <p:nvPr/>
        </p:nvSpPr>
        <p:spPr>
          <a:xfrm>
            <a:off x="2425814" y="567418"/>
            <a:ext cx="4292373" cy="5723164"/>
          </a:xfrm>
          <a:prstGeom prst="rect">
            <a:avLst/>
          </a:prstGeom>
          <a:noFill/>
          <a:ln w="698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002060"/>
              </a:solidFill>
              <a:highlight>
                <a:srgbClr val="000000"/>
              </a:highlight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xmlns="" id="{957BA4FB-2A74-4ED5-9CA5-3F70B0EEEFD0}"/>
              </a:ext>
            </a:extLst>
          </p:cNvPr>
          <p:cNvSpPr/>
          <p:nvPr/>
        </p:nvSpPr>
        <p:spPr>
          <a:xfrm>
            <a:off x="2474798" y="3299500"/>
            <a:ext cx="41642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4800" dirty="0" err="1" smtClean="0">
                <a:solidFill>
                  <a:schemeClr val="bg1"/>
                </a:solidFill>
                <a:latin typeface="210 맨발의청춘 R" pitchFamily="18" charset="-127"/>
                <a:ea typeface="210 맨발의청춘 R" pitchFamily="18" charset="-127"/>
              </a:rPr>
              <a:t>다이쇼</a:t>
            </a:r>
            <a:endParaRPr lang="en-US" altLang="ko-KR" sz="4800" dirty="0" smtClean="0">
              <a:solidFill>
                <a:schemeClr val="bg1"/>
              </a:solidFill>
              <a:latin typeface="210 맨발의청춘 R" pitchFamily="18" charset="-127"/>
              <a:ea typeface="210 맨발의청춘 R" pitchFamily="18" charset="-127"/>
            </a:endParaRPr>
          </a:p>
          <a:p>
            <a:pPr algn="ctr"/>
            <a:r>
              <a:rPr lang="ko-KR" altLang="en-US" sz="4800" dirty="0" smtClean="0">
                <a:solidFill>
                  <a:schemeClr val="bg1"/>
                </a:solidFill>
                <a:latin typeface="210 맨발의청춘 R" pitchFamily="18" charset="-127"/>
                <a:ea typeface="210 맨발의청춘 R" pitchFamily="18" charset="-127"/>
              </a:rPr>
              <a:t>성립</a:t>
            </a:r>
            <a:endParaRPr lang="en-US" altLang="ko-KR" sz="4800" dirty="0" smtClean="0">
              <a:solidFill>
                <a:schemeClr val="bg1"/>
              </a:solidFill>
              <a:latin typeface="210 맨발의청춘 R" pitchFamily="18" charset="-127"/>
              <a:ea typeface="210 맨발의청춘 R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9021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628800"/>
            <a:ext cx="9144000" cy="7881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210 맨발의청춘 L" panose="02020603020101020101" pitchFamily="18" charset="-127"/>
              <a:ea typeface="210 맨발의청춘 L" panose="02020603020101020101" pitchFamily="18" charset="-12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022230E9-FD27-4531-81E4-E7D382B885E2}"/>
              </a:ext>
            </a:extLst>
          </p:cNvPr>
          <p:cNvSpPr txBox="1"/>
          <p:nvPr/>
        </p:nvSpPr>
        <p:spPr>
          <a:xfrm>
            <a:off x="899592" y="332656"/>
            <a:ext cx="9585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err="1">
                <a:latin typeface="210 맨발의청춘 R" pitchFamily="18" charset="-127"/>
                <a:ea typeface="210 맨발의청춘 R" pitchFamily="18" charset="-127"/>
              </a:rPr>
              <a:t>다이쇼</a:t>
            </a:r>
            <a:r>
              <a:rPr lang="ko-KR" altLang="en-US" sz="3600" dirty="0">
                <a:latin typeface="210 맨발의청춘 R" pitchFamily="18" charset="-127"/>
                <a:ea typeface="210 맨발의청춘 R" pitchFamily="18" charset="-127"/>
              </a:rPr>
              <a:t> 데모크라시</a:t>
            </a:r>
            <a:endParaRPr lang="en-US" altLang="ko-KR" sz="2400" dirty="0">
              <a:latin typeface="210 맨발의청춘 R" pitchFamily="18" charset="-127"/>
              <a:ea typeface="210 맨발의청춘 R" pitchFamily="18" charset="-127"/>
            </a:endParaRPr>
          </a:p>
        </p:txBody>
      </p:sp>
      <p:pic>
        <p:nvPicPr>
          <p:cNvPr id="31" name="Picture 7" descr="C:\Users\Administrator\Downloads\japan (1).png">
            <a:extLst>
              <a:ext uri="{FF2B5EF4-FFF2-40B4-BE49-F238E27FC236}">
                <a16:creationId xmlns="" xmlns:a16="http://schemas.microsoft.com/office/drawing/2014/main" id="{C987F997-E383-4EA2-B2E6-7D45F2A7CE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537155" cy="53715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직선 연결선 2">
            <a:extLst>
              <a:ext uri="{FF2B5EF4-FFF2-40B4-BE49-F238E27FC236}">
                <a16:creationId xmlns="" xmlns:a16="http://schemas.microsoft.com/office/drawing/2014/main" id="{638E0138-2130-423D-9498-97B3781FA7BD}"/>
              </a:ext>
            </a:extLst>
          </p:cNvPr>
          <p:cNvCxnSpPr/>
          <p:nvPr/>
        </p:nvCxnSpPr>
        <p:spPr>
          <a:xfrm>
            <a:off x="2483768" y="1484784"/>
            <a:ext cx="0" cy="648072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>
            <a:extLst>
              <a:ext uri="{FF2B5EF4-FFF2-40B4-BE49-F238E27FC236}">
                <a16:creationId xmlns="" xmlns:a16="http://schemas.microsoft.com/office/drawing/2014/main" id="{7165426C-C128-4265-9BEC-872C9CF9976F}"/>
              </a:ext>
            </a:extLst>
          </p:cNvPr>
          <p:cNvCxnSpPr/>
          <p:nvPr/>
        </p:nvCxnSpPr>
        <p:spPr>
          <a:xfrm>
            <a:off x="6732240" y="1304764"/>
            <a:ext cx="0" cy="648072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053C2C8-C3A1-4C55-9557-A5400D59E013}"/>
              </a:ext>
            </a:extLst>
          </p:cNvPr>
          <p:cNvSpPr txBox="1"/>
          <p:nvPr/>
        </p:nvSpPr>
        <p:spPr>
          <a:xfrm>
            <a:off x="1619673" y="1808820"/>
            <a:ext cx="17281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1904 </a:t>
            </a:r>
          </a:p>
          <a:p>
            <a:pPr algn="ctr"/>
            <a:r>
              <a:rPr lang="ko-KR" altLang="en-US" dirty="0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러일전쟁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FA4EB125-49F8-4EB1-A121-07AFB16177BB}"/>
              </a:ext>
            </a:extLst>
          </p:cNvPr>
          <p:cNvSpPr txBox="1"/>
          <p:nvPr/>
        </p:nvSpPr>
        <p:spPr>
          <a:xfrm>
            <a:off x="5868145" y="1890782"/>
            <a:ext cx="1728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1930</a:t>
            </a:r>
            <a:endParaRPr lang="ko-KR" altLang="en-US" dirty="0">
              <a:latin typeface="210 맨발의청춘 L" panose="02020603020101020101" pitchFamily="18" charset="-127"/>
              <a:ea typeface="210 맨발의청춘 L" panose="02020603020101020101" pitchFamily="18" charset="-127"/>
            </a:endParaRPr>
          </a:p>
        </p:txBody>
      </p:sp>
      <p:pic>
        <p:nvPicPr>
          <p:cNvPr id="2050" name="Picture 2" descr="íì¼:ë¬ì¼ì ì ì¼ë³¸í.jpg">
            <a:extLst>
              <a:ext uri="{FF2B5EF4-FFF2-40B4-BE49-F238E27FC236}">
                <a16:creationId xmlns="" xmlns:a16="http://schemas.microsoft.com/office/drawing/2014/main" id="{9EF925CF-2878-498B-B9F3-D1CDECB0A3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93" y="2443283"/>
            <a:ext cx="8283213" cy="416129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그룹 6">
            <a:extLst>
              <a:ext uri="{FF2B5EF4-FFF2-40B4-BE49-F238E27FC236}">
                <a16:creationId xmlns="" xmlns:a16="http://schemas.microsoft.com/office/drawing/2014/main" id="{B87D260D-ABD4-46D7-99D8-AA7E0733F577}"/>
              </a:ext>
            </a:extLst>
          </p:cNvPr>
          <p:cNvGrpSpPr/>
          <p:nvPr/>
        </p:nvGrpSpPr>
        <p:grpSpPr>
          <a:xfrm>
            <a:off x="375158" y="2456441"/>
            <a:ext cx="8373306" cy="4169451"/>
            <a:chOff x="430393" y="2459869"/>
            <a:chExt cx="8373306" cy="4169451"/>
          </a:xfrm>
        </p:grpSpPr>
        <p:pic>
          <p:nvPicPr>
            <p:cNvPr id="2052" name="Picture 4" descr="ê´ë ¨ ì´ë¯¸ì§">
              <a:extLst>
                <a:ext uri="{FF2B5EF4-FFF2-40B4-BE49-F238E27FC236}">
                  <a16:creationId xmlns="" xmlns:a16="http://schemas.microsoft.com/office/drawing/2014/main" id="{F43C17AF-A2C2-4125-B383-3CBB234FEA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0393" y="2465319"/>
              <a:ext cx="5658398" cy="4164001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 descr="ê´ë ¨ ì´ë¯¸ì§">
              <a:extLst>
                <a:ext uri="{FF2B5EF4-FFF2-40B4-BE49-F238E27FC236}">
                  <a16:creationId xmlns="" xmlns:a16="http://schemas.microsoft.com/office/drawing/2014/main" id="{22B7CE58-7F2A-4E5F-A1AF-EF93B74C02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88791" y="2459869"/>
              <a:ext cx="2714908" cy="415487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1880596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2">
            <a:extLst>
              <a:ext uri="{FF2B5EF4-FFF2-40B4-BE49-F238E27FC236}">
                <a16:creationId xmlns="" xmlns:a16="http://schemas.microsoft.com/office/drawing/2014/main" id="{95A850A1-8368-40D9-80CA-4D16B534008A}"/>
              </a:ext>
            </a:extLst>
          </p:cNvPr>
          <p:cNvGrpSpPr/>
          <p:nvPr/>
        </p:nvGrpSpPr>
        <p:grpSpPr>
          <a:xfrm>
            <a:off x="581838" y="1484784"/>
            <a:ext cx="7980324" cy="1142740"/>
            <a:chOff x="867878" y="779181"/>
            <a:chExt cx="7980324" cy="1142740"/>
          </a:xfrm>
        </p:grpSpPr>
        <p:sp>
          <p:nvSpPr>
            <p:cNvPr id="5" name="직사각형 4"/>
            <p:cNvSpPr/>
            <p:nvPr/>
          </p:nvSpPr>
          <p:spPr>
            <a:xfrm>
              <a:off x="867878" y="779181"/>
              <a:ext cx="7980324" cy="1142740"/>
            </a:xfrm>
            <a:prstGeom prst="rect">
              <a:avLst/>
            </a:prstGeom>
            <a:solidFill>
              <a:schemeClr val="bg1">
                <a:lumMod val="85000"/>
                <a:alpha val="61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500" dirty="0">
                <a:latin typeface="210 맨발의청춘 L" panose="02020603020101020101" pitchFamily="18" charset="-127"/>
                <a:ea typeface="210 맨발의청춘 L" panose="02020603020101020101" pitchFamily="18" charset="-127"/>
              </a:endParaRPr>
            </a:p>
          </p:txBody>
        </p:sp>
        <p:sp>
          <p:nvSpPr>
            <p:cNvPr id="4" name="직사각형 3"/>
            <p:cNvSpPr/>
            <p:nvPr/>
          </p:nvSpPr>
          <p:spPr>
            <a:xfrm>
              <a:off x="1051013" y="943149"/>
              <a:ext cx="7578283" cy="766436"/>
            </a:xfrm>
            <a:prstGeom prst="rect">
              <a:avLst/>
            </a:prstGeom>
            <a:solidFill>
              <a:schemeClr val="bg1">
                <a:alpha val="61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3600" dirty="0">
                  <a:solidFill>
                    <a:schemeClr val="tx1"/>
                  </a:solidFill>
                  <a:latin typeface="210 맨발의청춘 R" pitchFamily="18" charset="-127"/>
                  <a:ea typeface="210 맨발의청춘 R" pitchFamily="18" charset="-127"/>
                </a:rPr>
                <a:t>시민의식 성장</a:t>
              </a:r>
              <a:endParaRPr lang="en-US" altLang="ko-KR" sz="3600" dirty="0">
                <a:solidFill>
                  <a:schemeClr val="tx1"/>
                </a:solidFill>
                <a:latin typeface="210 맨발의청춘 R" pitchFamily="18" charset="-127"/>
                <a:ea typeface="210 맨발의청춘 R" pitchFamily="18" charset="-127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57FDE34-3A76-4028-8B72-E6C2D598F966}"/>
              </a:ext>
            </a:extLst>
          </p:cNvPr>
          <p:cNvSpPr txBox="1"/>
          <p:nvPr/>
        </p:nvSpPr>
        <p:spPr>
          <a:xfrm>
            <a:off x="815366" y="134053"/>
            <a:ext cx="9585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210 맨발의청춘 R" pitchFamily="18" charset="-127"/>
                <a:ea typeface="210 맨발의청춘 R" pitchFamily="18" charset="-127"/>
              </a:rPr>
              <a:t>배경</a:t>
            </a:r>
            <a:endParaRPr lang="en-US" altLang="ko-KR" sz="2400" dirty="0">
              <a:latin typeface="210 맨발의청춘 R" pitchFamily="18" charset="-127"/>
              <a:ea typeface="210 맨발의청춘 R" pitchFamily="18" charset="-127"/>
            </a:endParaRPr>
          </a:p>
        </p:txBody>
      </p:sp>
      <p:grpSp>
        <p:nvGrpSpPr>
          <p:cNvPr id="3" name="그룹 9">
            <a:extLst>
              <a:ext uri="{FF2B5EF4-FFF2-40B4-BE49-F238E27FC236}">
                <a16:creationId xmlns="" xmlns:a16="http://schemas.microsoft.com/office/drawing/2014/main" id="{388FDA3D-4E2D-4071-B019-9A88B1F16A14}"/>
              </a:ext>
            </a:extLst>
          </p:cNvPr>
          <p:cNvGrpSpPr/>
          <p:nvPr/>
        </p:nvGrpSpPr>
        <p:grpSpPr>
          <a:xfrm>
            <a:off x="521733" y="3078348"/>
            <a:ext cx="7980324" cy="1142740"/>
            <a:chOff x="867878" y="779181"/>
            <a:chExt cx="7980324" cy="1142740"/>
          </a:xfrm>
        </p:grpSpPr>
        <p:sp>
          <p:nvSpPr>
            <p:cNvPr id="11" name="직사각형 10">
              <a:extLst>
                <a:ext uri="{FF2B5EF4-FFF2-40B4-BE49-F238E27FC236}">
                  <a16:creationId xmlns="" xmlns:a16="http://schemas.microsoft.com/office/drawing/2014/main" id="{F6537704-C662-4822-B487-DE64BFB155AE}"/>
                </a:ext>
              </a:extLst>
            </p:cNvPr>
            <p:cNvSpPr/>
            <p:nvPr/>
          </p:nvSpPr>
          <p:spPr>
            <a:xfrm>
              <a:off x="867878" y="779181"/>
              <a:ext cx="7980324" cy="1142740"/>
            </a:xfrm>
            <a:prstGeom prst="rect">
              <a:avLst/>
            </a:prstGeom>
            <a:solidFill>
              <a:schemeClr val="bg1">
                <a:lumMod val="85000"/>
                <a:alpha val="61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500">
                <a:latin typeface="210 맨발의청춘 L" panose="02020603020101020101" pitchFamily="18" charset="-127"/>
                <a:ea typeface="210 맨발의청춘 L" panose="02020603020101020101" pitchFamily="18" charset="-127"/>
              </a:endParaRPr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="" xmlns:a16="http://schemas.microsoft.com/office/drawing/2014/main" id="{45D895B2-5855-49E7-BD53-C4784B937649}"/>
                </a:ext>
              </a:extLst>
            </p:cNvPr>
            <p:cNvSpPr/>
            <p:nvPr/>
          </p:nvSpPr>
          <p:spPr>
            <a:xfrm>
              <a:off x="1051013" y="943149"/>
              <a:ext cx="7578283" cy="766436"/>
            </a:xfrm>
            <a:prstGeom prst="rect">
              <a:avLst/>
            </a:prstGeom>
            <a:solidFill>
              <a:schemeClr val="bg1">
                <a:alpha val="61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3600" dirty="0" err="1">
                  <a:solidFill>
                    <a:schemeClr val="tx1"/>
                  </a:solidFill>
                  <a:latin typeface="210 맨발의청춘 R" pitchFamily="18" charset="-127"/>
                  <a:ea typeface="210 맨발의청춘 R" pitchFamily="18" charset="-127"/>
                </a:rPr>
                <a:t>다이쇼</a:t>
              </a:r>
              <a:r>
                <a:rPr lang="ko-KR" altLang="en-US" sz="3600" dirty="0">
                  <a:solidFill>
                    <a:schemeClr val="tx1"/>
                  </a:solidFill>
                  <a:latin typeface="210 맨발의청춘 R" pitchFamily="18" charset="-127"/>
                  <a:ea typeface="210 맨발의청춘 R" pitchFamily="18" charset="-127"/>
                </a:rPr>
                <a:t> 정변</a:t>
              </a:r>
              <a:endParaRPr lang="en-US" altLang="ko-KR" sz="3600" dirty="0">
                <a:solidFill>
                  <a:schemeClr val="tx1"/>
                </a:solidFill>
                <a:latin typeface="210 맨발의청춘 R" pitchFamily="18" charset="-127"/>
                <a:ea typeface="210 맨발의청춘 R" pitchFamily="18" charset="-127"/>
              </a:endParaRPr>
            </a:p>
          </p:txBody>
        </p:sp>
      </p:grpSp>
      <p:grpSp>
        <p:nvGrpSpPr>
          <p:cNvPr id="6" name="그룹 12">
            <a:extLst>
              <a:ext uri="{FF2B5EF4-FFF2-40B4-BE49-F238E27FC236}">
                <a16:creationId xmlns="" xmlns:a16="http://schemas.microsoft.com/office/drawing/2014/main" id="{2F9774A0-7A85-4AAA-8631-77FA2A99F483}"/>
              </a:ext>
            </a:extLst>
          </p:cNvPr>
          <p:cNvGrpSpPr/>
          <p:nvPr/>
        </p:nvGrpSpPr>
        <p:grpSpPr>
          <a:xfrm>
            <a:off x="531331" y="4616282"/>
            <a:ext cx="7980324" cy="1142740"/>
            <a:chOff x="867878" y="779181"/>
            <a:chExt cx="7980324" cy="1142740"/>
          </a:xfrm>
        </p:grpSpPr>
        <p:sp>
          <p:nvSpPr>
            <p:cNvPr id="14" name="직사각형 13">
              <a:extLst>
                <a:ext uri="{FF2B5EF4-FFF2-40B4-BE49-F238E27FC236}">
                  <a16:creationId xmlns="" xmlns:a16="http://schemas.microsoft.com/office/drawing/2014/main" id="{CF75538F-3F1D-41DA-8439-37B12D556B65}"/>
                </a:ext>
              </a:extLst>
            </p:cNvPr>
            <p:cNvSpPr/>
            <p:nvPr/>
          </p:nvSpPr>
          <p:spPr>
            <a:xfrm>
              <a:off x="867878" y="779181"/>
              <a:ext cx="7980324" cy="1142740"/>
            </a:xfrm>
            <a:prstGeom prst="rect">
              <a:avLst/>
            </a:prstGeom>
            <a:solidFill>
              <a:schemeClr val="bg1">
                <a:lumMod val="85000"/>
                <a:alpha val="61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500">
                <a:latin typeface="210 맨발의청춘 L" panose="02020603020101020101" pitchFamily="18" charset="-127"/>
                <a:ea typeface="210 맨발의청춘 L" panose="02020603020101020101" pitchFamily="18" charset="-127"/>
              </a:endParaRPr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="" xmlns:a16="http://schemas.microsoft.com/office/drawing/2014/main" id="{89C4EFE8-16B4-4C33-B903-64944ECD4D02}"/>
                </a:ext>
              </a:extLst>
            </p:cNvPr>
            <p:cNvSpPr/>
            <p:nvPr/>
          </p:nvSpPr>
          <p:spPr>
            <a:xfrm>
              <a:off x="1051013" y="943149"/>
              <a:ext cx="7578283" cy="766436"/>
            </a:xfrm>
            <a:prstGeom prst="rect">
              <a:avLst/>
            </a:prstGeom>
            <a:solidFill>
              <a:schemeClr val="bg1">
                <a:alpha val="61000"/>
              </a:schemeClr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3600" dirty="0">
                  <a:solidFill>
                    <a:schemeClr val="tx1"/>
                  </a:solidFill>
                  <a:latin typeface="210 맨발의청춘 R" pitchFamily="18" charset="-127"/>
                  <a:ea typeface="210 맨발의청춘 R" pitchFamily="18" charset="-127"/>
                </a:rPr>
                <a:t>1</a:t>
              </a:r>
              <a:r>
                <a:rPr lang="ko-KR" altLang="en-US" sz="3600" dirty="0">
                  <a:solidFill>
                    <a:schemeClr val="tx1"/>
                  </a:solidFill>
                  <a:latin typeface="210 맨발의청춘 R" pitchFamily="18" charset="-127"/>
                  <a:ea typeface="210 맨발의청춘 R" pitchFamily="18" charset="-127"/>
                </a:rPr>
                <a:t>차 세계대전의 호경기와 부작용</a:t>
              </a:r>
              <a:endParaRPr lang="en-US" altLang="ko-KR" sz="3600" dirty="0">
                <a:solidFill>
                  <a:schemeClr val="tx1"/>
                </a:solidFill>
                <a:latin typeface="210 맨발의청춘 R" pitchFamily="18" charset="-127"/>
                <a:ea typeface="210 맨발의청춘 R" pitchFamily="18" charset="-127"/>
              </a:endParaRPr>
            </a:p>
          </p:txBody>
        </p:sp>
      </p:grpSp>
      <p:pic>
        <p:nvPicPr>
          <p:cNvPr id="16" name="Picture 7" descr="C:\Users\Administrator\Downloads\torii-gate.png">
            <a:extLst>
              <a:ext uri="{FF2B5EF4-FFF2-40B4-BE49-F238E27FC236}">
                <a16:creationId xmlns="" xmlns:a16="http://schemas.microsoft.com/office/drawing/2014/main" id="{334750A7-43D3-4ECC-AA0E-63FA644F3C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16633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04326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>
            <a:extLst>
              <a:ext uri="{FF2B5EF4-FFF2-40B4-BE49-F238E27FC236}">
                <a16:creationId xmlns="" xmlns:a16="http://schemas.microsoft.com/office/drawing/2014/main" id="{C1B5F9BC-E9A6-4570-8E3C-BE8A52AB8049}"/>
              </a:ext>
            </a:extLst>
          </p:cNvPr>
          <p:cNvSpPr/>
          <p:nvPr/>
        </p:nvSpPr>
        <p:spPr>
          <a:xfrm>
            <a:off x="4499992" y="2132856"/>
            <a:ext cx="4644008" cy="2520280"/>
          </a:xfrm>
          <a:prstGeom prst="rect">
            <a:avLst/>
          </a:prstGeom>
          <a:solidFill>
            <a:schemeClr val="bg1">
              <a:lumMod val="65000"/>
              <a:alpha val="61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500" dirty="0">
              <a:latin typeface="210 맨발의청춘 L" panose="02020603020101020101" pitchFamily="18" charset="-127"/>
              <a:ea typeface="210 맨발의청춘 L" panose="02020603020101020101" pitchFamily="18" charset="-127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="" xmlns:a16="http://schemas.microsoft.com/office/drawing/2014/main" id="{8EBA12E7-1170-40FB-B5E9-F33A3167A27F}"/>
              </a:ext>
            </a:extLst>
          </p:cNvPr>
          <p:cNvSpPr/>
          <p:nvPr/>
        </p:nvSpPr>
        <p:spPr>
          <a:xfrm>
            <a:off x="0" y="2132856"/>
            <a:ext cx="4499992" cy="2520280"/>
          </a:xfrm>
          <a:prstGeom prst="rect">
            <a:avLst/>
          </a:prstGeom>
          <a:solidFill>
            <a:schemeClr val="bg1">
              <a:lumMod val="85000"/>
              <a:alpha val="61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500" dirty="0">
              <a:latin typeface="210 맨발의청춘 L" panose="02020603020101020101" pitchFamily="18" charset="-127"/>
              <a:ea typeface="210 맨발의청춘 L" panose="0202060302010102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188640"/>
            <a:ext cx="9585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210 맨발의청춘 R" pitchFamily="18" charset="-127"/>
                <a:ea typeface="210 맨발의청춘 R" pitchFamily="18" charset="-127"/>
              </a:rPr>
              <a:t>쌀 소동</a:t>
            </a:r>
            <a:endParaRPr lang="en-US" altLang="ko-KR" sz="2400" dirty="0">
              <a:latin typeface="210 맨발의청춘 R" pitchFamily="18" charset="-127"/>
              <a:ea typeface="210 맨발의청춘 R" pitchFamily="18" charset="-127"/>
            </a:endParaRPr>
          </a:p>
        </p:txBody>
      </p:sp>
      <p:pic>
        <p:nvPicPr>
          <p:cNvPr id="15" name="Picture 9" descr="C:\Users\Administrator\Downloads\japanese-food.png">
            <a:extLst>
              <a:ext uri="{FF2B5EF4-FFF2-40B4-BE49-F238E27FC236}">
                <a16:creationId xmlns="" xmlns:a16="http://schemas.microsoft.com/office/drawing/2014/main" id="{54E3CAF5-1A90-4185-952C-16837EC11D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0952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6F663A39-B694-487A-8A1A-34FBCF94FC66}"/>
              </a:ext>
            </a:extLst>
          </p:cNvPr>
          <p:cNvSpPr txBox="1"/>
          <p:nvPr/>
        </p:nvSpPr>
        <p:spPr>
          <a:xfrm>
            <a:off x="683568" y="2497976"/>
            <a:ext cx="388843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300" b="1" dirty="0">
                <a:latin typeface="210 맨발의청춘 R" pitchFamily="18" charset="-127"/>
                <a:ea typeface="210 맨발의청춘 R" pitchFamily="18" charset="-127"/>
              </a:rPr>
              <a:t>1</a:t>
            </a:r>
            <a:r>
              <a:rPr lang="ko-KR" altLang="en-US" sz="2300" b="1" dirty="0">
                <a:latin typeface="210 맨발의청춘 R" pitchFamily="18" charset="-127"/>
                <a:ea typeface="210 맨발의청춘 R" pitchFamily="18" charset="-127"/>
              </a:rPr>
              <a:t>차 세계대전의 승전국</a:t>
            </a:r>
            <a:endParaRPr lang="en-US" altLang="ko-KR" sz="2300" b="1" dirty="0">
              <a:latin typeface="210 맨발의청춘 R" pitchFamily="18" charset="-127"/>
              <a:ea typeface="210 맨발의청춘 R" pitchFamily="18" charset="-127"/>
            </a:endParaRPr>
          </a:p>
          <a:p>
            <a:endParaRPr lang="en-US" altLang="ko-KR" sz="2300" dirty="0">
              <a:latin typeface="210 맨발의청춘 L" panose="02020603020101020101" pitchFamily="18" charset="-127"/>
              <a:ea typeface="210 맨발의청춘 L" panose="02020603020101020101" pitchFamily="18" charset="-127"/>
            </a:endParaRPr>
          </a:p>
          <a:p>
            <a:r>
              <a:rPr lang="ko-KR" altLang="ko-KR" sz="2300" dirty="0">
                <a:solidFill>
                  <a:schemeClr val="bg1">
                    <a:lumMod val="85000"/>
                  </a:schemeClr>
                </a:solidFill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→</a:t>
            </a:r>
            <a:r>
              <a:rPr lang="en-US" altLang="ko-KR" sz="2300" dirty="0">
                <a:solidFill>
                  <a:schemeClr val="bg1">
                    <a:lumMod val="85000"/>
                  </a:schemeClr>
                </a:solidFill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 </a:t>
            </a:r>
            <a:r>
              <a:rPr lang="ko-KR" altLang="en-US" sz="2300" dirty="0">
                <a:solidFill>
                  <a:schemeClr val="bg1">
                    <a:lumMod val="85000"/>
                  </a:schemeClr>
                </a:solidFill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공업화에 </a:t>
            </a:r>
            <a:r>
              <a:rPr lang="ko-KR" altLang="en-US" sz="2300" dirty="0" smtClean="0">
                <a:solidFill>
                  <a:schemeClr val="bg1">
                    <a:lumMod val="85000"/>
                  </a:schemeClr>
                </a:solidFill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박차 </a:t>
            </a:r>
            <a:endParaRPr lang="en-US" altLang="ko-KR" sz="2300" dirty="0">
              <a:solidFill>
                <a:schemeClr val="bg1">
                  <a:lumMod val="85000"/>
                </a:schemeClr>
              </a:solidFill>
              <a:latin typeface="210 맨발의청춘 L" panose="02020603020101020101" pitchFamily="18" charset="-127"/>
              <a:ea typeface="210 맨발의청춘 L" panose="02020603020101020101" pitchFamily="18" charset="-127"/>
            </a:endParaRPr>
          </a:p>
          <a:p>
            <a:r>
              <a:rPr lang="ko-KR" altLang="en-US" sz="2300" dirty="0">
                <a:solidFill>
                  <a:schemeClr val="bg1">
                    <a:lumMod val="85000"/>
                  </a:schemeClr>
                </a:solidFill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→ </a:t>
            </a:r>
            <a:r>
              <a:rPr lang="ko-KR" altLang="en-US" sz="2300" dirty="0" smtClean="0">
                <a:solidFill>
                  <a:schemeClr val="bg1">
                    <a:lumMod val="85000"/>
                  </a:schemeClr>
                </a:solidFill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이촌향도</a:t>
            </a:r>
            <a:endParaRPr lang="en-US" altLang="ko-KR" sz="2300" dirty="0">
              <a:solidFill>
                <a:schemeClr val="bg1">
                  <a:lumMod val="85000"/>
                </a:schemeClr>
              </a:solidFill>
              <a:latin typeface="210 맨발의청춘 L" panose="02020603020101020101" pitchFamily="18" charset="-127"/>
              <a:ea typeface="210 맨발의청춘 L" panose="02020603020101020101" pitchFamily="18" charset="-127"/>
            </a:endParaRPr>
          </a:p>
          <a:p>
            <a:r>
              <a:rPr lang="ko-KR" altLang="en-US" sz="2300" dirty="0">
                <a:solidFill>
                  <a:schemeClr val="bg1">
                    <a:lumMod val="85000"/>
                  </a:schemeClr>
                </a:solidFill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→ 쌀 생산량 저하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80A10643-5392-4204-B3B3-8A007B86CF2E}"/>
              </a:ext>
            </a:extLst>
          </p:cNvPr>
          <p:cNvSpPr txBox="1"/>
          <p:nvPr/>
        </p:nvSpPr>
        <p:spPr>
          <a:xfrm>
            <a:off x="4932040" y="2497976"/>
            <a:ext cx="388843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300" b="1" dirty="0"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러시아 공산혁명</a:t>
            </a:r>
            <a:endParaRPr lang="en-US" altLang="ko-KR" sz="2300" b="1" dirty="0">
              <a:latin typeface="210 맨발의청춘 L" panose="02020603020101020101" pitchFamily="18" charset="-127"/>
              <a:ea typeface="210 맨발의청춘 L" panose="02020603020101020101" pitchFamily="18" charset="-127"/>
            </a:endParaRPr>
          </a:p>
          <a:p>
            <a:endParaRPr lang="en-US" altLang="ko-KR" sz="2300" dirty="0">
              <a:latin typeface="210 맨발의청춘 L" panose="02020603020101020101" pitchFamily="18" charset="-127"/>
              <a:ea typeface="210 맨발의청춘 L" panose="02020603020101020101" pitchFamily="18" charset="-127"/>
            </a:endParaRPr>
          </a:p>
          <a:p>
            <a:r>
              <a:rPr lang="ko-KR" altLang="ko-KR" sz="2300" dirty="0">
                <a:solidFill>
                  <a:schemeClr val="bg1">
                    <a:lumMod val="85000"/>
                  </a:schemeClr>
                </a:solidFill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→</a:t>
            </a:r>
            <a:r>
              <a:rPr lang="en-US" altLang="ko-KR" sz="2300" dirty="0">
                <a:solidFill>
                  <a:schemeClr val="bg1">
                    <a:lumMod val="85000"/>
                  </a:schemeClr>
                </a:solidFill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 </a:t>
            </a:r>
            <a:r>
              <a:rPr lang="ko-KR" altLang="en-US" sz="2300" dirty="0">
                <a:solidFill>
                  <a:schemeClr val="bg1">
                    <a:lumMod val="85000"/>
                  </a:schemeClr>
                </a:solidFill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시베리아 출병</a:t>
            </a:r>
            <a:endParaRPr lang="en-US" altLang="ko-KR" sz="2300" dirty="0">
              <a:solidFill>
                <a:schemeClr val="bg1">
                  <a:lumMod val="85000"/>
                </a:schemeClr>
              </a:solidFill>
              <a:latin typeface="210 맨발의청춘 L" panose="02020603020101020101" pitchFamily="18" charset="-127"/>
              <a:ea typeface="210 맨발의청춘 L" panose="02020603020101020101" pitchFamily="18" charset="-127"/>
            </a:endParaRPr>
          </a:p>
          <a:p>
            <a:r>
              <a:rPr lang="ko-KR" altLang="en-US" sz="2300" dirty="0">
                <a:solidFill>
                  <a:schemeClr val="bg1">
                    <a:lumMod val="85000"/>
                  </a:schemeClr>
                </a:solidFill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→ 쌀값 폭등 예상</a:t>
            </a:r>
            <a:endParaRPr lang="en-US" altLang="ko-KR" sz="2300" dirty="0">
              <a:solidFill>
                <a:schemeClr val="bg1">
                  <a:lumMod val="85000"/>
                </a:schemeClr>
              </a:solidFill>
              <a:latin typeface="210 맨발의청춘 L" panose="02020603020101020101" pitchFamily="18" charset="-127"/>
              <a:ea typeface="210 맨발의청춘 L" panose="02020603020101020101" pitchFamily="18" charset="-127"/>
            </a:endParaRPr>
          </a:p>
          <a:p>
            <a:r>
              <a:rPr lang="ko-KR" altLang="en-US" sz="2300" dirty="0">
                <a:solidFill>
                  <a:schemeClr val="bg1">
                    <a:lumMod val="85000"/>
                  </a:schemeClr>
                </a:solidFill>
                <a:latin typeface="210 맨발의청춘 L" panose="02020603020101020101" pitchFamily="18" charset="-127"/>
                <a:ea typeface="210 맨발의청춘 L" panose="02020603020101020101" pitchFamily="18" charset="-127"/>
              </a:rPr>
              <a:t>→ 도매업자들의 가격 담합</a:t>
            </a:r>
          </a:p>
        </p:txBody>
      </p:sp>
    </p:spTree>
    <p:extLst>
      <p:ext uri="{BB962C8B-B14F-4D97-AF65-F5344CB8AC3E}">
        <p14:creationId xmlns="" xmlns:p14="http://schemas.microsoft.com/office/powerpoint/2010/main" val="753340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80</Words>
  <Application>Microsoft Office PowerPoint</Application>
  <PresentationFormat>화면 슬라이드 쇼(4:3)</PresentationFormat>
  <Paragraphs>32</Paragraphs>
  <Slides>4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3</cp:revision>
  <dcterms:created xsi:type="dcterms:W3CDTF">2019-03-30T17:27:23Z</dcterms:created>
  <dcterms:modified xsi:type="dcterms:W3CDTF">2019-03-30T17:35:01Z</dcterms:modified>
</cp:coreProperties>
</file>