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49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85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66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36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17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59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08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89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76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73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54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36D32-6D86-4614-99D6-8B1B604A9EF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6830C-7000-4789-AA2D-D17D933C7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55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6470822"/>
            <a:ext cx="9144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2905" y="2721114"/>
            <a:ext cx="1858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“ </a:t>
            </a:r>
            <a:r>
              <a:rPr lang="ko-KR" altLang="en-US" sz="4000" dirty="0">
                <a:solidFill>
                  <a:schemeClr val="bg2">
                    <a:lumMod val="10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정원 </a:t>
            </a:r>
            <a:r>
              <a:rPr lang="en-US" altLang="ko-KR" sz="40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”</a:t>
            </a:r>
            <a:endParaRPr lang="ko-KR" altLang="en-US" sz="400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2054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034" y="5163195"/>
            <a:ext cx="2324673" cy="13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63" y="4533257"/>
            <a:ext cx="3444558" cy="19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6" y="5487909"/>
            <a:ext cx="1747399" cy="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0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8108" y="1475110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목차</a:t>
            </a:r>
            <a:endParaRPr lang="ko-KR" altLang="en-US" sz="32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3" y="982420"/>
            <a:ext cx="1529591" cy="11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erry blossom png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14" y="523702"/>
            <a:ext cx="2379215" cy="18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액자 3"/>
          <p:cNvSpPr/>
          <p:nvPr/>
        </p:nvSpPr>
        <p:spPr>
          <a:xfrm>
            <a:off x="-8164" y="0"/>
            <a:ext cx="9152164" cy="6858000"/>
          </a:xfrm>
          <a:prstGeom prst="frame">
            <a:avLst>
              <a:gd name="adj1" fmla="val 5061"/>
            </a:avLst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56413" y="3201615"/>
            <a:ext cx="2103460" cy="1765868"/>
            <a:chOff x="5044271" y="1586378"/>
            <a:chExt cx="2103460" cy="1765868"/>
          </a:xfrm>
        </p:grpSpPr>
        <p:sp>
          <p:nvSpPr>
            <p:cNvPr id="10" name="TextBox 9"/>
            <p:cNvSpPr txBox="1"/>
            <p:nvPr/>
          </p:nvSpPr>
          <p:spPr>
            <a:xfrm>
              <a:off x="5519559" y="1586378"/>
              <a:ext cx="1152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01 </a:t>
              </a:r>
              <a:r>
                <a:rPr lang="ko-KR" altLang="en-US" sz="24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종류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44271" y="2048043"/>
              <a:ext cx="2103460" cy="1304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지센식</a:t>
              </a:r>
              <a:r>
                <a:rPr lang="ko-KR" altLang="en-US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정원</a:t>
              </a:r>
              <a:endPara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카레산스이식</a:t>
              </a:r>
              <a:r>
                <a:rPr lang="ko-KR" altLang="en-US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정원</a:t>
              </a:r>
              <a:endPara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로지식</a:t>
              </a:r>
              <a:r>
                <a:rPr lang="ko-KR" altLang="en-US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정원</a:t>
              </a:r>
              <a:endPara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999846" y="3199894"/>
            <a:ext cx="2603598" cy="1765868"/>
            <a:chOff x="4794201" y="3576794"/>
            <a:chExt cx="2603598" cy="1765868"/>
          </a:xfrm>
        </p:grpSpPr>
        <p:sp>
          <p:nvSpPr>
            <p:cNvPr id="12" name="TextBox 11"/>
            <p:cNvSpPr txBox="1"/>
            <p:nvPr/>
          </p:nvSpPr>
          <p:spPr>
            <a:xfrm>
              <a:off x="5231020" y="3576794"/>
              <a:ext cx="1729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03 </a:t>
              </a:r>
              <a:r>
                <a:rPr lang="ko-KR" altLang="en-US" sz="24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조성 원리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94201" y="4038459"/>
              <a:ext cx="2603598" cy="1304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있는 그대로의 자연 표현</a:t>
              </a:r>
              <a:endPara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차경</a:t>
              </a:r>
              <a:r>
                <a:rPr lang="ko-KR" altLang="en-US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원리</a:t>
              </a:r>
              <a:endPara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 err="1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축경</a:t>
              </a:r>
              <a:r>
                <a:rPr lang="ko-KR" altLang="en-US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원리</a:t>
              </a:r>
              <a:endPara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707024" y="3201615"/>
            <a:ext cx="1729961" cy="1350370"/>
            <a:chOff x="7484089" y="3576794"/>
            <a:chExt cx="1729961" cy="1350370"/>
          </a:xfrm>
        </p:grpSpPr>
        <p:sp>
          <p:nvSpPr>
            <p:cNvPr id="14" name="TextBox 13"/>
            <p:cNvSpPr txBox="1"/>
            <p:nvPr/>
          </p:nvSpPr>
          <p:spPr>
            <a:xfrm>
              <a:off x="7484089" y="3576794"/>
              <a:ext cx="1729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02 </a:t>
              </a:r>
              <a:r>
                <a:rPr lang="ko-KR" altLang="en-US" sz="24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구성 요소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93091" y="4038459"/>
              <a:ext cx="1511952" cy="888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요소의 종류</a:t>
              </a:r>
              <a:endPara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pc="-150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주의 사항</a:t>
              </a:r>
              <a:endPara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cxnSp>
        <p:nvCxnSpPr>
          <p:cNvPr id="19" name="직선 연결선 18"/>
          <p:cNvCxnSpPr>
            <a:cxnSpLocks/>
          </p:cNvCxnSpPr>
          <p:nvPr/>
        </p:nvCxnSpPr>
        <p:spPr>
          <a:xfrm>
            <a:off x="1094069" y="2335430"/>
            <a:ext cx="6963706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1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2552" y="506800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지센식</a:t>
            </a:r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정원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1266828" y="1097180"/>
            <a:ext cx="3438525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-1524000" y="0"/>
            <a:ext cx="287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평행 사변형 9"/>
          <p:cNvSpPr/>
          <p:nvPr/>
        </p:nvSpPr>
        <p:spPr>
          <a:xfrm>
            <a:off x="3430696" y="6412270"/>
            <a:ext cx="3600000" cy="71345"/>
          </a:xfrm>
          <a:prstGeom prst="parallelogram">
            <a:avLst/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696" y="5760822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기본적으로 </a:t>
            </a:r>
            <a:r>
              <a:rPr lang="ko-KR" altLang="en-US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연못</a:t>
            </a:r>
            <a:r>
              <a: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 </a:t>
            </a:r>
            <a:r>
              <a:rPr lang="ko-KR" altLang="en-US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주위에 감상거리</a:t>
            </a:r>
            <a:endParaRPr lang="en-US" altLang="ko-KR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주유식 정원</a:t>
            </a:r>
            <a:r>
              <a: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 </a:t>
            </a:r>
            <a:r>
              <a:rPr lang="ko-KR" altLang="en-US" b="1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회유식</a:t>
            </a:r>
            <a:r>
              <a:rPr lang="ko-KR" altLang="en-US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정원</a:t>
            </a:r>
            <a:endParaRPr lang="en-US" altLang="ko-KR" b="1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A47BA98-6C40-4609-8A4F-1DDB11FBC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96" y="3429002"/>
            <a:ext cx="3045600" cy="202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EB3FCFF-9754-4003-BC8D-ABF1DBBAEC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83" y="3429625"/>
            <a:ext cx="3023987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BCAD5F2-A074-4F6C-9397-B4CDA07F53FF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45" y="1243966"/>
            <a:ext cx="3045023" cy="2027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854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2838C8E7-4B4B-4E0A-B14C-EDE9608FF68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6" y="3614213"/>
            <a:ext cx="30456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52552" y="506800"/>
            <a:ext cx="321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카레산스이식</a:t>
            </a:r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정원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1266826" y="1097180"/>
            <a:ext cx="4276724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-1524000" y="0"/>
            <a:ext cx="287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평행 사변형 9"/>
          <p:cNvSpPr/>
          <p:nvPr/>
        </p:nvSpPr>
        <p:spPr>
          <a:xfrm>
            <a:off x="3430696" y="6658922"/>
            <a:ext cx="3600000" cy="71345"/>
          </a:xfrm>
          <a:prstGeom prst="parallelogram">
            <a:avLst/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696" y="5771262"/>
            <a:ext cx="36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연못이나 흐르는 물 </a:t>
            </a:r>
            <a:r>
              <a:rPr lang="en-US" altLang="ko-KR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x</a:t>
            </a:r>
            <a:r>
              <a: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</a:t>
            </a:r>
          </a:p>
          <a:p>
            <a:pPr algn="ctr"/>
            <a:r>
              <a:rPr lang="ko-KR" altLang="en-US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잘게 부순 돌</a:t>
            </a:r>
            <a:r>
              <a: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 </a:t>
            </a:r>
            <a:r>
              <a:rPr lang="ko-KR" altLang="en-US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모래로 대체</a:t>
            </a:r>
            <a:endParaRPr lang="en-US" altLang="ko-KR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선원식 정원</a:t>
            </a:r>
            <a:r>
              <a: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</a:t>
            </a:r>
            <a:r>
              <a:rPr lang="en-US" altLang="ko-KR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지정식 정원</a:t>
            </a:r>
            <a:endParaRPr lang="en-US" altLang="ko-KR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3423081-BBAD-4977-9F8B-D496962E828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50" y="1342297"/>
            <a:ext cx="30456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BCAD5F2-A074-4F6C-9397-B4CDA07F53FF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43" y="1342297"/>
            <a:ext cx="3045023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988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273" y="432287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로지식</a:t>
            </a:r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정원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1266828" y="1097180"/>
            <a:ext cx="3438525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-1524000" y="0"/>
            <a:ext cx="287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평행 사변형 9"/>
          <p:cNvSpPr/>
          <p:nvPr/>
        </p:nvSpPr>
        <p:spPr>
          <a:xfrm>
            <a:off x="3430696" y="6658922"/>
            <a:ext cx="3600000" cy="71345"/>
          </a:xfrm>
          <a:prstGeom prst="parallelogram">
            <a:avLst/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696" y="5771262"/>
            <a:ext cx="36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로지</a:t>
            </a:r>
            <a:r>
              <a:rPr lang="ko-KR" altLang="en-US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en-US" altLang="ko-KR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= </a:t>
            </a:r>
            <a:r>
              <a:rPr lang="ko-KR" altLang="en-US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다실의 정원</a:t>
            </a:r>
            <a:endParaRPr lang="en-US" altLang="ko-KR" b="1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쟈니와</a:t>
            </a:r>
            <a:r>
              <a: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라고도 함</a:t>
            </a:r>
            <a:r>
              <a: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.</a:t>
            </a:r>
          </a:p>
          <a:p>
            <a:pPr algn="ctr"/>
            <a:r>
              <a:rPr lang="ko-KR" altLang="en-US" b="1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초암식</a:t>
            </a:r>
            <a:r>
              <a:rPr lang="ko-KR" altLang="en-US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정원</a:t>
            </a:r>
            <a:r>
              <a:rPr lang="en-US" altLang="ko-KR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</a:t>
            </a:r>
            <a:r>
              <a:rPr lang="en-US" altLang="ko-KR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b="1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쇼인식</a:t>
            </a:r>
            <a:r>
              <a:rPr lang="ko-KR" altLang="en-US" b="1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정원</a:t>
            </a:r>
            <a:endParaRPr lang="en-US" altLang="ko-KR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3423081-BBAD-4977-9F8B-D496962E8286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05" y="1342976"/>
            <a:ext cx="3045600" cy="2025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EB3FCFF-9754-4003-BC8D-ABF1DBBAEC0D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66" y="3556440"/>
            <a:ext cx="30456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BCAD5F2-A074-4F6C-9397-B4CDA07F53FF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96" y="1341618"/>
            <a:ext cx="30456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926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cxnSpLocks/>
          </p:cNvCxnSpPr>
          <p:nvPr/>
        </p:nvCxnSpPr>
        <p:spPr>
          <a:xfrm>
            <a:off x="3027647" y="665901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3629417" y="1249008"/>
            <a:ext cx="3903633" cy="2176294"/>
            <a:chOff x="5153414" y="1249007"/>
            <a:chExt cx="3903633" cy="2176294"/>
          </a:xfrm>
        </p:grpSpPr>
        <p:sp>
          <p:nvSpPr>
            <p:cNvPr id="5" name="TextBox 4"/>
            <p:cNvSpPr txBox="1"/>
            <p:nvPr/>
          </p:nvSpPr>
          <p:spPr>
            <a:xfrm>
              <a:off x="5577428" y="1249007"/>
              <a:ext cx="1547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구성 요소</a:t>
              </a:r>
              <a:endParaRPr lang="en-US" altLang="ko-KR" sz="28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3414" y="1855641"/>
              <a:ext cx="390363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/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연못과 물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 </a:t>
              </a:r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나무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 </a:t>
              </a:r>
              <a:r>
                <a:rPr lang="ko-KR" altLang="en-US" sz="1600" dirty="0" err="1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인공산</a:t>
              </a:r>
              <a:endParaRPr lang="en-US" altLang="ko-KR" sz="16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fontAlgn="base" latinLnBrk="1"/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석등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 </a:t>
              </a:r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물을 담아 두는 </a:t>
              </a:r>
              <a:r>
                <a:rPr lang="ko-KR" altLang="en-US" sz="1600" dirty="0" err="1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돌그릇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, </a:t>
              </a:r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울타리</a:t>
              </a:r>
              <a:endParaRPr lang="en-US" altLang="ko-KR" sz="16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fontAlgn="base" latinLnBrk="1"/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징검돌 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(</a:t>
              </a:r>
              <a:r>
                <a:rPr lang="ko-KR" altLang="en-US" sz="1600" b="1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도비이시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) </a:t>
              </a:r>
            </a:p>
            <a:p>
              <a:pPr fontAlgn="base" latinLnBrk="1"/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적절히 배열한 자연석 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(</a:t>
              </a:r>
              <a:r>
                <a:rPr lang="ko-KR" altLang="en-US" sz="1600" b="1" dirty="0" err="1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이시구미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)</a:t>
              </a:r>
            </a:p>
            <a:p>
              <a:pPr fontAlgn="base" latinLnBrk="1"/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길바닥에 깔아 두는 평평한 돌 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(</a:t>
              </a:r>
              <a:r>
                <a:rPr lang="ko-KR" altLang="en-US" sz="1600" b="1" dirty="0" err="1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시키이시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)</a:t>
              </a:r>
            </a:p>
            <a:p>
              <a:pPr fontAlgn="base" latinLnBrk="1"/>
              <a:r>
                <a:rPr lang="ko-KR" altLang="en-US" sz="1600" dirty="0" err="1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인공산</a:t>
              </a:r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기슭에 만든 야트막한 언덕 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(</a:t>
              </a:r>
              <a:r>
                <a:rPr lang="ko-KR" altLang="en-US" sz="1600" b="1" dirty="0" err="1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노스지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)</a:t>
              </a:r>
            </a:p>
          </p:txBody>
        </p:sp>
        <p:pic>
          <p:nvPicPr>
            <p:cNvPr id="3074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03" y="1367840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602827" y="334619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16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629417" y="3914082"/>
            <a:ext cx="4984057" cy="1799827"/>
            <a:chOff x="5153414" y="4465142"/>
            <a:chExt cx="4984057" cy="1799827"/>
          </a:xfrm>
        </p:grpSpPr>
        <p:sp>
          <p:nvSpPr>
            <p:cNvPr id="13" name="TextBox 12"/>
            <p:cNvSpPr txBox="1"/>
            <p:nvPr/>
          </p:nvSpPr>
          <p:spPr>
            <a:xfrm>
              <a:off x="5577428" y="4465142"/>
              <a:ext cx="1136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150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주의점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3414" y="5187751"/>
              <a:ext cx="49840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/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구성 요소의 수효를 적절히 해야 한다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.</a:t>
              </a:r>
            </a:p>
            <a:p>
              <a:pPr fontAlgn="base" latinLnBrk="1"/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구성 요소들은 모두 같은 크기의 것을 배열하지 않고</a:t>
              </a:r>
              <a:endParaRPr lang="en-US" altLang="ko-KR" sz="16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fontAlgn="base" latinLnBrk="1"/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적절히 주종관계를 이루도록 한다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.</a:t>
              </a:r>
            </a:p>
            <a:p>
              <a:pPr fontAlgn="base" latinLnBrk="1"/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(</a:t>
              </a:r>
              <a:r>
                <a:rPr lang="ko-KR" altLang="en-US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특히 자연석을 배치하는 데는 세심한 주의가 필요하다</a:t>
              </a:r>
              <a:r>
                <a:rPr lang="en-US" altLang="ko-KR" sz="16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.)</a:t>
              </a:r>
              <a:endParaRPr lang="ko-KR" altLang="en-US" sz="16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15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03" y="4603462"/>
              <a:ext cx="336574" cy="3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92"/>
            <a:ext cx="2329340" cy="17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7971" y="2551837"/>
            <a:ext cx="19639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구성 요소</a:t>
            </a:r>
            <a:endParaRPr lang="en-US" altLang="ko-KR" sz="36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36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및</a:t>
            </a:r>
            <a:endParaRPr lang="en-US" altLang="ko-KR" sz="36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36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주의점</a:t>
            </a:r>
            <a:endParaRPr lang="en-US" altLang="ko-KR" sz="36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027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2550" y="506800"/>
            <a:ext cx="4532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있는 그대로의 자연을 표현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 flipV="1">
            <a:off x="1266828" y="1091575"/>
            <a:ext cx="5860595" cy="5607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-1524000" y="0"/>
            <a:ext cx="287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평행 사변형 9"/>
          <p:cNvSpPr/>
          <p:nvPr/>
        </p:nvSpPr>
        <p:spPr>
          <a:xfrm>
            <a:off x="3430696" y="6658922"/>
            <a:ext cx="3600000" cy="71345"/>
          </a:xfrm>
          <a:prstGeom prst="parallelogram">
            <a:avLst/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696" y="5771262"/>
            <a:ext cx="36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자연의 섭리 그대로를 재현함으로써 </a:t>
            </a:r>
            <a:r>
              <a:rPr lang="ko-KR" altLang="en-US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인간과 자연의 이상적인 관계</a:t>
            </a:r>
            <a:r>
              <a: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를 드러내는 기법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A47BA98-6C40-4609-8A4F-1DDB11FBC2B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34" y="3440534"/>
            <a:ext cx="30456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EB3FCFF-9754-4003-BC8D-ABF1DBBAEC0D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96" y="3430041"/>
            <a:ext cx="30456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BCAD5F2-A074-4F6C-9397-B4CDA07F53FF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55" y="1256524"/>
            <a:ext cx="30456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926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2552" y="506800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차경</a:t>
            </a:r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원리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 flipV="1">
            <a:off x="1266828" y="1097183"/>
            <a:ext cx="3501117" cy="1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-1524000" y="0"/>
            <a:ext cx="287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평행 사변형 9"/>
          <p:cNvSpPr/>
          <p:nvPr/>
        </p:nvSpPr>
        <p:spPr>
          <a:xfrm>
            <a:off x="3430696" y="6658922"/>
            <a:ext cx="3600000" cy="71345"/>
          </a:xfrm>
          <a:prstGeom prst="parallelogram">
            <a:avLst/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696" y="5771262"/>
            <a:ext cx="36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자연의 아름다움을 있는 그대로</a:t>
            </a:r>
            <a:endParaRPr lang="en-US" altLang="ko-KR" b="1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 fontAlgn="base" latinLnBrk="1"/>
            <a:r>
              <a:rPr lang="ko-KR" altLang="en-US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보존</a:t>
            </a:r>
            <a:r>
              <a: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하여 최상의 상태로</a:t>
            </a:r>
            <a:endParaRPr lang="en-US" altLang="ko-KR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 fontAlgn="base" latinLnBrk="1"/>
            <a:r>
              <a: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어느 공간에 모아 놓는다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3423081-BBAD-4977-9F8B-D496962E8286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33" y="1341618"/>
            <a:ext cx="30456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EB3FCFF-9754-4003-BC8D-ABF1DBBAEC0D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96" y="3556440"/>
            <a:ext cx="30402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BCAD5F2-A074-4F6C-9397-B4CDA07F53FF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96" y="1341618"/>
            <a:ext cx="30402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629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467" y="512408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축경</a:t>
            </a:r>
            <a:r>
              <a:rPr lang="ko-KR" altLang="en-US" sz="32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원리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 flipV="1">
            <a:off x="1266828" y="1097183"/>
            <a:ext cx="3501117" cy="1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-1524000" y="0"/>
            <a:ext cx="287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평행 사변형 9"/>
          <p:cNvSpPr/>
          <p:nvPr/>
        </p:nvSpPr>
        <p:spPr>
          <a:xfrm>
            <a:off x="3430696" y="6658922"/>
            <a:ext cx="3600000" cy="71345"/>
          </a:xfrm>
          <a:prstGeom prst="parallelogram">
            <a:avLst/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696" y="5771262"/>
            <a:ext cx="360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불교에서 말하는 이상 세계</a:t>
            </a:r>
            <a:r>
              <a: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</a:t>
            </a:r>
          </a:p>
          <a:p>
            <a:pPr algn="ctr" fontAlgn="base" latinLnBrk="1"/>
            <a:r>
              <a:rPr lang="ko-KR" altLang="en-US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인간의 추상적인 의지</a:t>
            </a:r>
            <a:r>
              <a: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를</a:t>
            </a:r>
            <a:endParaRPr lang="en-US" altLang="ko-KR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 fontAlgn="base" latinLnBrk="1"/>
            <a:r>
              <a: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구체적인 형상으로 조성해 낸다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A47BA98-6C40-4609-8A4F-1DDB11FBC2B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83" y="3446837"/>
            <a:ext cx="30456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EB3FCFF-9754-4003-BC8D-ABF1DBBAEC0D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96" y="3446837"/>
            <a:ext cx="30402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293E7D3-F22D-4573-A72C-28101468717E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6" y="1271225"/>
            <a:ext cx="3045600" cy="202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20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192</Words>
  <Application>Microsoft Office PowerPoint</Application>
  <PresentationFormat>화면 슬라이드 쇼(4:3)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KoPubWorld바탕체 Bold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손민정</dc:creator>
  <cp:lastModifiedBy>손민정</cp:lastModifiedBy>
  <cp:revision>4</cp:revision>
  <dcterms:created xsi:type="dcterms:W3CDTF">2019-03-30T15:24:44Z</dcterms:created>
  <dcterms:modified xsi:type="dcterms:W3CDTF">2019-03-30T16:00:27Z</dcterms:modified>
</cp:coreProperties>
</file>