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9" r:id="rId2"/>
    <p:sldId id="276" r:id="rId3"/>
    <p:sldId id="270" r:id="rId4"/>
    <p:sldId id="264" r:id="rId5"/>
    <p:sldId id="259" r:id="rId6"/>
    <p:sldId id="265" r:id="rId7"/>
    <p:sldId id="271" r:id="rId8"/>
    <p:sldId id="262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140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ED87B-8F2A-41A8-8A50-BB4847A40E7A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DEDAF-7AEB-4563-9AC4-BD65850701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649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D4705-CADC-455E-8FEA-BB1921E4147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045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B91E9-B84A-4C8B-9EC4-5F58906A208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577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4CA2-E7B7-4A11-9AC4-0808EFC0DBD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6282-5513-4E95-A78A-B38A3BCEB1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49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4CA2-E7B7-4A11-9AC4-0808EFC0DBD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6282-5513-4E95-A78A-B38A3BCEB1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578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4CA2-E7B7-4A11-9AC4-0808EFC0DBD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6282-5513-4E95-A78A-B38A3BCEB1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134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4CA2-E7B7-4A11-9AC4-0808EFC0DBD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6282-5513-4E95-A78A-B38A3BCEB1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303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4CA2-E7B7-4A11-9AC4-0808EFC0DBD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6282-5513-4E95-A78A-B38A3BCEB1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88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4CA2-E7B7-4A11-9AC4-0808EFC0DBD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6282-5513-4E95-A78A-B38A3BCEB1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68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4CA2-E7B7-4A11-9AC4-0808EFC0DBD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6282-5513-4E95-A78A-B38A3BCEB1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57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4CA2-E7B7-4A11-9AC4-0808EFC0DBD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6282-5513-4E95-A78A-B38A3BCEB1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78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4CA2-E7B7-4A11-9AC4-0808EFC0DBD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6282-5513-4E95-A78A-B38A3BCEB1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89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4CA2-E7B7-4A11-9AC4-0808EFC0DBD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6282-5513-4E95-A78A-B38A3BCEB1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81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4CA2-E7B7-4A11-9AC4-0808EFC0DBD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6282-5513-4E95-A78A-B38A3BCEB1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03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54CA2-E7B7-4A11-9AC4-0808EFC0DBD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36282-5513-4E95-A78A-B38A3BCEB1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591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eHvev-dR5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-1"/>
            <a:ext cx="9144000" cy="520505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0" y="6470822"/>
            <a:ext cx="9144000" cy="387178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61248" y="2787777"/>
            <a:ext cx="3621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“ </a:t>
            </a:r>
            <a:r>
              <a:rPr lang="ko-KR" altLang="en-US" sz="40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미술품</a:t>
            </a:r>
            <a:r>
              <a:rPr lang="en-US" altLang="ko-KR" sz="40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(</a:t>
            </a:r>
            <a:r>
              <a:rPr lang="ko-KR" altLang="en-US" sz="40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토우</a:t>
            </a:r>
            <a:r>
              <a:rPr lang="en-US" altLang="ko-KR" sz="40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) </a:t>
            </a:r>
            <a:r>
              <a:rPr lang="en-US" altLang="ko-KR" sz="400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”</a:t>
            </a:r>
            <a:endParaRPr lang="ko-KR" altLang="en-US" sz="4000" dirty="0">
              <a:solidFill>
                <a:srgbClr val="F7AAA6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2054" name="Picture 6" descr="cherry blossom TREE png에 대한 이미지 검색결과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197" y="5163194"/>
            <a:ext cx="2324673" cy="13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herry blossom TREE png에 대한 이미지 검색결과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97" y="4533257"/>
            <a:ext cx="3444558" cy="19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herry blossom TREE png에 대한 이미지 검색결과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5" y="5487909"/>
            <a:ext cx="1747399" cy="9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2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8110" y="1475112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목차</a:t>
            </a:r>
            <a:endParaRPr lang="ko-KR" altLang="en-US" sz="3200" spc="-15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8" name="Picture 2" descr="cherry blossom png에 대한 이미지 검색결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5" y="383207"/>
            <a:ext cx="1529591" cy="116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herry blossom png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56" y="372734"/>
            <a:ext cx="2379215" cy="181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061"/>
            </a:avLst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278617" y="3201614"/>
            <a:ext cx="1459053" cy="1481988"/>
            <a:chOff x="5366474" y="1586378"/>
            <a:chExt cx="1459053" cy="1481988"/>
          </a:xfrm>
        </p:grpSpPr>
        <p:sp>
          <p:nvSpPr>
            <p:cNvPr id="10" name="TextBox 9"/>
            <p:cNvSpPr txBox="1"/>
            <p:nvPr/>
          </p:nvSpPr>
          <p:spPr>
            <a:xfrm>
              <a:off x="5812909" y="1586378"/>
              <a:ext cx="566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01</a:t>
              </a:r>
              <a:endParaRPr lang="ko-KR" altLang="en-US" sz="28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66474" y="2091175"/>
              <a:ext cx="1459053" cy="977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ctr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2000" spc="-150" dirty="0" err="1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죠몬시대</a:t>
              </a:r>
              <a:r>
                <a:rPr lang="en-US" altLang="ko-KR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?</a:t>
              </a:r>
            </a:p>
            <a:p>
              <a:pPr marL="285750" indent="-285750" algn="ctr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토우</a:t>
              </a:r>
              <a:r>
                <a:rPr lang="en-US" altLang="ko-KR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?</a:t>
              </a: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3883351" y="3201619"/>
            <a:ext cx="1377300" cy="1935025"/>
            <a:chOff x="5407350" y="3576794"/>
            <a:chExt cx="1377300" cy="1935025"/>
          </a:xfrm>
        </p:grpSpPr>
        <p:sp>
          <p:nvSpPr>
            <p:cNvPr id="12" name="TextBox 11"/>
            <p:cNvSpPr txBox="1"/>
            <p:nvPr/>
          </p:nvSpPr>
          <p:spPr>
            <a:xfrm>
              <a:off x="5407350" y="3576794"/>
              <a:ext cx="13773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02  </a:t>
              </a:r>
              <a:r>
                <a:rPr lang="ko-KR" altLang="en-US" sz="28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토우</a:t>
              </a:r>
              <a:endParaRPr lang="ko-KR" altLang="en-US" sz="28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38181" y="4072964"/>
              <a:ext cx="915635" cy="1438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ctr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중기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pPr marL="285750" indent="-285750" algn="ctr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후기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pPr marL="285750" indent="-285750" algn="ctr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만기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6432214" y="3201619"/>
            <a:ext cx="1459053" cy="1507867"/>
            <a:chOff x="7645420" y="3576794"/>
            <a:chExt cx="1459053" cy="1507867"/>
          </a:xfrm>
        </p:grpSpPr>
        <p:sp>
          <p:nvSpPr>
            <p:cNvPr id="14" name="TextBox 13"/>
            <p:cNvSpPr txBox="1"/>
            <p:nvPr/>
          </p:nvSpPr>
          <p:spPr>
            <a:xfrm>
              <a:off x="8070787" y="3576794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03</a:t>
              </a:r>
              <a:endParaRPr lang="ko-KR" altLang="en-US" sz="28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45420" y="4107470"/>
              <a:ext cx="1459053" cy="977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ctr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고분시대</a:t>
              </a:r>
              <a:r>
                <a:rPr lang="en-US" altLang="ko-KR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?</a:t>
              </a:r>
            </a:p>
            <a:p>
              <a:pPr marL="285750" indent="-285750" algn="ctr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2000" spc="-150" dirty="0" err="1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하니와</a:t>
              </a:r>
              <a:r>
                <a:rPr lang="en-US" altLang="ko-KR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?</a:t>
              </a:r>
            </a:p>
          </p:txBody>
        </p:sp>
      </p:grpSp>
      <p:cxnSp>
        <p:nvCxnSpPr>
          <p:cNvPr id="19" name="직선 연결선 18"/>
          <p:cNvCxnSpPr/>
          <p:nvPr/>
        </p:nvCxnSpPr>
        <p:spPr>
          <a:xfrm>
            <a:off x="1094069" y="2335430"/>
            <a:ext cx="6963706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25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cxnSpLocks/>
          </p:cNvCxnSpPr>
          <p:nvPr/>
        </p:nvCxnSpPr>
        <p:spPr>
          <a:xfrm>
            <a:off x="2746294" y="665897"/>
            <a:ext cx="0" cy="5526205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/>
          <p:cNvGrpSpPr/>
          <p:nvPr/>
        </p:nvGrpSpPr>
        <p:grpSpPr>
          <a:xfrm>
            <a:off x="2936182" y="1387755"/>
            <a:ext cx="5698996" cy="929616"/>
            <a:chOff x="5126824" y="1328271"/>
            <a:chExt cx="6887526" cy="929616"/>
          </a:xfrm>
        </p:grpSpPr>
        <p:sp>
          <p:nvSpPr>
            <p:cNvPr id="5" name="TextBox 4"/>
            <p:cNvSpPr txBox="1"/>
            <p:nvPr/>
          </p:nvSpPr>
          <p:spPr>
            <a:xfrm>
              <a:off x="5577429" y="1328271"/>
              <a:ext cx="1869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spc="-150" dirty="0" err="1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죠몬의</a:t>
              </a:r>
              <a:r>
                <a:rPr lang="ko-KR" altLang="en-US" sz="2800" spc="-150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뜻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26824" y="1857777"/>
              <a:ext cx="68875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spc="-150" dirty="0" err="1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신석기인이</a:t>
              </a:r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사용하던 토기의 표면에 그려진 새끼줄 무늬 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pic>
          <p:nvPicPr>
            <p:cNvPr id="3074" name="Picture 2" descr="cherry blossom  png에 대한 이미지 검색결과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03" y="1367840"/>
              <a:ext cx="336574" cy="32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그룹 22"/>
          <p:cNvGrpSpPr/>
          <p:nvPr/>
        </p:nvGrpSpPr>
        <p:grpSpPr>
          <a:xfrm>
            <a:off x="2961586" y="2938964"/>
            <a:ext cx="5985464" cy="1263272"/>
            <a:chOff x="5135452" y="2946082"/>
            <a:chExt cx="6794165" cy="1263272"/>
          </a:xfrm>
        </p:grpSpPr>
        <p:sp>
          <p:nvSpPr>
            <p:cNvPr id="10" name="TextBox 9"/>
            <p:cNvSpPr txBox="1"/>
            <p:nvPr/>
          </p:nvSpPr>
          <p:spPr>
            <a:xfrm>
              <a:off x="5577428" y="2946082"/>
              <a:ext cx="17562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spc="-150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거친</a:t>
              </a:r>
              <a:r>
                <a:rPr lang="en-US" altLang="ko-KR" sz="2800" spc="-150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</a:t>
              </a:r>
              <a:r>
                <a:rPr lang="ko-KR" altLang="en-US" sz="2800" spc="-150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환경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35452" y="3501468"/>
              <a:ext cx="67941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화산 </a:t>
              </a:r>
              <a:r>
                <a:rPr lang="en-US" altLang="ko-KR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, </a:t>
              </a:r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지진 </a:t>
              </a:r>
              <a:r>
                <a:rPr lang="en-US" altLang="ko-KR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,</a:t>
              </a:r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태풍으로  농경 없이 구석기 생활</a:t>
              </a:r>
              <a:r>
                <a:rPr lang="en-US" altLang="ko-KR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(</a:t>
              </a:r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수렵</a:t>
              </a:r>
              <a:r>
                <a:rPr lang="en-US" altLang="ko-KR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,</a:t>
              </a:r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채집</a:t>
              </a:r>
              <a:r>
                <a:rPr lang="en-US" altLang="ko-KR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) </a:t>
              </a:r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유지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pic>
          <p:nvPicPr>
            <p:cNvPr id="12" name="Picture 2" descr="cherry blossom  png에 대한 이미지 검색결과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03" y="2985651"/>
              <a:ext cx="336574" cy="32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그룹 21"/>
          <p:cNvGrpSpPr/>
          <p:nvPr/>
        </p:nvGrpSpPr>
        <p:grpSpPr>
          <a:xfrm>
            <a:off x="2961586" y="4594944"/>
            <a:ext cx="4974439" cy="938242"/>
            <a:chOff x="5118197" y="4563893"/>
            <a:chExt cx="6011863" cy="938242"/>
          </a:xfrm>
        </p:grpSpPr>
        <p:sp>
          <p:nvSpPr>
            <p:cNvPr id="13" name="TextBox 12"/>
            <p:cNvSpPr txBox="1"/>
            <p:nvPr/>
          </p:nvSpPr>
          <p:spPr>
            <a:xfrm>
              <a:off x="5577428" y="4563893"/>
              <a:ext cx="35166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spc="-150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주술과 신에게 제사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18197" y="5102025"/>
              <a:ext cx="6011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자연에 대한 두려움으로  사람들은 종교적인 심성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pic>
          <p:nvPicPr>
            <p:cNvPr id="15" name="Picture 2" descr="cherry blossom  png에 대한 이미지 검색결과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03" y="4603462"/>
              <a:ext cx="336574" cy="32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cherry blossom png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21" y="17342"/>
            <a:ext cx="2329340" cy="17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89583" y="3201962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150" dirty="0" err="1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죠몬시대</a:t>
            </a:r>
            <a:endParaRPr lang="ko-KR" altLang="en-US" sz="3600" spc="-15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6595" y="401757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토우의 배경</a:t>
            </a:r>
            <a:endParaRPr lang="en-US" altLang="ko-KR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879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cxnSpLocks/>
          </p:cNvCxnSpPr>
          <p:nvPr/>
        </p:nvCxnSpPr>
        <p:spPr>
          <a:xfrm>
            <a:off x="3027647" y="665901"/>
            <a:ext cx="0" cy="5526205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6"/>
          <p:cNvGrpSpPr/>
          <p:nvPr/>
        </p:nvGrpSpPr>
        <p:grpSpPr>
          <a:xfrm>
            <a:off x="3576944" y="965963"/>
            <a:ext cx="4185761" cy="1571049"/>
            <a:chOff x="5126824" y="1242006"/>
            <a:chExt cx="4185761" cy="1571049"/>
          </a:xfrm>
        </p:grpSpPr>
        <p:sp>
          <p:nvSpPr>
            <p:cNvPr id="5" name="TextBox 4"/>
            <p:cNvSpPr txBox="1"/>
            <p:nvPr/>
          </p:nvSpPr>
          <p:spPr>
            <a:xfrm>
              <a:off x="5586054" y="1242006"/>
              <a:ext cx="1547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spc="-150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토우의 뜻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26824" y="1797392"/>
              <a:ext cx="418576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흙으로 만든 인형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사람 모양 뿐만 아닌 동물</a:t>
              </a:r>
              <a:r>
                <a:rPr lang="en-US" altLang="ko-KR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,</a:t>
              </a:r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생활용품</a:t>
              </a:r>
              <a:r>
                <a:rPr lang="en-US" altLang="ko-KR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,</a:t>
              </a:r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집 등 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pic>
          <p:nvPicPr>
            <p:cNvPr id="3074" name="Picture 2" descr="cherry blossom  png에 대한 이미지 검색결과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03" y="1316081"/>
              <a:ext cx="336574" cy="32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그룹 22"/>
          <p:cNvGrpSpPr/>
          <p:nvPr/>
        </p:nvGrpSpPr>
        <p:grpSpPr>
          <a:xfrm>
            <a:off x="3628707" y="3032346"/>
            <a:ext cx="4610558" cy="3127184"/>
            <a:chOff x="5135451" y="2946082"/>
            <a:chExt cx="4610558" cy="3127184"/>
          </a:xfrm>
        </p:grpSpPr>
        <p:sp>
          <p:nvSpPr>
            <p:cNvPr id="10" name="TextBox 9"/>
            <p:cNvSpPr txBox="1"/>
            <p:nvPr/>
          </p:nvSpPr>
          <p:spPr>
            <a:xfrm>
              <a:off x="5577428" y="2946082"/>
              <a:ext cx="8194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spc="-150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기능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35451" y="3518721"/>
              <a:ext cx="4610558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1.</a:t>
              </a:r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장난감</a:t>
              </a:r>
              <a:r>
                <a:rPr lang="en-US" altLang="ko-KR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,</a:t>
              </a:r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애완용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r>
                <a:rPr lang="en-US" altLang="ko-KR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2.</a:t>
              </a:r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주술적인 우상의 성격 </a:t>
              </a:r>
              <a:r>
                <a:rPr lang="en-US" altLang="ko-KR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= </a:t>
              </a:r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여성의 유방이 </a:t>
              </a:r>
              <a:r>
                <a:rPr lang="ko-KR" altLang="en-US" sz="2000" spc="-150" dirty="0" err="1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뚜렷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r>
                <a:rPr lang="en-US" altLang="ko-KR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3.</a:t>
              </a:r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무덤을 넣기 위한 부장용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r>
                <a:rPr lang="en-US" altLang="ko-KR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   </a:t>
              </a:r>
            </a:p>
            <a:p>
              <a:r>
                <a:rPr lang="en-US" altLang="ko-KR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    </a:t>
              </a:r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↘시체의 팔다리 부숴서 매장 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r>
                <a:rPr lang="en-US" altLang="ko-KR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       </a:t>
              </a:r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죽은 이의 혼의 부활을 두려워함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pic>
          <p:nvPicPr>
            <p:cNvPr id="12" name="Picture 2" descr="cherry blossom  png에 대한 이미지 검색결과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03" y="2985651"/>
              <a:ext cx="336574" cy="32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cherry blossom png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29340" cy="17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49597" y="3232400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토우</a:t>
            </a:r>
          </a:p>
        </p:txBody>
      </p:sp>
    </p:spTree>
    <p:extLst>
      <p:ext uri="{BB962C8B-B14F-4D97-AF65-F5344CB8AC3E}">
        <p14:creationId xmlns:p14="http://schemas.microsoft.com/office/powerpoint/2010/main" val="11512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332" y="70604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중기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A2C391B-22B8-4914-912D-6880824B5278}"/>
              </a:ext>
            </a:extLst>
          </p:cNvPr>
          <p:cNvGrpSpPr/>
          <p:nvPr/>
        </p:nvGrpSpPr>
        <p:grpSpPr>
          <a:xfrm>
            <a:off x="125332" y="878554"/>
            <a:ext cx="9018668" cy="5837180"/>
            <a:chOff x="125332" y="859326"/>
            <a:chExt cx="9018668" cy="5856251"/>
          </a:xfrm>
        </p:grpSpPr>
        <p:sp>
          <p:nvSpPr>
            <p:cNvPr id="7" name="직사각형 6"/>
            <p:cNvSpPr/>
            <p:nvPr/>
          </p:nvSpPr>
          <p:spPr>
            <a:xfrm flipV="1">
              <a:off x="125332" y="5102649"/>
              <a:ext cx="2631591" cy="1612928"/>
            </a:xfrm>
            <a:prstGeom prst="rect">
              <a:avLst/>
            </a:prstGeom>
            <a:solidFill>
              <a:srgbClr val="F7A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cxnSp>
          <p:nvCxnSpPr>
            <p:cNvPr id="3" name="직선 연결선 2"/>
            <p:cNvCxnSpPr>
              <a:cxnSpLocks/>
            </p:cNvCxnSpPr>
            <p:nvPr/>
          </p:nvCxnSpPr>
          <p:spPr>
            <a:xfrm flipH="1" flipV="1">
              <a:off x="195654" y="859326"/>
              <a:ext cx="8948346" cy="1"/>
            </a:xfrm>
            <a:prstGeom prst="line">
              <a:avLst/>
            </a:prstGeom>
            <a:ln w="158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18890" y="5151229"/>
              <a:ext cx="256273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20~30cm</a:t>
              </a:r>
            </a:p>
            <a:p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동물을 형상화 한 듯 보임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↘ 대부분 여성임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6948" y="1009291"/>
              <a:ext cx="2453466" cy="407040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</p:pic>
      </p:grpSp>
      <p:sp>
        <p:nvSpPr>
          <p:cNvPr id="20" name="직사각형 19"/>
          <p:cNvSpPr/>
          <p:nvPr/>
        </p:nvSpPr>
        <p:spPr>
          <a:xfrm>
            <a:off x="3124651" y="4974061"/>
            <a:ext cx="2725436" cy="1741670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5327" y="5064383"/>
            <a:ext cx="27776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900" spc="-15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조몬의</a:t>
            </a:r>
            <a:r>
              <a:rPr lang="ko-KR" altLang="en-US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비너스 애칭</a:t>
            </a:r>
            <a:endParaRPr lang="en-US" altLang="ko-KR" sz="19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r>
              <a:rPr lang="ko-KR" altLang="en-US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가슴</a:t>
            </a:r>
            <a:r>
              <a:rPr lang="en-US" altLang="ko-KR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,</a:t>
            </a:r>
            <a:r>
              <a:rPr lang="ko-KR" altLang="en-US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엉덩이 강조</a:t>
            </a:r>
            <a:r>
              <a:rPr lang="en-US" altLang="ko-KR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(</a:t>
            </a:r>
            <a:r>
              <a:rPr lang="ko-KR" altLang="en-US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생식 관련</a:t>
            </a:r>
            <a:r>
              <a:rPr lang="en-US" altLang="ko-KR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)</a:t>
            </a:r>
          </a:p>
          <a:p>
            <a:r>
              <a:rPr lang="ko-KR" altLang="en-US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모자 쓰고 있음</a:t>
            </a:r>
            <a:endParaRPr lang="en-US" altLang="ko-KR" sz="19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r>
              <a:rPr lang="ko-KR" altLang="en-US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여신상으로 숭배의 대상</a:t>
            </a:r>
            <a:endParaRPr lang="en-US" altLang="ko-KR" sz="19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4314" y="1443930"/>
            <a:ext cx="7097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spc="-1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01</a:t>
            </a:r>
            <a:endParaRPr lang="ko-KR" altLang="en-US" sz="4400" spc="-1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84314" y="3092658"/>
            <a:ext cx="7097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spc="-1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02</a:t>
            </a:r>
            <a:endParaRPr lang="ko-KR" altLang="en-US" sz="4400" spc="-1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4701" y="1016481"/>
            <a:ext cx="2715386" cy="395758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194856" y="268571"/>
            <a:ext cx="2562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B.C  3 000~ B.C 2 000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6E58018E-E4FA-4F52-B022-F491B8673626}"/>
              </a:ext>
            </a:extLst>
          </p:cNvPr>
          <p:cNvGrpSpPr/>
          <p:nvPr/>
        </p:nvGrpSpPr>
        <p:grpSpPr>
          <a:xfrm>
            <a:off x="6215079" y="1028031"/>
            <a:ext cx="2367508" cy="5648712"/>
            <a:chOff x="6251376" y="960271"/>
            <a:chExt cx="2367508" cy="5704321"/>
          </a:xfrm>
        </p:grpSpPr>
        <p:sp>
          <p:nvSpPr>
            <p:cNvPr id="21" name="직사각형 20"/>
            <p:cNvSpPr/>
            <p:nvPr/>
          </p:nvSpPr>
          <p:spPr>
            <a:xfrm>
              <a:off x="6262970" y="5036359"/>
              <a:ext cx="2349162" cy="1628233"/>
            </a:xfrm>
            <a:prstGeom prst="rect">
              <a:avLst/>
            </a:prstGeom>
            <a:solidFill>
              <a:srgbClr val="F7AAA6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10225" y="5528396"/>
              <a:ext cx="167879" cy="341887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ko-KR" sz="16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10225" y="5447480"/>
              <a:ext cx="2227680" cy="102566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허리는 </a:t>
              </a:r>
              <a:r>
                <a:rPr lang="ko-KR" altLang="en-US" sz="2000" spc="-150" dirty="0" err="1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잘록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엉덩이와 하체가 강조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51376" y="960271"/>
              <a:ext cx="2367508" cy="413474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</p:pic>
      </p:grp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7030C2B1-A8B8-4971-80CB-27379CD1EF47}"/>
              </a:ext>
            </a:extLst>
          </p:cNvPr>
          <p:cNvCxnSpPr>
            <a:cxnSpLocks/>
          </p:cNvCxnSpPr>
          <p:nvPr/>
        </p:nvCxnSpPr>
        <p:spPr>
          <a:xfrm flipH="1">
            <a:off x="0" y="800981"/>
            <a:ext cx="9144000" cy="51873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94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 flipV="1">
            <a:off x="299025" y="4795321"/>
            <a:ext cx="2267242" cy="1908024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129644" y="4875037"/>
            <a:ext cx="2703597" cy="1780277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265381" y="4795321"/>
            <a:ext cx="2680977" cy="1859991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cxnSp>
        <p:nvCxnSpPr>
          <p:cNvPr id="3" name="직선 연결선 2"/>
          <p:cNvCxnSpPr>
            <a:cxnSpLocks/>
          </p:cNvCxnSpPr>
          <p:nvPr/>
        </p:nvCxnSpPr>
        <p:spPr>
          <a:xfrm flipH="1">
            <a:off x="0" y="800981"/>
            <a:ext cx="9144000" cy="51873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241" y="154650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후기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025" y="5500649"/>
            <a:ext cx="2268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hlinkClick r:id="rId3"/>
              </a:rPr>
              <a:t>https://www.youtube.com/</a:t>
            </a:r>
            <a:endParaRPr lang="en-US" altLang="ko-KR" sz="1400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  <a:hlinkClick r:id="rId3"/>
            </a:endParaRPr>
          </a:p>
          <a:p>
            <a:r>
              <a:rPr lang="ko-KR" altLang="en-US" sz="14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hlinkClick r:id="rId3"/>
              </a:rPr>
              <a:t>watch?v=xeHvev-dR58</a:t>
            </a:r>
            <a:endParaRPr lang="en-US" altLang="ko-KR" sz="14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7456" y="5179100"/>
            <a:ext cx="23583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얼굴 </a:t>
            </a:r>
            <a:r>
              <a:rPr lang="ko-KR" altLang="en-US" sz="2000" spc="-15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하트형</a:t>
            </a:r>
            <a:endParaRPr lang="en-US" altLang="ko-KR" sz="20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r>
              <a:rPr lang="ko-KR" altLang="en-US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눈 코 강조</a:t>
            </a:r>
            <a:endParaRPr lang="en-US" altLang="ko-KR" sz="20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r>
              <a:rPr lang="ko-KR" altLang="en-US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몸 가운데 선은 임신선</a:t>
            </a:r>
            <a:endParaRPr lang="en-US" altLang="ko-KR" sz="20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r>
              <a: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= </a:t>
            </a:r>
            <a:r>
              <a:rPr lang="ko-KR" altLang="en-US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다산 상징</a:t>
            </a:r>
            <a:endParaRPr lang="en-US" altLang="ko-KR" sz="20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grpSp>
        <p:nvGrpSpPr>
          <p:cNvPr id="6" name="그룹 15"/>
          <p:cNvGrpSpPr/>
          <p:nvPr/>
        </p:nvGrpSpPr>
        <p:grpSpPr>
          <a:xfrm>
            <a:off x="6325960" y="4833510"/>
            <a:ext cx="2297424" cy="1741277"/>
            <a:chOff x="4841714" y="4616573"/>
            <a:chExt cx="4841575" cy="2352267"/>
          </a:xfrm>
        </p:grpSpPr>
        <p:sp>
          <p:nvSpPr>
            <p:cNvPr id="17" name="TextBox 16"/>
            <p:cNvSpPr txBox="1"/>
            <p:nvPr/>
          </p:nvSpPr>
          <p:spPr>
            <a:xfrm>
              <a:off x="4841714" y="4616573"/>
              <a:ext cx="3780834" cy="540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spc="-1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수리부엉이 토우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41714" y="5181025"/>
              <a:ext cx="4841575" cy="1787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도쿄국립 박물관 소장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하트모양 얼굴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머리카락 표현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붉은 색 벽사의 표현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659431" y="1360962"/>
            <a:ext cx="806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spc="-1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01</a:t>
            </a:r>
            <a:endParaRPr lang="ko-KR" altLang="en-US" sz="4400" spc="-1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65843" y="3009690"/>
            <a:ext cx="793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spc="-1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02</a:t>
            </a:r>
            <a:endParaRPr lang="ko-KR" altLang="en-US" sz="4400" spc="-1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025" y="1089361"/>
            <a:ext cx="2268118" cy="378567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9644" y="1089361"/>
            <a:ext cx="2680977" cy="378567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5381" y="1089361"/>
            <a:ext cx="2666461" cy="370596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144337" y="409266"/>
            <a:ext cx="1898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B.C  2 000~ B.C 1 000</a:t>
            </a:r>
          </a:p>
        </p:txBody>
      </p:sp>
    </p:spTree>
    <p:extLst>
      <p:ext uri="{BB962C8B-B14F-4D97-AF65-F5344CB8AC3E}">
        <p14:creationId xmlns:p14="http://schemas.microsoft.com/office/powerpoint/2010/main" val="359110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 flipV="1">
            <a:off x="71952" y="4856672"/>
            <a:ext cx="8865019" cy="1828332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cxnSp>
        <p:nvCxnSpPr>
          <p:cNvPr id="3" name="직선 연결선 2"/>
          <p:cNvCxnSpPr>
            <a:cxnSpLocks/>
          </p:cNvCxnSpPr>
          <p:nvPr/>
        </p:nvCxnSpPr>
        <p:spPr>
          <a:xfrm flipH="1">
            <a:off x="0" y="901558"/>
            <a:ext cx="9144001" cy="29182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241" y="154650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만기</a:t>
            </a:r>
          </a:p>
        </p:txBody>
      </p:sp>
      <p:grpSp>
        <p:nvGrpSpPr>
          <p:cNvPr id="2" name="그룹 7"/>
          <p:cNvGrpSpPr/>
          <p:nvPr/>
        </p:nvGrpSpPr>
        <p:grpSpPr>
          <a:xfrm>
            <a:off x="288805" y="5007551"/>
            <a:ext cx="3278980" cy="1631217"/>
            <a:chOff x="5200017" y="1256860"/>
            <a:chExt cx="1311807" cy="935883"/>
          </a:xfrm>
        </p:grpSpPr>
        <p:sp>
          <p:nvSpPr>
            <p:cNvPr id="10" name="TextBox 9"/>
            <p:cNvSpPr txBox="1"/>
            <p:nvPr/>
          </p:nvSpPr>
          <p:spPr>
            <a:xfrm>
              <a:off x="5479834" y="1256860"/>
              <a:ext cx="1031990" cy="935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spc="-150" dirty="0" err="1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도호쿠</a:t>
              </a:r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지방 활발히 제작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차광기 토우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안이 비고 크기 큼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머리에 관 쓰고 있음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r>
                <a:rPr lang="ko-KR" altLang="en-US" sz="20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눈이 커피콩 모양</a:t>
              </a: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pic>
          <p:nvPicPr>
            <p:cNvPr id="11" name="Picture 2" descr="cherry blossom  png에 대한 이미지 검색결과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017" y="1292206"/>
              <a:ext cx="276793" cy="300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3695968" y="1395554"/>
            <a:ext cx="745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spc="-1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01</a:t>
            </a:r>
            <a:endParaRPr lang="ko-KR" altLang="en-US" sz="4400" spc="-1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95968" y="3044282"/>
            <a:ext cx="745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spc="-1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02</a:t>
            </a:r>
            <a:endParaRPr lang="ko-KR" altLang="en-US" sz="4400" spc="-1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2" y="1113660"/>
            <a:ext cx="2569912" cy="372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0750" y="1113660"/>
            <a:ext cx="2684869" cy="375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6021" y="1113660"/>
            <a:ext cx="2810950" cy="356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144334" y="409266"/>
            <a:ext cx="1800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B.C  1 000~ B.C 3 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7983" y="5010895"/>
            <a:ext cx="4114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상당수가 신체가 파괴된 채 발견</a:t>
            </a:r>
            <a:endParaRPr lang="en-US" altLang="ko-KR" sz="20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r>
              <a:rPr lang="ko-KR" altLang="en-US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질병치료</a:t>
            </a:r>
            <a:r>
              <a: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ko-KR" altLang="en-US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시 질병을 토우로 옮겨서 파괴</a:t>
            </a:r>
            <a:endParaRPr lang="en-US" altLang="ko-KR" sz="20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r>
              <a:rPr lang="ko-KR" altLang="en-US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제사 지낼 때 고의적으로 파괴</a:t>
            </a:r>
            <a:endParaRPr lang="en-US" altLang="ko-KR" sz="20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endParaRPr lang="en-US" altLang="ko-KR" sz="20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15" name="Picture 2" descr="cherry blossom  png에 대한 이미지 검색결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43" y="5020742"/>
            <a:ext cx="561878" cy="52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8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10383" y="3061048"/>
            <a:ext cx="1800376" cy="1828800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19922" y="3466608"/>
            <a:ext cx="6624077" cy="1052186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5" name="직사각형 12"/>
          <p:cNvSpPr/>
          <p:nvPr/>
        </p:nvSpPr>
        <p:spPr>
          <a:xfrm>
            <a:off x="1758570" y="3061048"/>
            <a:ext cx="761352" cy="1828800"/>
          </a:xfrm>
          <a:custGeom>
            <a:avLst/>
            <a:gdLst>
              <a:gd name="connsiteX0" fmla="*/ 0 w 1628384"/>
              <a:gd name="connsiteY0" fmla="*/ 0 h 1828800"/>
              <a:gd name="connsiteX1" fmla="*/ 1628384 w 1628384"/>
              <a:gd name="connsiteY1" fmla="*/ 0 h 1828800"/>
              <a:gd name="connsiteX2" fmla="*/ 1628384 w 1628384"/>
              <a:gd name="connsiteY2" fmla="*/ 1828800 h 1828800"/>
              <a:gd name="connsiteX3" fmla="*/ 0 w 1628384"/>
              <a:gd name="connsiteY3" fmla="*/ 1828800 h 1828800"/>
              <a:gd name="connsiteX4" fmla="*/ 0 w 1628384"/>
              <a:gd name="connsiteY4" fmla="*/ 0 h 1828800"/>
              <a:gd name="connsiteX0" fmla="*/ 0 w 1628384"/>
              <a:gd name="connsiteY0" fmla="*/ 0 h 1828800"/>
              <a:gd name="connsiteX1" fmla="*/ 1578108 w 1628384"/>
              <a:gd name="connsiteY1" fmla="*/ 405352 h 1828800"/>
              <a:gd name="connsiteX2" fmla="*/ 1628384 w 1628384"/>
              <a:gd name="connsiteY2" fmla="*/ 1828800 h 1828800"/>
              <a:gd name="connsiteX3" fmla="*/ 0 w 1628384"/>
              <a:gd name="connsiteY3" fmla="*/ 1828800 h 1828800"/>
              <a:gd name="connsiteX4" fmla="*/ 0 w 1628384"/>
              <a:gd name="connsiteY4" fmla="*/ 0 h 1828800"/>
              <a:gd name="connsiteX0" fmla="*/ 0 w 1634669"/>
              <a:gd name="connsiteY0" fmla="*/ 0 h 1828800"/>
              <a:gd name="connsiteX1" fmla="*/ 1634669 w 1634669"/>
              <a:gd name="connsiteY1" fmla="*/ 392783 h 1828800"/>
              <a:gd name="connsiteX2" fmla="*/ 1628384 w 1634669"/>
              <a:gd name="connsiteY2" fmla="*/ 1828800 h 1828800"/>
              <a:gd name="connsiteX3" fmla="*/ 0 w 1634669"/>
              <a:gd name="connsiteY3" fmla="*/ 1828800 h 1828800"/>
              <a:gd name="connsiteX4" fmla="*/ 0 w 1634669"/>
              <a:gd name="connsiteY4" fmla="*/ 0 h 1828800"/>
              <a:gd name="connsiteX0" fmla="*/ 0 w 1628384"/>
              <a:gd name="connsiteY0" fmla="*/ 0 h 1828800"/>
              <a:gd name="connsiteX1" fmla="*/ 1615816 w 1628384"/>
              <a:gd name="connsiteY1" fmla="*/ 402210 h 1828800"/>
              <a:gd name="connsiteX2" fmla="*/ 1628384 w 1628384"/>
              <a:gd name="connsiteY2" fmla="*/ 1828800 h 1828800"/>
              <a:gd name="connsiteX3" fmla="*/ 0 w 1628384"/>
              <a:gd name="connsiteY3" fmla="*/ 1828800 h 1828800"/>
              <a:gd name="connsiteX4" fmla="*/ 0 w 1628384"/>
              <a:gd name="connsiteY4" fmla="*/ 0 h 1828800"/>
              <a:gd name="connsiteX0" fmla="*/ 0 w 1631527"/>
              <a:gd name="connsiteY0" fmla="*/ 0 h 1828800"/>
              <a:gd name="connsiteX1" fmla="*/ 1631527 w 1631527"/>
              <a:gd name="connsiteY1" fmla="*/ 399068 h 1828800"/>
              <a:gd name="connsiteX2" fmla="*/ 1628384 w 1631527"/>
              <a:gd name="connsiteY2" fmla="*/ 1828800 h 1828800"/>
              <a:gd name="connsiteX3" fmla="*/ 0 w 1631527"/>
              <a:gd name="connsiteY3" fmla="*/ 1828800 h 1828800"/>
              <a:gd name="connsiteX4" fmla="*/ 0 w 1631527"/>
              <a:gd name="connsiteY4" fmla="*/ 0 h 1828800"/>
              <a:gd name="connsiteX0" fmla="*/ 0 w 1628547"/>
              <a:gd name="connsiteY0" fmla="*/ 0 h 1828800"/>
              <a:gd name="connsiteX1" fmla="*/ 1626101 w 1628547"/>
              <a:gd name="connsiteY1" fmla="*/ 401781 h 1828800"/>
              <a:gd name="connsiteX2" fmla="*/ 1628384 w 1628547"/>
              <a:gd name="connsiteY2" fmla="*/ 1828800 h 1828800"/>
              <a:gd name="connsiteX3" fmla="*/ 0 w 1628547"/>
              <a:gd name="connsiteY3" fmla="*/ 1828800 h 1828800"/>
              <a:gd name="connsiteX4" fmla="*/ 0 w 1628547"/>
              <a:gd name="connsiteY4" fmla="*/ 0 h 1828800"/>
              <a:gd name="connsiteX0" fmla="*/ 0 w 1631527"/>
              <a:gd name="connsiteY0" fmla="*/ 0 h 1828800"/>
              <a:gd name="connsiteX1" fmla="*/ 1631527 w 1631527"/>
              <a:gd name="connsiteY1" fmla="*/ 399067 h 1828800"/>
              <a:gd name="connsiteX2" fmla="*/ 1628384 w 1631527"/>
              <a:gd name="connsiteY2" fmla="*/ 1828800 h 1828800"/>
              <a:gd name="connsiteX3" fmla="*/ 0 w 1631527"/>
              <a:gd name="connsiteY3" fmla="*/ 1828800 h 1828800"/>
              <a:gd name="connsiteX4" fmla="*/ 0 w 1631527"/>
              <a:gd name="connsiteY4" fmla="*/ 0 h 1828800"/>
              <a:gd name="connsiteX0" fmla="*/ 0 w 1631527"/>
              <a:gd name="connsiteY0" fmla="*/ 0 h 1828800"/>
              <a:gd name="connsiteX1" fmla="*/ 1631527 w 1631527"/>
              <a:gd name="connsiteY1" fmla="*/ 399067 h 1828800"/>
              <a:gd name="connsiteX2" fmla="*/ 1628384 w 1631527"/>
              <a:gd name="connsiteY2" fmla="*/ 1448930 h 1828800"/>
              <a:gd name="connsiteX3" fmla="*/ 0 w 1631527"/>
              <a:gd name="connsiteY3" fmla="*/ 1828800 h 1828800"/>
              <a:gd name="connsiteX4" fmla="*/ 0 w 1631527"/>
              <a:gd name="connsiteY4" fmla="*/ 0 h 1828800"/>
              <a:gd name="connsiteX0" fmla="*/ 0 w 1628814"/>
              <a:gd name="connsiteY0" fmla="*/ 0 h 1828800"/>
              <a:gd name="connsiteX1" fmla="*/ 1628814 w 1628814"/>
              <a:gd name="connsiteY1" fmla="*/ 390927 h 1828800"/>
              <a:gd name="connsiteX2" fmla="*/ 1628384 w 1628814"/>
              <a:gd name="connsiteY2" fmla="*/ 1448930 h 1828800"/>
              <a:gd name="connsiteX3" fmla="*/ 0 w 1628814"/>
              <a:gd name="connsiteY3" fmla="*/ 1828800 h 1828800"/>
              <a:gd name="connsiteX4" fmla="*/ 0 w 1628814"/>
              <a:gd name="connsiteY4" fmla="*/ 0 h 1828800"/>
              <a:gd name="connsiteX0" fmla="*/ 0 w 1631261"/>
              <a:gd name="connsiteY0" fmla="*/ 0 h 1828800"/>
              <a:gd name="connsiteX1" fmla="*/ 1628814 w 1631261"/>
              <a:gd name="connsiteY1" fmla="*/ 390927 h 1828800"/>
              <a:gd name="connsiteX2" fmla="*/ 1631098 w 1631261"/>
              <a:gd name="connsiteY2" fmla="*/ 1440790 h 1828800"/>
              <a:gd name="connsiteX3" fmla="*/ 0 w 1631261"/>
              <a:gd name="connsiteY3" fmla="*/ 1828800 h 1828800"/>
              <a:gd name="connsiteX4" fmla="*/ 0 w 1631261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261" h="1828800">
                <a:moveTo>
                  <a:pt x="0" y="0"/>
                </a:moveTo>
                <a:lnTo>
                  <a:pt x="1628814" y="390927"/>
                </a:lnTo>
                <a:cubicBezTo>
                  <a:pt x="1627766" y="867504"/>
                  <a:pt x="1632146" y="964213"/>
                  <a:pt x="1631098" y="1440790"/>
                </a:cubicBez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rgbClr val="F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614145" y="3539179"/>
            <a:ext cx="728898" cy="854192"/>
            <a:chOff x="5181600" y="3175348"/>
            <a:chExt cx="914400" cy="914400"/>
          </a:xfrm>
        </p:grpSpPr>
        <p:sp>
          <p:nvSpPr>
            <p:cNvPr id="7" name="타원 6"/>
            <p:cNvSpPr/>
            <p:nvPr/>
          </p:nvSpPr>
          <p:spPr>
            <a:xfrm>
              <a:off x="5181600" y="3175348"/>
              <a:ext cx="914400" cy="914400"/>
            </a:xfrm>
            <a:prstGeom prst="ellipse">
              <a:avLst/>
            </a:prstGeom>
            <a:solidFill>
              <a:srgbClr val="FDFDFD"/>
            </a:solidFill>
            <a:ln w="38100">
              <a:solidFill>
                <a:srgbClr val="FF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41275">
                  <a:solidFill>
                    <a:srgbClr val="FF8080"/>
                  </a:solidFill>
                </a:ln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92844" y="3181365"/>
              <a:ext cx="674076" cy="889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800" b="1" dirty="0">
                  <a:gradFill>
                    <a:gsLst>
                      <a:gs pos="0">
                        <a:srgbClr val="FF8080"/>
                      </a:gs>
                      <a:gs pos="100000">
                        <a:srgbClr val="FF8080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1</a:t>
              </a:r>
              <a:endParaRPr lang="ko-KR" altLang="en-US" sz="4800" b="1" dirty="0">
                <a:gradFill>
                  <a:gsLst>
                    <a:gs pos="0">
                      <a:srgbClr val="FF8080"/>
                    </a:gs>
                    <a:gs pos="100000">
                      <a:srgbClr val="FF8080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22201" y="4984263"/>
            <a:ext cx="1199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철기 보급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205644" y="3728933"/>
            <a:ext cx="22239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9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3</a:t>
            </a:r>
            <a:r>
              <a:rPr lang="ko-KR" altLang="en-US" sz="19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세기 말</a:t>
            </a:r>
            <a:r>
              <a:rPr lang="en-US" altLang="ko-KR" sz="19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~6</a:t>
            </a:r>
            <a:r>
              <a:rPr lang="ko-KR" altLang="en-US" sz="19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세기 전반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23247" y="5036555"/>
            <a:ext cx="1805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계급  분화 촉진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39473" y="2486309"/>
            <a:ext cx="197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잉여 생산량 증가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49321" y="2015737"/>
            <a:ext cx="2108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초기 국가 형태  띔</a:t>
            </a:r>
          </a:p>
        </p:txBody>
      </p:sp>
      <p:cxnSp>
        <p:nvCxnSpPr>
          <p:cNvPr id="39" name="직선 연결선 38"/>
          <p:cNvCxnSpPr>
            <a:cxnSpLocks/>
          </p:cNvCxnSpPr>
          <p:nvPr/>
        </p:nvCxnSpPr>
        <p:spPr>
          <a:xfrm>
            <a:off x="0" y="1091739"/>
            <a:ext cx="9144000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92687" y="5366239"/>
            <a:ext cx="2451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강력한 지배계층 형성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49159" y="2533358"/>
            <a:ext cx="2214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지배계층 무덤 만듦</a:t>
            </a:r>
          </a:p>
        </p:txBody>
      </p:sp>
      <p:cxnSp>
        <p:nvCxnSpPr>
          <p:cNvPr id="34" name="직선 연결선 33"/>
          <p:cNvCxnSpPr>
            <a:cxnSpLocks/>
          </p:cNvCxnSpPr>
          <p:nvPr/>
        </p:nvCxnSpPr>
        <p:spPr>
          <a:xfrm flipH="1">
            <a:off x="4036515" y="2915003"/>
            <a:ext cx="1718" cy="50426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직선 연결선 40"/>
          <p:cNvCxnSpPr>
            <a:stCxn id="18" idx="0"/>
          </p:cNvCxnSpPr>
          <p:nvPr/>
        </p:nvCxnSpPr>
        <p:spPr>
          <a:xfrm flipV="1">
            <a:off x="3021885" y="4528869"/>
            <a:ext cx="239" cy="45539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직선 연결선 44"/>
          <p:cNvCxnSpPr>
            <a:cxnSpLocks/>
          </p:cNvCxnSpPr>
          <p:nvPr/>
        </p:nvCxnSpPr>
        <p:spPr>
          <a:xfrm>
            <a:off x="6190680" y="2475529"/>
            <a:ext cx="12776" cy="95347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직선 연결선 45"/>
          <p:cNvCxnSpPr>
            <a:cxnSpLocks/>
          </p:cNvCxnSpPr>
          <p:nvPr/>
        </p:nvCxnSpPr>
        <p:spPr>
          <a:xfrm flipH="1">
            <a:off x="5093321" y="4503710"/>
            <a:ext cx="1718" cy="50426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cxnSpLocks/>
          </p:cNvCxnSpPr>
          <p:nvPr/>
        </p:nvCxnSpPr>
        <p:spPr>
          <a:xfrm>
            <a:off x="8384870" y="4503710"/>
            <a:ext cx="0" cy="8625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직선 연결선 47"/>
          <p:cNvCxnSpPr>
            <a:cxnSpLocks/>
          </p:cNvCxnSpPr>
          <p:nvPr/>
        </p:nvCxnSpPr>
        <p:spPr>
          <a:xfrm flipH="1">
            <a:off x="7361582" y="2943543"/>
            <a:ext cx="1718" cy="50426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991" y="344431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고분시대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FCFB3B54-46C0-468C-83E1-BA4E452E1F0C}"/>
              </a:ext>
            </a:extLst>
          </p:cNvPr>
          <p:cNvGrpSpPr/>
          <p:nvPr/>
        </p:nvGrpSpPr>
        <p:grpSpPr>
          <a:xfrm>
            <a:off x="3685605" y="3537238"/>
            <a:ext cx="728898" cy="854192"/>
            <a:chOff x="5181600" y="3175348"/>
            <a:chExt cx="914400" cy="914400"/>
          </a:xfrm>
        </p:grpSpPr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5974165C-AD9A-424F-B404-3B8B0FB699C6}"/>
                </a:ext>
              </a:extLst>
            </p:cNvPr>
            <p:cNvSpPr/>
            <p:nvPr/>
          </p:nvSpPr>
          <p:spPr>
            <a:xfrm>
              <a:off x="5181600" y="3175348"/>
              <a:ext cx="914400" cy="914400"/>
            </a:xfrm>
            <a:prstGeom prst="ellipse">
              <a:avLst/>
            </a:prstGeom>
            <a:solidFill>
              <a:srgbClr val="FDFDFD"/>
            </a:solidFill>
            <a:ln w="38100">
              <a:solidFill>
                <a:srgbClr val="FF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41275">
                  <a:solidFill>
                    <a:srgbClr val="FF8080"/>
                  </a:solidFill>
                </a:ln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29F48A0-BC37-44C1-8BCC-7EA7A8AB9128}"/>
                </a:ext>
              </a:extLst>
            </p:cNvPr>
            <p:cNvSpPr txBox="1"/>
            <p:nvPr/>
          </p:nvSpPr>
          <p:spPr>
            <a:xfrm>
              <a:off x="5292844" y="3181365"/>
              <a:ext cx="674075" cy="889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800" b="1" dirty="0">
                  <a:gradFill>
                    <a:gsLst>
                      <a:gs pos="0">
                        <a:srgbClr val="FF8080"/>
                      </a:gs>
                      <a:gs pos="100000">
                        <a:srgbClr val="FF8080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2</a:t>
              </a:r>
              <a:endParaRPr lang="ko-KR" altLang="en-US" sz="4800" b="1" dirty="0">
                <a:gradFill>
                  <a:gsLst>
                    <a:gs pos="0">
                      <a:srgbClr val="FF8080"/>
                    </a:gs>
                    <a:gs pos="100000">
                      <a:srgbClr val="FF8080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9EF0E099-3421-4F2E-8ECC-C15FB6708CDF}"/>
              </a:ext>
            </a:extLst>
          </p:cNvPr>
          <p:cNvGrpSpPr/>
          <p:nvPr/>
        </p:nvGrpSpPr>
        <p:grpSpPr>
          <a:xfrm>
            <a:off x="4746634" y="3551849"/>
            <a:ext cx="728898" cy="854192"/>
            <a:chOff x="5181600" y="3175348"/>
            <a:chExt cx="914400" cy="914400"/>
          </a:xfrm>
        </p:grpSpPr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0CB2382A-F102-46D0-B36E-B6D66140D4F1}"/>
                </a:ext>
              </a:extLst>
            </p:cNvPr>
            <p:cNvSpPr/>
            <p:nvPr/>
          </p:nvSpPr>
          <p:spPr>
            <a:xfrm>
              <a:off x="5181600" y="3175348"/>
              <a:ext cx="914400" cy="914400"/>
            </a:xfrm>
            <a:prstGeom prst="ellipse">
              <a:avLst/>
            </a:prstGeom>
            <a:solidFill>
              <a:srgbClr val="FDFDFD"/>
            </a:solidFill>
            <a:ln w="38100">
              <a:solidFill>
                <a:srgbClr val="FF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41275">
                  <a:solidFill>
                    <a:srgbClr val="FF8080"/>
                  </a:solidFill>
                </a:ln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D7C1B5F-35C7-4042-9F10-2113B3AD2929}"/>
                </a:ext>
              </a:extLst>
            </p:cNvPr>
            <p:cNvSpPr txBox="1"/>
            <p:nvPr/>
          </p:nvSpPr>
          <p:spPr>
            <a:xfrm>
              <a:off x="5292844" y="3181365"/>
              <a:ext cx="674075" cy="889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800" b="1" dirty="0">
                  <a:gradFill>
                    <a:gsLst>
                      <a:gs pos="0">
                        <a:srgbClr val="FF8080"/>
                      </a:gs>
                      <a:gs pos="100000">
                        <a:srgbClr val="FF8080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3</a:t>
              </a:r>
              <a:endParaRPr lang="ko-KR" altLang="en-US" sz="4800" b="1" dirty="0">
                <a:gradFill>
                  <a:gsLst>
                    <a:gs pos="0">
                      <a:srgbClr val="FF8080"/>
                    </a:gs>
                    <a:gs pos="100000">
                      <a:srgbClr val="FF8080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6E99A3C6-FBC5-4578-BDEA-4EC5196E3DAA}"/>
              </a:ext>
            </a:extLst>
          </p:cNvPr>
          <p:cNvGrpSpPr/>
          <p:nvPr/>
        </p:nvGrpSpPr>
        <p:grpSpPr>
          <a:xfrm>
            <a:off x="5818094" y="3551849"/>
            <a:ext cx="728898" cy="854192"/>
            <a:chOff x="5181600" y="3175348"/>
            <a:chExt cx="914400" cy="914400"/>
          </a:xfrm>
        </p:grpSpPr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B72E5233-E757-4243-B883-F48FAF300085}"/>
                </a:ext>
              </a:extLst>
            </p:cNvPr>
            <p:cNvSpPr/>
            <p:nvPr/>
          </p:nvSpPr>
          <p:spPr>
            <a:xfrm>
              <a:off x="5181600" y="3175348"/>
              <a:ext cx="914400" cy="914400"/>
            </a:xfrm>
            <a:prstGeom prst="ellipse">
              <a:avLst/>
            </a:prstGeom>
            <a:solidFill>
              <a:srgbClr val="FDFDFD"/>
            </a:solidFill>
            <a:ln w="38100">
              <a:solidFill>
                <a:srgbClr val="FF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41275">
                  <a:solidFill>
                    <a:srgbClr val="FF8080"/>
                  </a:solidFill>
                </a:ln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CC00EE2-3A25-4F65-B337-DAE8AA7F4CFA}"/>
                </a:ext>
              </a:extLst>
            </p:cNvPr>
            <p:cNvSpPr txBox="1"/>
            <p:nvPr/>
          </p:nvSpPr>
          <p:spPr>
            <a:xfrm>
              <a:off x="5292842" y="3181365"/>
              <a:ext cx="674075" cy="889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800" b="1" dirty="0">
                  <a:gradFill>
                    <a:gsLst>
                      <a:gs pos="0">
                        <a:srgbClr val="FF8080"/>
                      </a:gs>
                      <a:gs pos="100000">
                        <a:srgbClr val="FF8080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4</a:t>
              </a:r>
              <a:endParaRPr lang="ko-KR" altLang="en-US" sz="4800" b="1" dirty="0">
                <a:gradFill>
                  <a:gsLst>
                    <a:gs pos="0">
                      <a:srgbClr val="FF8080"/>
                    </a:gs>
                    <a:gs pos="100000">
                      <a:srgbClr val="FF8080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140E7019-0337-4D71-9443-F4008A989F6C}"/>
              </a:ext>
            </a:extLst>
          </p:cNvPr>
          <p:cNvGrpSpPr/>
          <p:nvPr/>
        </p:nvGrpSpPr>
        <p:grpSpPr>
          <a:xfrm>
            <a:off x="6944809" y="3524377"/>
            <a:ext cx="728898" cy="854192"/>
            <a:chOff x="5181600" y="3175348"/>
            <a:chExt cx="914400" cy="914400"/>
          </a:xfrm>
        </p:grpSpPr>
        <p:sp>
          <p:nvSpPr>
            <p:cNvPr id="62" name="타원 61">
              <a:extLst>
                <a:ext uri="{FF2B5EF4-FFF2-40B4-BE49-F238E27FC236}">
                  <a16:creationId xmlns:a16="http://schemas.microsoft.com/office/drawing/2014/main" id="{7F3E9596-F64E-40D2-92FE-588353B32B19}"/>
                </a:ext>
              </a:extLst>
            </p:cNvPr>
            <p:cNvSpPr/>
            <p:nvPr/>
          </p:nvSpPr>
          <p:spPr>
            <a:xfrm>
              <a:off x="5181600" y="3175348"/>
              <a:ext cx="914400" cy="914400"/>
            </a:xfrm>
            <a:prstGeom prst="ellipse">
              <a:avLst/>
            </a:prstGeom>
            <a:solidFill>
              <a:srgbClr val="FDFDFD"/>
            </a:solidFill>
            <a:ln w="38100">
              <a:solidFill>
                <a:srgbClr val="FF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41275">
                  <a:solidFill>
                    <a:srgbClr val="FF8080"/>
                  </a:solidFill>
                </a:ln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58E9E71-B53B-443F-9325-60B303E648D0}"/>
                </a:ext>
              </a:extLst>
            </p:cNvPr>
            <p:cNvSpPr txBox="1"/>
            <p:nvPr/>
          </p:nvSpPr>
          <p:spPr>
            <a:xfrm>
              <a:off x="5292842" y="3181365"/>
              <a:ext cx="674075" cy="889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800" b="1" dirty="0">
                  <a:gradFill>
                    <a:gsLst>
                      <a:gs pos="0">
                        <a:srgbClr val="FF8080"/>
                      </a:gs>
                      <a:gs pos="100000">
                        <a:srgbClr val="FF8080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5</a:t>
              </a:r>
              <a:endParaRPr lang="ko-KR" altLang="en-US" sz="4800" b="1" dirty="0">
                <a:gradFill>
                  <a:gsLst>
                    <a:gs pos="0">
                      <a:srgbClr val="FF8080"/>
                    </a:gs>
                    <a:gs pos="100000">
                      <a:srgbClr val="FF8080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6385DCE6-3516-43B0-B5A7-DE6BC61E5D54}"/>
              </a:ext>
            </a:extLst>
          </p:cNvPr>
          <p:cNvGrpSpPr/>
          <p:nvPr/>
        </p:nvGrpSpPr>
        <p:grpSpPr>
          <a:xfrm>
            <a:off x="8082425" y="3524377"/>
            <a:ext cx="728898" cy="854192"/>
            <a:chOff x="5181600" y="3175348"/>
            <a:chExt cx="914400" cy="914400"/>
          </a:xfrm>
        </p:grpSpPr>
        <p:sp>
          <p:nvSpPr>
            <p:cNvPr id="65" name="타원 64">
              <a:extLst>
                <a:ext uri="{FF2B5EF4-FFF2-40B4-BE49-F238E27FC236}">
                  <a16:creationId xmlns:a16="http://schemas.microsoft.com/office/drawing/2014/main" id="{24775736-7DE1-4B52-8615-0C784AF5FDB7}"/>
                </a:ext>
              </a:extLst>
            </p:cNvPr>
            <p:cNvSpPr/>
            <p:nvPr/>
          </p:nvSpPr>
          <p:spPr>
            <a:xfrm>
              <a:off x="5181600" y="3175348"/>
              <a:ext cx="914400" cy="914400"/>
            </a:xfrm>
            <a:prstGeom prst="ellipse">
              <a:avLst/>
            </a:prstGeom>
            <a:solidFill>
              <a:srgbClr val="FDFDFD"/>
            </a:solidFill>
            <a:ln w="38100">
              <a:solidFill>
                <a:srgbClr val="FF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41275">
                  <a:solidFill>
                    <a:srgbClr val="FF8080"/>
                  </a:solidFill>
                </a:ln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97AE064-9766-4DDF-9D80-0D64786FC7AD}"/>
                </a:ext>
              </a:extLst>
            </p:cNvPr>
            <p:cNvSpPr txBox="1"/>
            <p:nvPr/>
          </p:nvSpPr>
          <p:spPr>
            <a:xfrm>
              <a:off x="5292842" y="3181365"/>
              <a:ext cx="674075" cy="889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800" b="1" dirty="0">
                  <a:gradFill>
                    <a:gsLst>
                      <a:gs pos="0">
                        <a:srgbClr val="FF8080"/>
                      </a:gs>
                      <a:gs pos="100000">
                        <a:srgbClr val="FF8080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6</a:t>
              </a:r>
              <a:endParaRPr lang="ko-KR" altLang="en-US" sz="4800" b="1" dirty="0">
                <a:gradFill>
                  <a:gsLst>
                    <a:gs pos="0">
                      <a:srgbClr val="FF8080"/>
                    </a:gs>
                    <a:gs pos="100000">
                      <a:srgbClr val="FF8080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34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>
            <a:cxnSpLocks/>
          </p:cNvCxnSpPr>
          <p:nvPr/>
        </p:nvCxnSpPr>
        <p:spPr>
          <a:xfrm>
            <a:off x="1560786" y="899915"/>
            <a:ext cx="7583214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벚꽃에 대한 이미지 검색결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40926"/>
          <a:stretch/>
        </p:blipFill>
        <p:spPr bwMode="auto">
          <a:xfrm>
            <a:off x="-1" y="0"/>
            <a:ext cx="16878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평행 사변형 9"/>
          <p:cNvSpPr/>
          <p:nvPr/>
        </p:nvSpPr>
        <p:spPr>
          <a:xfrm>
            <a:off x="1779919" y="4038870"/>
            <a:ext cx="7265607" cy="2671418"/>
          </a:xfrm>
          <a:prstGeom prst="parallelogram">
            <a:avLst>
              <a:gd name="adj" fmla="val 0"/>
            </a:avLst>
          </a:prstGeom>
          <a:solidFill>
            <a:srgbClr val="F7AAA6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2065" y="3998079"/>
            <a:ext cx="7054603" cy="311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1. </a:t>
            </a:r>
            <a:r>
              <a:rPr lang="ko-KR" altLang="en-US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고분시대의 대표적 유물</a:t>
            </a:r>
            <a:endParaRPr lang="en-US" altLang="ko-KR" sz="19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2.</a:t>
            </a:r>
            <a:r>
              <a:rPr lang="ko-KR" altLang="en-US" sz="19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ko-KR" altLang="en-US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흙으로 사람</a:t>
            </a:r>
            <a:r>
              <a:rPr lang="en-US" altLang="ko-KR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,</a:t>
            </a:r>
            <a:r>
              <a:rPr lang="ko-KR" altLang="en-US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동물</a:t>
            </a:r>
            <a:r>
              <a:rPr lang="en-US" altLang="ko-KR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,</a:t>
            </a:r>
            <a:r>
              <a:rPr lang="ko-KR" altLang="en-US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집 만들어 무덤 주변에 둘러놓음 </a:t>
            </a:r>
            <a:r>
              <a:rPr lang="en-US" altLang="ko-KR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(</a:t>
            </a:r>
            <a:r>
              <a:rPr lang="ko-KR" altLang="en-US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무덤 보호</a:t>
            </a:r>
            <a:r>
              <a:rPr lang="en-US" altLang="ko-KR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3. </a:t>
            </a:r>
            <a:r>
              <a:rPr lang="ko-KR" altLang="en-US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밑부분의 기둥 땅에 박혀있음</a:t>
            </a:r>
            <a:endParaRPr lang="en-US" altLang="ko-KR" sz="19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4. </a:t>
            </a:r>
            <a:r>
              <a:rPr lang="ko-KR" altLang="en-US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당시 생활상 알 수 있음 </a:t>
            </a:r>
            <a:endParaRPr lang="en-US" altLang="ko-KR" sz="19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  </a:t>
            </a:r>
            <a:r>
              <a:rPr lang="ko-KR" altLang="en-US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→무장의 모습</a:t>
            </a:r>
            <a:r>
              <a:rPr lang="en-US" altLang="ko-KR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, </a:t>
            </a:r>
            <a:r>
              <a:rPr lang="ko-KR" altLang="en-US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갑옷</a:t>
            </a:r>
            <a:r>
              <a:rPr lang="en-US" altLang="ko-KR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ko-KR" altLang="en-US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형태</a:t>
            </a:r>
            <a:endParaRPr lang="en-US" altLang="ko-KR" sz="19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    </a:t>
            </a:r>
            <a:r>
              <a:rPr lang="ko-KR" altLang="en-US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여인</a:t>
            </a:r>
            <a:r>
              <a:rPr lang="en-US" altLang="ko-KR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, </a:t>
            </a:r>
            <a:r>
              <a:rPr lang="ko-KR" altLang="en-US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집</a:t>
            </a:r>
            <a:r>
              <a:rPr lang="en-US" altLang="ko-KR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, </a:t>
            </a:r>
            <a:r>
              <a:rPr lang="ko-KR" altLang="en-US" sz="19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배로 생활 파악</a:t>
            </a:r>
            <a:endParaRPr lang="en-US" altLang="ko-KR" sz="19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ko-KR" altLang="en-US" sz="1900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7888" y="179262"/>
            <a:ext cx="142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150" dirty="0" err="1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하니와</a:t>
            </a:r>
            <a:endParaRPr lang="ko-KR" altLang="en-US" sz="3600" spc="-15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034" y="1169154"/>
            <a:ext cx="34385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7417" y="1169154"/>
            <a:ext cx="3708109" cy="283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3478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338</Words>
  <Application>Microsoft Office PowerPoint</Application>
  <PresentationFormat>화면 슬라이드 쇼(4:3)</PresentationFormat>
  <Paragraphs>97</Paragraphs>
  <Slides>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6" baseType="lpstr">
      <vt:lpstr>KoPubWorld바탕체 Bold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손민정</dc:creator>
  <cp:lastModifiedBy>손민정</cp:lastModifiedBy>
  <cp:revision>4</cp:revision>
  <dcterms:created xsi:type="dcterms:W3CDTF">2019-03-29T18:30:50Z</dcterms:created>
  <dcterms:modified xsi:type="dcterms:W3CDTF">2019-03-30T15:53:35Z</dcterms:modified>
</cp:coreProperties>
</file>