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emf" ContentType="image/x-em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876" r:id="rId68"/>
    <p:sldMasterId id="2147483877" r:id="rId70"/>
    <p:sldMasterId id="2147483878" r:id="rId72"/>
    <p:sldMasterId id="2147483879" r:id="rId74"/>
    <p:sldMasterId id="2147483880" r:id="rId76"/>
    <p:sldMasterId id="2147483881" r:id="rId78"/>
  </p:sldMasterIdLst>
  <p:notesMasterIdLst>
    <p:notesMasterId r:id="rId82"/>
  </p:notesMasterIdLst>
  <p:handoutMasterIdLst>
    <p:handoutMasterId r:id="rId80"/>
  </p:handoutMasterIdLst>
  <p:sldIdLst>
    <p:sldId id="334" r:id="rId84"/>
    <p:sldId id="335" r:id="rId85"/>
    <p:sldId id="259" r:id="rId86"/>
    <p:sldId id="294" r:id="rId87"/>
    <p:sldId id="266" r:id="rId88"/>
    <p:sldId id="305" r:id="rId89"/>
    <p:sldId id="316" r:id="rId90"/>
    <p:sldId id="319" r:id="rId91"/>
    <p:sldId id="295" r:id="rId92"/>
    <p:sldId id="269" r:id="rId93"/>
    <p:sldId id="307" r:id="rId94"/>
    <p:sldId id="312" r:id="rId95"/>
    <p:sldId id="313" r:id="rId96"/>
    <p:sldId id="317" r:id="rId97"/>
    <p:sldId id="318" r:id="rId98"/>
    <p:sldId id="320" r:id="rId99"/>
    <p:sldId id="321" r:id="rId100"/>
    <p:sldId id="322" r:id="rId101"/>
    <p:sldId id="323" r:id="rId102"/>
    <p:sldId id="324" r:id="rId103"/>
    <p:sldId id="325" r:id="rId104"/>
    <p:sldId id="326" r:id="rId105"/>
    <p:sldId id="327" r:id="rId106"/>
    <p:sldId id="328" r:id="rId107"/>
    <p:sldId id="329" r:id="rId108"/>
    <p:sldId id="330" r:id="rId109"/>
    <p:sldId id="331" r:id="rId110"/>
    <p:sldId id="336" r:id="rId111"/>
    <p:sldId id="337" r:id="rId112"/>
    <p:sldId id="338" r:id="rId113"/>
    <p:sldId id="339" r:id="rId114"/>
    <p:sldId id="340" r:id="rId115"/>
    <p:sldId id="341" r:id="rId116"/>
    <p:sldId id="342" r:id="rId117"/>
    <p:sldId id="343" r:id="rId118"/>
    <p:sldId id="344" r:id="rId119"/>
    <p:sldId id="345" r:id="rId120"/>
    <p:sldId id="346" r:id="rId121"/>
    <p:sldId id="347" r:id="rId122"/>
    <p:sldId id="348" r:id="rId123"/>
    <p:sldId id="349" r:id="rId124"/>
    <p:sldId id="351" r:id="rId125"/>
    <p:sldId id="352" r:id="rId126"/>
    <p:sldId id="353" r:id="rId127"/>
    <p:sldId id="354" r:id="rId128"/>
    <p:sldId id="355" r:id="rId129"/>
    <p:sldId id="356" r:id="rId130"/>
    <p:sldId id="357" r:id="rId131"/>
    <p:sldId id="358" r:id="rId132"/>
    <p:sldId id="359" r:id="rId133"/>
    <p:sldId id="360" r:id="rId134"/>
    <p:sldId id="361" r:id="rId135"/>
    <p:sldId id="362" r:id="rId136"/>
    <p:sldId id="363" r:id="rId137"/>
    <p:sldId id="364" r:id="rId1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3D3D3D"/>
    <a:srgbClr val="FEFEF4"/>
    <a:srgbClr val="FDFDDF"/>
    <a:srgbClr val="525252"/>
    <a:srgbClr val="FCFBFA"/>
    <a:srgbClr val="F8F8F6"/>
    <a:srgbClr val="F4F3EE"/>
    <a:srgbClr val="E0E0D8"/>
    <a:srgbClr val="F4F3F2"/>
    <a:srgbClr val="F4F2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3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notesViewPr>
    <p:cSldViewPr snapToGrid="0" snapToObjects="1"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68" Type="http://schemas.openxmlformats.org/officeDocument/2006/relationships/slideMaster" Target="slideMasters/slideMaster1.xml"></Relationship><Relationship Id="rId69" Type="http://schemas.openxmlformats.org/officeDocument/2006/relationships/theme" Target="theme/theme1.xml"></Relationship><Relationship Id="rId70" Type="http://schemas.openxmlformats.org/officeDocument/2006/relationships/slideMaster" Target="slideMasters/slideMaster2.xml"></Relationship><Relationship Id="rId72" Type="http://schemas.openxmlformats.org/officeDocument/2006/relationships/slideMaster" Target="slideMasters/slideMaster3.xml"></Relationship><Relationship Id="rId74" Type="http://schemas.openxmlformats.org/officeDocument/2006/relationships/slideMaster" Target="slideMasters/slideMaster4.xml"></Relationship><Relationship Id="rId76" Type="http://schemas.openxmlformats.org/officeDocument/2006/relationships/slideMaster" Target="slideMasters/slideMaster5.xml"></Relationship><Relationship Id="rId78" Type="http://schemas.openxmlformats.org/officeDocument/2006/relationships/slideMaster" Target="slideMasters/slideMaster6.xml"></Relationship><Relationship Id="rId80" Type="http://schemas.openxmlformats.org/officeDocument/2006/relationships/handoutMaster" Target="handoutMasters/handoutMaster1.xml"></Relationship><Relationship Id="rId82" Type="http://schemas.openxmlformats.org/officeDocument/2006/relationships/notesMaster" Target="notesMasters/notesMaster1.xml"></Relationship><Relationship Id="rId84" Type="http://schemas.openxmlformats.org/officeDocument/2006/relationships/slide" Target="slides/slide1.xml"></Relationship><Relationship Id="rId85" Type="http://schemas.openxmlformats.org/officeDocument/2006/relationships/slide" Target="slides/slide2.xml"></Relationship><Relationship Id="rId86" Type="http://schemas.openxmlformats.org/officeDocument/2006/relationships/slide" Target="slides/slide3.xml"></Relationship><Relationship Id="rId87" Type="http://schemas.openxmlformats.org/officeDocument/2006/relationships/slide" Target="slides/slide4.xml"></Relationship><Relationship Id="rId88" Type="http://schemas.openxmlformats.org/officeDocument/2006/relationships/slide" Target="slides/slide5.xml"></Relationship><Relationship Id="rId89" Type="http://schemas.openxmlformats.org/officeDocument/2006/relationships/slide" Target="slides/slide6.xml"></Relationship><Relationship Id="rId90" Type="http://schemas.openxmlformats.org/officeDocument/2006/relationships/slide" Target="slides/slide7.xml"></Relationship><Relationship Id="rId91" Type="http://schemas.openxmlformats.org/officeDocument/2006/relationships/slide" Target="slides/slide8.xml"></Relationship><Relationship Id="rId92" Type="http://schemas.openxmlformats.org/officeDocument/2006/relationships/slide" Target="slides/slide9.xml"></Relationship><Relationship Id="rId93" Type="http://schemas.openxmlformats.org/officeDocument/2006/relationships/slide" Target="slides/slide10.xml"></Relationship><Relationship Id="rId94" Type="http://schemas.openxmlformats.org/officeDocument/2006/relationships/slide" Target="slides/slide11.xml"></Relationship><Relationship Id="rId95" Type="http://schemas.openxmlformats.org/officeDocument/2006/relationships/slide" Target="slides/slide12.xml"></Relationship><Relationship Id="rId96" Type="http://schemas.openxmlformats.org/officeDocument/2006/relationships/slide" Target="slides/slide13.xml"></Relationship><Relationship Id="rId97" Type="http://schemas.openxmlformats.org/officeDocument/2006/relationships/slide" Target="slides/slide14.xml"></Relationship><Relationship Id="rId98" Type="http://schemas.openxmlformats.org/officeDocument/2006/relationships/slide" Target="slides/slide15.xml"></Relationship><Relationship Id="rId99" Type="http://schemas.openxmlformats.org/officeDocument/2006/relationships/slide" Target="slides/slide16.xml"></Relationship><Relationship Id="rId100" Type="http://schemas.openxmlformats.org/officeDocument/2006/relationships/slide" Target="slides/slide17.xml"></Relationship><Relationship Id="rId101" Type="http://schemas.openxmlformats.org/officeDocument/2006/relationships/slide" Target="slides/slide18.xml"></Relationship><Relationship Id="rId102" Type="http://schemas.openxmlformats.org/officeDocument/2006/relationships/slide" Target="slides/slide19.xml"></Relationship><Relationship Id="rId103" Type="http://schemas.openxmlformats.org/officeDocument/2006/relationships/slide" Target="slides/slide20.xml"></Relationship><Relationship Id="rId104" Type="http://schemas.openxmlformats.org/officeDocument/2006/relationships/slide" Target="slides/slide21.xml"></Relationship><Relationship Id="rId105" Type="http://schemas.openxmlformats.org/officeDocument/2006/relationships/slide" Target="slides/slide22.xml"></Relationship><Relationship Id="rId106" Type="http://schemas.openxmlformats.org/officeDocument/2006/relationships/slide" Target="slides/slide23.xml"></Relationship><Relationship Id="rId107" Type="http://schemas.openxmlformats.org/officeDocument/2006/relationships/slide" Target="slides/slide24.xml"></Relationship><Relationship Id="rId108" Type="http://schemas.openxmlformats.org/officeDocument/2006/relationships/slide" Target="slides/slide25.xml"></Relationship><Relationship Id="rId109" Type="http://schemas.openxmlformats.org/officeDocument/2006/relationships/slide" Target="slides/slide26.xml"></Relationship><Relationship Id="rId110" Type="http://schemas.openxmlformats.org/officeDocument/2006/relationships/slide" Target="slides/slide27.xml"></Relationship><Relationship Id="rId111" Type="http://schemas.openxmlformats.org/officeDocument/2006/relationships/slide" Target="slides/slide28.xml"></Relationship><Relationship Id="rId112" Type="http://schemas.openxmlformats.org/officeDocument/2006/relationships/slide" Target="slides/slide29.xml"></Relationship><Relationship Id="rId113" Type="http://schemas.openxmlformats.org/officeDocument/2006/relationships/slide" Target="slides/slide30.xml"></Relationship><Relationship Id="rId114" Type="http://schemas.openxmlformats.org/officeDocument/2006/relationships/slide" Target="slides/slide31.xml"></Relationship><Relationship Id="rId115" Type="http://schemas.openxmlformats.org/officeDocument/2006/relationships/slide" Target="slides/slide32.xml"></Relationship><Relationship Id="rId116" Type="http://schemas.openxmlformats.org/officeDocument/2006/relationships/slide" Target="slides/slide33.xml"></Relationship><Relationship Id="rId117" Type="http://schemas.openxmlformats.org/officeDocument/2006/relationships/slide" Target="slides/slide34.xml"></Relationship><Relationship Id="rId118" Type="http://schemas.openxmlformats.org/officeDocument/2006/relationships/slide" Target="slides/slide35.xml"></Relationship><Relationship Id="rId119" Type="http://schemas.openxmlformats.org/officeDocument/2006/relationships/slide" Target="slides/slide36.xml"></Relationship><Relationship Id="rId120" Type="http://schemas.openxmlformats.org/officeDocument/2006/relationships/slide" Target="slides/slide37.xml"></Relationship><Relationship Id="rId121" Type="http://schemas.openxmlformats.org/officeDocument/2006/relationships/slide" Target="slides/slide38.xml"></Relationship><Relationship Id="rId122" Type="http://schemas.openxmlformats.org/officeDocument/2006/relationships/slide" Target="slides/slide39.xml"></Relationship><Relationship Id="rId123" Type="http://schemas.openxmlformats.org/officeDocument/2006/relationships/slide" Target="slides/slide40.xml"></Relationship><Relationship Id="rId124" Type="http://schemas.openxmlformats.org/officeDocument/2006/relationships/slide" Target="slides/slide41.xml"></Relationship><Relationship Id="rId125" Type="http://schemas.openxmlformats.org/officeDocument/2006/relationships/slide" Target="slides/slide42.xml"></Relationship><Relationship Id="rId126" Type="http://schemas.openxmlformats.org/officeDocument/2006/relationships/slide" Target="slides/slide43.xml"></Relationship><Relationship Id="rId127" Type="http://schemas.openxmlformats.org/officeDocument/2006/relationships/slide" Target="slides/slide44.xml"></Relationship><Relationship Id="rId128" Type="http://schemas.openxmlformats.org/officeDocument/2006/relationships/slide" Target="slides/slide45.xml"></Relationship><Relationship Id="rId129" Type="http://schemas.openxmlformats.org/officeDocument/2006/relationships/slide" Target="slides/slide46.xml"></Relationship><Relationship Id="rId130" Type="http://schemas.openxmlformats.org/officeDocument/2006/relationships/slide" Target="slides/slide47.xml"></Relationship><Relationship Id="rId131" Type="http://schemas.openxmlformats.org/officeDocument/2006/relationships/slide" Target="slides/slide48.xml"></Relationship><Relationship Id="rId132" Type="http://schemas.openxmlformats.org/officeDocument/2006/relationships/slide" Target="slides/slide49.xml"></Relationship><Relationship Id="rId133" Type="http://schemas.openxmlformats.org/officeDocument/2006/relationships/slide" Target="slides/slide50.xml"></Relationship><Relationship Id="rId134" Type="http://schemas.openxmlformats.org/officeDocument/2006/relationships/slide" Target="slides/slide51.xml"></Relationship><Relationship Id="rId135" Type="http://schemas.openxmlformats.org/officeDocument/2006/relationships/slide" Target="slides/slide52.xml"></Relationship><Relationship Id="rId136" Type="http://schemas.openxmlformats.org/officeDocument/2006/relationships/slide" Target="slides/slide53.xml"></Relationship><Relationship Id="rId137" Type="http://schemas.openxmlformats.org/officeDocument/2006/relationships/slide" Target="slides/slide54.xml"></Relationship><Relationship Id="rId138" Type="http://schemas.openxmlformats.org/officeDocument/2006/relationships/slide" Target="slides/slide55.xml"></Relationship><Relationship Id="rId139" Type="http://schemas.openxmlformats.org/officeDocument/2006/relationships/viewProps" Target="viewProps.xml"></Relationship><Relationship Id="rId140" Type="http://schemas.openxmlformats.org/officeDocument/2006/relationships/presProps" Target="presProps.xml"></Relationship></Relationships>
</file>

<file path=ppt/charts/_rels/chart1.xml.rels><?xml version="1.0" encoding="UTF-8"?>
<Relationships xmlns="http://schemas.openxmlformats.org/package/2006/relationships"><Relationship Id="rId1" Type="http://schemas.openxmlformats.org/officeDocument/2006/relationships/package" Target="../embeddings/Microsoft_Office_Excel_____1.xlsx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roundedCorners val="0"/>
  <c:chart>
    <c:title>
      <c:tx>
        <c:rich>
          <a:bodyPr anchor="ctr" anchorCtr="1" rot="0" vert="horz"/>
          <a:lstStyle/>
          <a:p>
            <a:pPr algn="ctr">
              <a:defRPr sz="1400" b="0" i="0" u="none" baseline="0">
                <a:solidFill>
                  <a:srgbClr val="3a3838"/>
                </a:solidFill>
                <a:latin typeface="맑은 고딕"/>
                <a:ea typeface="맑은 고딕"/>
              </a:defRPr>
            </a:pPr>
            <a:r>
              <a:rPr lang="ko-KR" altLang="en-US" sz="1400" b="0" i="0" u="none" baseline="0">
                <a:solidFill>
                  <a:srgbClr val="333333"/>
                </a:solidFill>
                <a:latin typeface="맑은 고딕"/>
                <a:ea typeface="맑은 고딕"/>
              </a:rPr>
              <a:t>방일 외국인 관광객 수 추이 (2012 ~ 2016)</a:t>
            </a:r>
          </a:p>
        </c:rich>
      </c:tx>
      <c:layout/>
      <c:overlay val="0"/>
      <c:spPr>
        <a:noFill/>
        <a:ln>
          <a:noFill/>
          <a:round/>
        </a:ln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Sheet10!$B$1</c:f>
              <c:strCache>
                <c:ptCount val="1"/>
                <c:pt idx="0">
                  <c:v>여행객 수</c:v>
                </c:pt>
              </c:strCache>
            </c:strRef>
          </c:tx>
          <c:dLbls>
            <c:dLblPos val="inEnd"/>
            <c:showVal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Sheet10!$A$2:$A$6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Sheet10!$B$2:$B$6</c:f>
              <c:numCache>
                <c:formatCode>General</c:formatCode>
                <c:ptCount val="5"/>
                <c:pt idx="0">
                  <c:v>835.8</c:v>
                </c:pt>
                <c:pt idx="1">
                  <c:v>1036.4</c:v>
                </c:pt>
                <c:pt idx="2">
                  <c:v>1341.3</c:v>
                </c:pt>
                <c:pt idx="3">
                  <c:v>1973.7</c:v>
                </c:pt>
                <c:pt idx="4">
                  <c:v>2403.9</c:v>
                </c:pt>
              </c:numCache>
            </c:numRef>
          </c:val>
        </c:ser>
        <c:ser>
          <c:idx val="1"/>
          <c:order val="1"/>
          <c:tx>
            <c:strRef>
              <c:f>Sheet10!$C$1</c:f>
              <c:strCache>
                <c:ptCount val="1"/>
                <c:pt idx="0">
                  <c:v>단위 : 만 명</c:v>
                </c:pt>
              </c:strCache>
            </c:strRef>
          </c:tx>
          <c:dLbls>
            <c:dLblPos val="inEnd"/>
            <c:showVal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Sheet10!$A$2:$A$6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Sheet10!$C$2:$C$6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Sheet10!$D$1</c:f>
              <c:strCache>
                <c:ptCount val="1"/>
                <c:pt idx="0">
                  <c:v>column 3</c:v>
                </c:pt>
              </c:strCache>
            </c:strRef>
          </c:tx>
          <c:dLbls>
            <c:dLblPos val="inEnd"/>
            <c:showVal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Sheet10!$A$2:$A$6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Sheet10!$D$2:$D$6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150"/>
        <c:overlap val="100"/>
        <c:axId val="1111"/>
        <c:axId val="2222"/>
      </c:barChart>
      <c:catAx>
        <c:axId val="1111"/>
        <c:scaling>
          <c:orientation val="minMax"/>
        </c:scaling>
        <c:delete val="0"/>
        <c:axPos val="b"/>
        <c:majorGridlines>
          <c:spPr>
            <a:ln w="635" cap="flat">
              <a:solidFill>
                <a:srgbClr val="D9D9D9">
                  <a:alpha val="100000"/>
                </a:srgbClr>
              </a:solidFill>
              <a:round/>
            </a:ln>
          </c:spPr>
        </c:majorGridlines>
        <c:title>
          <c:tx>
            <c:rich>
              <a:bodyPr anchor="ctr" anchorCtr="1" rot="0" vert="horz"/>
              <a:lstStyle/>
              <a:p>
                <a:pPr>
                  <a:defRPr sz="1000" b="0" i="0" u="none" baseline="0">
                    <a:solidFill>
                      <a:srgbClr val="3a3838"/>
                    </a:solidFill>
                    <a:latin typeface="맑은 고딕"/>
                    <a:ea typeface="맑은 고딕"/>
                  </a:defRPr>
                </a:pPr>
                <a:r>
                  <a:rPr lang="ko-KR" altLang="en-US" sz="1000" b="0" i="0" u="none" baseline="0">
                    <a:solidFill>
                      <a:srgbClr val="333333"/>
                    </a:solidFill>
                    <a:latin typeface="맑은 고딕"/>
                    <a:ea typeface="맑은 고딕"/>
                  </a:rPr>
                  <a:t>관광백서 각년도 참조 2012~2016년 JNTO 통계자료</a:t>
                </a:r>
              </a:p>
            </c:rich>
          </c:tx>
          <c:layout/>
          <c:overlay val="0"/>
          <c:spPr>
            <a:noFill/>
            <a:ln>
              <a:noFill/>
              <a:round/>
            </a:ln>
          </c:spPr>
        </c:title>
        <c:majorTickMark val="none"/>
        <c:minorTickMark val="none"/>
        <c:tickLblPos val="nextTo"/>
        <c:spPr>
          <a:noFill/>
          <a:ln>
            <a:noFill/>
            <a:round/>
          </a:ln>
        </c:spPr>
        <c:txPr>
          <a:bodyPr/>
          <a:lstStyle/>
          <a:p>
            <a:pPr>
              <a:defRPr sz="1000" b="0" i="0" u="none" baseline="0">
                <a:solidFill>
                  <a:srgbClr val="3a3838"/>
                </a:solidFill>
                <a:latin typeface="Arial"/>
                <a:ea typeface="Arial"/>
              </a:defRPr>
            </a:pPr>
            <a:endParaRPr lang="ko-KR"/>
          </a:p>
        </c:txPr>
        <c:crossAx val="2222"/>
        <c:crosses val="autoZero"/>
        <c:auto val="1"/>
        <c:lblAlgn val="ctr"/>
        <c:lblOffset val="100"/>
      </c:catAx>
      <c:valAx>
        <c:axId val="222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  <a:round/>
          </a:ln>
        </c:spPr>
        <c:txPr>
          <a:bodyPr anchor="ctr" anchorCtr="1" rot="0" vert="horz"/>
          <a:lstStyle/>
          <a:p>
            <a:pPr>
              <a:defRPr sz="1000" b="0" i="0" u="none" baseline="0">
                <a:solidFill>
                  <a:srgbClr val="333333"/>
                </a:solidFill>
                <a:latin typeface="맑은 고딕"/>
                <a:ea typeface="맑은 고딕"/>
              </a:defRPr>
            </a:pPr>
            <a:endParaRPr lang="ko-KR"/>
          </a:p>
        </c:txPr>
        <c:crossAx val="1111"/>
        <c:crosses val="autoZero"/>
        <c:crossBetween val="between"/>
      </c:valAx>
      <c:spPr>
        <a:noFill/>
        <a:ln>
          <a:noFill/>
          <a:round/>
        </a:ln>
      </c:spPr>
    </c:plotArea>
    <c:plotVisOnly val="0"/>
  </c:chart>
  <c:spPr>
    <a:ln>
      <a:noFill/>
      <a:round/>
    </a:ln>
  </c:spPr>
  <c:txPr>
    <a:bodyPr/>
    <a:lstStyle/>
    <a:p>
      <a:pPr>
        <a:defRPr sz="1000" b="0" i="0" u="none" baseline="0">
          <a:solidFill>
            <a:srgbClr val="3a3838"/>
          </a:solidFill>
          <a:latin typeface="Arial"/>
          <a:ea typeface="Arial"/>
        </a:defRPr>
      </a:pPr>
      <a:endParaRPr lang="ko-KR"/>
    </a:p>
  </c:txPr>
  <c:externalData r:id="rId1">
    <c:autoUpdate val="0"/>
  </c:externalData>
  <c:printSettings>
    <c:headerFooter/>
    <c:pageMargins b="0.75" l="0.7" r="0.7" t="0.75" header="0.3" footer="0.3"/>
    <c:pageSetup/>
  </c:printSettings>
</c:chartSpace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7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13BA-3E82-4812-9926-DD5B40EAAC2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2647-C259-4EB5-84B8-93A3F8E54DE7}" type="datetimeFigureOut">
              <a:rPr lang="ko-KR" altLang="en-US" smtClean="0"/>
              <a:t>2019-03-28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986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8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0BA11-FEDB-4E64-B4BE-9FDEE8123FE3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6DB-D808-478E-8624-F84E557D3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9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1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2.xml"></Relationship></Relationships>
</file>

<file path=ppt/slideLayouts/_rels/slideLayout2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2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3.xml"></Relationship></Relationships>
</file>

<file path=ppt/slideLayouts/_rels/slideLayout3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3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4.xml"></Relationship></Relationships>
</file>

<file path=ppt/slideLayouts/_rels/slideLayout4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4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5.xml"></Relationship></Relationships>
</file>

<file path=ppt/slideLayouts/_rels/slideLayout5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5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6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6.xml"></Relationship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2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65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5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6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부제목 2"/>
          <p:cNvSpPr txBox="1">
            <a:spLocks/>
          </p:cNvSpPr>
          <p:nvPr>
            <p:ph type="subTitle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부제목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4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6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400" cap="none" dirty="0" smtClean="0" b="0" strike="noStrike">
              <a:solidFill>
                <a:schemeClr val="tx1">
                  <a:tint val="75000"/>
                </a:schemeClr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4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4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400" cap="none" dirty="0" smtClean="0" b="1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5" name="텍스트 개체 틀 4"/>
          <p:cNvSpPr txBox="1">
            <a:spLocks/>
          </p:cNvSpPr>
          <p:nvPr>
            <p:ph type="body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400" cap="none" dirty="0" smtClean="0" b="1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6" name="내용 개체 틀 5"/>
          <p:cNvSpPr txBox="1">
            <a:spLocks/>
          </p:cNvSpPr>
          <p:nvPr>
            <p:ph type="obj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7" name="날짜 개체 틀 6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8" name="바닥글 개체 틀 7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슬라이드 번호 개체 틀 8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4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날짜 개체 틀 2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4" name="바닥글 개체 틀 3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3" name="바닥글 개체 틀 2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3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32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16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123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3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그림 개체 틀 2"/>
          <p:cNvSpPr txBox="1">
            <a:spLocks noChangeAspect="1"/>
          </p:cNvSpPr>
          <p:nvPr>
            <p:ph type="pic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그림을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추가하려면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아이콘을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클릭하십시오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16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4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  <a:endParaRPr lang="ko-KR" altLang="en-US" sz="4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  <a:endParaRPr lang="ko-KR" altLang="en-US" sz="2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부제목 2"/>
          <p:cNvSpPr txBox="1">
            <a:spLocks/>
          </p:cNvSpPr>
          <p:nvPr>
            <p:ph type="subTitle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부제목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텍스트 개체 틀 4"/>
          <p:cNvSpPr txBox="1">
            <a:spLocks/>
          </p:cNvSpPr>
          <p:nvPr>
            <p:ph type="body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6" name="내용 개체 틀 5"/>
          <p:cNvSpPr txBox="1">
            <a:spLocks/>
          </p:cNvSpPr>
          <p:nvPr>
            <p:ph type="obj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7" name="날짜 개체 틀 6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8" name="바닥글 개체 틀 7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슬라이드 번호 개체 틀 8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날짜 개체 틀 2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4" name="바닥글 개체 틀 3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3" name="바닥글 개체 틀 2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09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그림 개체 틀 2"/>
          <p:cNvSpPr txBox="1">
            <a:spLocks noChangeAspect="1"/>
          </p:cNvSpPr>
          <p:nvPr>
            <p:ph type="pic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그림을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추가하려면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아이콘을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클릭하십시오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부제목 2"/>
          <p:cNvSpPr txBox="1">
            <a:spLocks/>
          </p:cNvSpPr>
          <p:nvPr>
            <p:ph type="subTitle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부제목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텍스트 개체 틀 4"/>
          <p:cNvSpPr txBox="1">
            <a:spLocks/>
          </p:cNvSpPr>
          <p:nvPr>
            <p:ph type="body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6" name="내용 개체 틀 5"/>
          <p:cNvSpPr txBox="1">
            <a:spLocks/>
          </p:cNvSpPr>
          <p:nvPr>
            <p:ph type="obj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7" name="날짜 개체 틀 6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8" name="바닥글 개체 틀 7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슬라이드 번호 개체 틀 8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날짜 개체 틀 2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4" name="바닥글 개체 틀 3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356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3" name="바닥글 개체 틀 2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그림 개체 틀 2"/>
          <p:cNvSpPr txBox="1">
            <a:spLocks noChangeAspect="1"/>
          </p:cNvSpPr>
          <p:nvPr>
            <p:ph type="pic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그림을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추가하려면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아이콘을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클릭하십시오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부제목 2"/>
          <p:cNvSpPr txBox="1">
            <a:spLocks/>
          </p:cNvSpPr>
          <p:nvPr>
            <p:ph type="subTitle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부제목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텍스트 개체 틀 4"/>
          <p:cNvSpPr txBox="1">
            <a:spLocks/>
          </p:cNvSpPr>
          <p:nvPr>
            <p:ph type="body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6" name="내용 개체 틀 5"/>
          <p:cNvSpPr txBox="1">
            <a:spLocks/>
          </p:cNvSpPr>
          <p:nvPr>
            <p:ph type="obj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7" name="날짜 개체 틀 6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8" name="바닥글 개체 틀 7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슬라이드 번호 개체 틀 8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360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날짜 개체 틀 2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4" name="바닥글 개체 틀 3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3" name="바닥글 개체 틀 2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그림 개체 틀 2"/>
          <p:cNvSpPr txBox="1">
            <a:spLocks noChangeAspect="1"/>
          </p:cNvSpPr>
          <p:nvPr>
            <p:ph type="pic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그림을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추가하려면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아이콘을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클릭하십시오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ctrTitle"/>
          </p:nvPr>
        </p:nvSpPr>
        <p:spPr>
          <a:xfrm rot="0">
            <a:off x="1524000" y="1122680"/>
            <a:ext cx="9144635" cy="23882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부제목 2"/>
          <p:cNvSpPr txBox="1">
            <a:spLocks/>
          </p:cNvSpPr>
          <p:nvPr>
            <p:ph type="subTitle"/>
          </p:nvPr>
        </p:nvSpPr>
        <p:spPr>
          <a:xfrm rot="0">
            <a:off x="1524000" y="3602355"/>
            <a:ext cx="9144635" cy="165608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ctr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부제목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1850" y="1710055"/>
            <a:ext cx="10516235" cy="285305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6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60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1850" y="4589780"/>
            <a:ext cx="10516235" cy="1500505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838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6172200" y="1825625"/>
            <a:ext cx="5182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168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40105" y="1681480"/>
            <a:ext cx="5158105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4" name="내용 개체 틀 3"/>
          <p:cNvSpPr txBox="1">
            <a:spLocks/>
          </p:cNvSpPr>
          <p:nvPr>
            <p:ph type="obj"/>
          </p:nvPr>
        </p:nvSpPr>
        <p:spPr>
          <a:xfrm rot="0">
            <a:off x="840105" y="2505075"/>
            <a:ext cx="5158105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5" name="텍스트 개체 틀 4"/>
          <p:cNvSpPr txBox="1">
            <a:spLocks/>
          </p:cNvSpPr>
          <p:nvPr>
            <p:ph type="body"/>
          </p:nvPr>
        </p:nvSpPr>
        <p:spPr>
          <a:xfrm rot="0">
            <a:off x="6172200" y="1681480"/>
            <a:ext cx="5184140" cy="824230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6" name="내용 개체 틀 5"/>
          <p:cNvSpPr txBox="1">
            <a:spLocks/>
          </p:cNvSpPr>
          <p:nvPr>
            <p:ph type="obj"/>
          </p:nvPr>
        </p:nvSpPr>
        <p:spPr>
          <a:xfrm rot="0">
            <a:off x="6172200" y="2505075"/>
            <a:ext cx="5184140" cy="3685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7" name="날짜 개체 틀 6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8" name="바닥글 개체 틀 7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슬라이드 번호 개체 틀 8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날짜 개체 틀 2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4" name="바닥글 개체 틀 3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슬라이드 번호 개체 틀 4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3" name="바닥글 개체 틀 2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슬라이드 번호 개체 틀 3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내용 개체 틀 2"/>
          <p:cNvSpPr txBox="1">
            <a:spLocks/>
          </p:cNvSpPr>
          <p:nvPr>
            <p:ph type="obj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40105" y="457200"/>
            <a:ext cx="3932555" cy="1600835"/>
          </a:xfrm>
          <a:prstGeom prst="rect"/>
        </p:spPr>
        <p:txBody>
          <a:bodyPr wrap="square" lIns="91440" tIns="45720" rIns="91440" bIns="45720" vert="horz" anchor="b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3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32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그림 개체 틀 2"/>
          <p:cNvSpPr txBox="1">
            <a:spLocks noChangeAspect="1"/>
          </p:cNvSpPr>
          <p:nvPr>
            <p:ph type="pic"/>
          </p:nvPr>
        </p:nvSpPr>
        <p:spPr>
          <a:xfrm rot="0">
            <a:off x="5183505" y="987425"/>
            <a:ext cx="6172835" cy="487426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그림을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추가하려면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아이콘을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클릭하십시오</a:t>
            </a:r>
          </a:p>
        </p:txBody>
      </p:sp>
      <p:sp>
        <p:nvSpPr>
          <p:cNvPr id="4" name="텍스트 개체 틀 3"/>
          <p:cNvSpPr txBox="1">
            <a:spLocks/>
          </p:cNvSpPr>
          <p:nvPr>
            <p:ph type="body"/>
          </p:nvPr>
        </p:nvSpPr>
        <p:spPr>
          <a:xfrm rot="0">
            <a:off x="840105" y="2057400"/>
            <a:ext cx="3932555" cy="381254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16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6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</p:txBody>
      </p:sp>
      <p:sp>
        <p:nvSpPr>
          <p:cNvPr id="5" name="날짜 개체 틀 4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6" name="바닥글 개체 틀 5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슬라이드 번호 개체 틀 6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/>
          </p:cNvSpPr>
          <p:nvPr>
            <p:ph type="title" orient="vert"/>
          </p:nvPr>
        </p:nvSpPr>
        <p:spPr>
          <a:xfrm rot="0">
            <a:off x="8724900" y="365125"/>
            <a:ext cx="2629535" cy="5812790"/>
          </a:xfrm>
          <a:prstGeom prst="rect"/>
        </p:spPr>
        <p:txBody>
          <a:bodyPr wrap="square" lIns="91440" tIns="45720" rIns="91440" bIns="45720" vert="eaVert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세로 텍스트 개체 틀 2"/>
          <p:cNvSpPr txBox="1">
            <a:spLocks/>
          </p:cNvSpPr>
          <p:nvPr>
            <p:ph type="body" orient="vert"/>
          </p:nvPr>
        </p:nvSpPr>
        <p:spPr>
          <a:xfrm rot="0">
            <a:off x="838200" y="365125"/>
            <a:ext cx="7734935" cy="5812790"/>
          </a:xfrm>
          <a:prstGeom prst="rect"/>
        </p:spPr>
        <p:txBody>
          <a:bodyPr wrap="square" lIns="91440" tIns="45720" rIns="91440" bIns="45720" vert="eaVert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1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8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1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slideLayout" Target="../slideLayouts/slideLayout13.xml"></Relationship><Relationship Id="rId3" Type="http://schemas.openxmlformats.org/officeDocument/2006/relationships/slideLayout" Target="../slideLayouts/slideLayout14.xml"></Relationship><Relationship Id="rId4" Type="http://schemas.openxmlformats.org/officeDocument/2006/relationships/slideLayout" Target="../slideLayouts/slideLayout15.xml"></Relationship><Relationship Id="rId5" Type="http://schemas.openxmlformats.org/officeDocument/2006/relationships/slideLayout" Target="../slideLayouts/slideLayout16.xml"></Relationship><Relationship Id="rId6" Type="http://schemas.openxmlformats.org/officeDocument/2006/relationships/slideLayout" Target="../slideLayouts/slideLayout17.xml"></Relationship><Relationship Id="rId7" Type="http://schemas.openxmlformats.org/officeDocument/2006/relationships/slideLayout" Target="../slideLayouts/slideLayout18.xml"></Relationship><Relationship Id="rId8" Type="http://schemas.openxmlformats.org/officeDocument/2006/relationships/slideLayout" Target="../slideLayouts/slideLayout19.xml"></Relationship><Relationship Id="rId9" Type="http://schemas.openxmlformats.org/officeDocument/2006/relationships/slideLayout" Target="../slideLayouts/slideLayout20.xml"></Relationship><Relationship Id="rId10" Type="http://schemas.openxmlformats.org/officeDocument/2006/relationships/slideLayout" Target="../slideLayouts/slideLayout21.xml"></Relationship><Relationship Id="rId11" Type="http://schemas.openxmlformats.org/officeDocument/2006/relationships/slideLayout" Target="../slideLayouts/slideLayout22.xml"></Relationship><Relationship Id="rId12" Type="http://schemas.openxmlformats.org/officeDocument/2006/relationships/theme" Target="../theme/theme2.xml"></Relationship></Relationships>
</file>

<file path=ppt/slideMasters/_rels/slideMaster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3.xml"></Relationship><Relationship Id="rId2" Type="http://schemas.openxmlformats.org/officeDocument/2006/relationships/slideLayout" Target="../slideLayouts/slideLayout24.xml"></Relationship><Relationship Id="rId3" Type="http://schemas.openxmlformats.org/officeDocument/2006/relationships/slideLayout" Target="../slideLayouts/slideLayout25.xml"></Relationship><Relationship Id="rId4" Type="http://schemas.openxmlformats.org/officeDocument/2006/relationships/slideLayout" Target="../slideLayouts/slideLayout26.xml"></Relationship><Relationship Id="rId5" Type="http://schemas.openxmlformats.org/officeDocument/2006/relationships/slideLayout" Target="../slideLayouts/slideLayout27.xml"></Relationship><Relationship Id="rId6" Type="http://schemas.openxmlformats.org/officeDocument/2006/relationships/slideLayout" Target="../slideLayouts/slideLayout28.xml"></Relationship><Relationship Id="rId7" Type="http://schemas.openxmlformats.org/officeDocument/2006/relationships/slideLayout" Target="../slideLayouts/slideLayout29.xml"></Relationship><Relationship Id="rId8" Type="http://schemas.openxmlformats.org/officeDocument/2006/relationships/slideLayout" Target="../slideLayouts/slideLayout30.xml"></Relationship><Relationship Id="rId9" Type="http://schemas.openxmlformats.org/officeDocument/2006/relationships/slideLayout" Target="../slideLayouts/slideLayout31.xml"></Relationship><Relationship Id="rId10" Type="http://schemas.openxmlformats.org/officeDocument/2006/relationships/slideLayout" Target="../slideLayouts/slideLayout32.xml"></Relationship><Relationship Id="rId11" Type="http://schemas.openxmlformats.org/officeDocument/2006/relationships/slideLayout" Target="../slideLayouts/slideLayout33.xml"></Relationship><Relationship Id="rId12" Type="http://schemas.openxmlformats.org/officeDocument/2006/relationships/theme" Target="../theme/theme3.xml"></Relationship></Relationships>
</file>

<file path=ppt/slideMasters/_rels/slideMaster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4.xml"></Relationship><Relationship Id="rId2" Type="http://schemas.openxmlformats.org/officeDocument/2006/relationships/slideLayout" Target="../slideLayouts/slideLayout35.xml"></Relationship><Relationship Id="rId3" Type="http://schemas.openxmlformats.org/officeDocument/2006/relationships/slideLayout" Target="../slideLayouts/slideLayout36.xml"></Relationship><Relationship Id="rId4" Type="http://schemas.openxmlformats.org/officeDocument/2006/relationships/slideLayout" Target="../slideLayouts/slideLayout37.xml"></Relationship><Relationship Id="rId5" Type="http://schemas.openxmlformats.org/officeDocument/2006/relationships/slideLayout" Target="../slideLayouts/slideLayout38.xml"></Relationship><Relationship Id="rId6" Type="http://schemas.openxmlformats.org/officeDocument/2006/relationships/slideLayout" Target="../slideLayouts/slideLayout39.xml"></Relationship><Relationship Id="rId7" Type="http://schemas.openxmlformats.org/officeDocument/2006/relationships/slideLayout" Target="../slideLayouts/slideLayout40.xml"></Relationship><Relationship Id="rId8" Type="http://schemas.openxmlformats.org/officeDocument/2006/relationships/slideLayout" Target="../slideLayouts/slideLayout41.xml"></Relationship><Relationship Id="rId9" Type="http://schemas.openxmlformats.org/officeDocument/2006/relationships/slideLayout" Target="../slideLayouts/slideLayout42.xml"></Relationship><Relationship Id="rId10" Type="http://schemas.openxmlformats.org/officeDocument/2006/relationships/slideLayout" Target="../slideLayouts/slideLayout43.xml"></Relationship><Relationship Id="rId11" Type="http://schemas.openxmlformats.org/officeDocument/2006/relationships/slideLayout" Target="../slideLayouts/slideLayout44.xml"></Relationship><Relationship Id="rId12" Type="http://schemas.openxmlformats.org/officeDocument/2006/relationships/theme" Target="../theme/theme4.xml"></Relationship></Relationships>
</file>

<file path=ppt/slideMasters/_rels/slideMaster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5.xml"></Relationship><Relationship Id="rId2" Type="http://schemas.openxmlformats.org/officeDocument/2006/relationships/slideLayout" Target="../slideLayouts/slideLayout46.xml"></Relationship><Relationship Id="rId3" Type="http://schemas.openxmlformats.org/officeDocument/2006/relationships/slideLayout" Target="../slideLayouts/slideLayout47.xml"></Relationship><Relationship Id="rId4" Type="http://schemas.openxmlformats.org/officeDocument/2006/relationships/slideLayout" Target="../slideLayouts/slideLayout48.xml"></Relationship><Relationship Id="rId5" Type="http://schemas.openxmlformats.org/officeDocument/2006/relationships/slideLayout" Target="../slideLayouts/slideLayout49.xml"></Relationship><Relationship Id="rId6" Type="http://schemas.openxmlformats.org/officeDocument/2006/relationships/slideLayout" Target="../slideLayouts/slideLayout50.xml"></Relationship><Relationship Id="rId7" Type="http://schemas.openxmlformats.org/officeDocument/2006/relationships/slideLayout" Target="../slideLayouts/slideLayout51.xml"></Relationship><Relationship Id="rId8" Type="http://schemas.openxmlformats.org/officeDocument/2006/relationships/slideLayout" Target="../slideLayouts/slideLayout52.xml"></Relationship><Relationship Id="rId9" Type="http://schemas.openxmlformats.org/officeDocument/2006/relationships/slideLayout" Target="../slideLayouts/slideLayout53.xml"></Relationship><Relationship Id="rId10" Type="http://schemas.openxmlformats.org/officeDocument/2006/relationships/slideLayout" Target="../slideLayouts/slideLayout54.xml"></Relationship><Relationship Id="rId11" Type="http://schemas.openxmlformats.org/officeDocument/2006/relationships/slideLayout" Target="../slideLayouts/slideLayout55.xml"></Relationship><Relationship Id="rId12" Type="http://schemas.openxmlformats.org/officeDocument/2006/relationships/theme" Target="../theme/theme5.xml"></Relationship></Relationships>
</file>

<file path=ppt/slideMasters/_rels/slideMaster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6.xml"></Relationship><Relationship Id="rId2" Type="http://schemas.openxmlformats.org/officeDocument/2006/relationships/slideLayout" Target="../slideLayouts/slideLayout57.xml"></Relationship><Relationship Id="rId3" Type="http://schemas.openxmlformats.org/officeDocument/2006/relationships/slideLayout" Target="../slideLayouts/slideLayout58.xml"></Relationship><Relationship Id="rId4" Type="http://schemas.openxmlformats.org/officeDocument/2006/relationships/slideLayout" Target="../slideLayouts/slideLayout59.xml"></Relationship><Relationship Id="rId5" Type="http://schemas.openxmlformats.org/officeDocument/2006/relationships/slideLayout" Target="../slideLayouts/slideLayout60.xml"></Relationship><Relationship Id="rId6" Type="http://schemas.openxmlformats.org/officeDocument/2006/relationships/slideLayout" Target="../slideLayouts/slideLayout61.xml"></Relationship><Relationship Id="rId7" Type="http://schemas.openxmlformats.org/officeDocument/2006/relationships/slideLayout" Target="../slideLayouts/slideLayout62.xml"></Relationship><Relationship Id="rId8" Type="http://schemas.openxmlformats.org/officeDocument/2006/relationships/slideLayout" Target="../slideLayouts/slideLayout63.xml"></Relationship><Relationship Id="rId9" Type="http://schemas.openxmlformats.org/officeDocument/2006/relationships/slideLayout" Target="../slideLayouts/slideLayout64.xml"></Relationship><Relationship Id="rId10" Type="http://schemas.openxmlformats.org/officeDocument/2006/relationships/slideLayout" Target="../slideLayouts/slideLayout65.xml"></Relationship><Relationship Id="rId11" Type="http://schemas.openxmlformats.org/officeDocument/2006/relationships/slideLayout" Target="../slideLayouts/slideLayout66.xml"></Relationship><Relationship Id="rId12" Type="http://schemas.openxmlformats.org/officeDocument/2006/relationships/theme" Target="../theme/theme6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C398-EBCC-4210-8AFD-1D056CED0821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EC6C-4145-4527-B052-BF633A9807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0478F-8E5F-4F47-A1F2-76F3C50F715F}"/>
              </a:ext>
            </a:extLst>
          </p:cNvPr>
          <p:cNvSpPr txBox="1"/>
          <p:nvPr userDrawn="1"/>
        </p:nvSpPr>
        <p:spPr>
          <a:xfrm>
            <a:off x="9879006" y="6505575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50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2019-03-28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9601835" y="6505575"/>
            <a:ext cx="25203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9601835" y="6505575"/>
            <a:ext cx="25203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9601835" y="6505575"/>
            <a:ext cx="25203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2019-03-27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9601835" y="6505575"/>
            <a:ext cx="25203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516235" cy="1326515"/>
          </a:xfrm>
          <a:prstGeom prst="rect"/>
        </p:spPr>
        <p:txBody>
          <a:bodyPr wrap="square" lIns="91440" tIns="45720" rIns="91440" bIns="45720" vert="horz" anchor="ctr">
            <a:normAutofit fontScale="100000" lnSpcReduction="0"/>
          </a:bodyPr>
          <a:lstStyle/>
          <a:p>
            <a:pPr marL="0" indent="0" algn="l" fontAlgn="auto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제목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스타일</a:t>
            </a:r>
            <a:r>
              <a:rPr lang="en-US" altLang="ko-KR" sz="4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4400" cap="none" dirty="0" smtClean="0" b="0" strike="noStrike">
                <a:latin typeface="나눔스퀘어라운드 Regular" charset="0"/>
                <a:ea typeface="나눔스퀘어라운드 Regular" charset="0"/>
              </a:rPr>
              <a:t>편집</a:t>
            </a:r>
          </a:p>
        </p:txBody>
      </p:sp>
      <p:sp>
        <p:nvSpPr>
          <p:cNvPr id="3" name="텍스트 개체 틀 2"/>
          <p:cNvSpPr txBox="1">
            <a:spLocks/>
          </p:cNvSpPr>
          <p:nvPr>
            <p:ph type="body"/>
          </p:nvPr>
        </p:nvSpPr>
        <p:spPr>
          <a:xfrm rot="0">
            <a:off x="838200" y="1825625"/>
            <a:ext cx="10516235" cy="4352290"/>
          </a:xfrm>
          <a:prstGeom prst="rect"/>
        </p:spPr>
        <p:txBody>
          <a:bodyPr wrap="square" lIns="91440" tIns="45720" rIns="91440" bIns="45720" vert="horz" anchor="t">
            <a:normAutofit fontScale="100000" lnSpcReduction="0"/>
          </a:bodyPr>
          <a:lstStyle/>
          <a:p>
            <a:pPr marL="228600" indent="-228600" algn="l" fontAlgn="auto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마스터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텍스트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스타일을</a:t>
            </a:r>
            <a:r>
              <a:rPr lang="en-US" altLang="ko-KR" sz="2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800" cap="none" dirty="0" smtClean="0" b="0" strike="noStrike">
                <a:latin typeface="나눔스퀘어라운드 Regular" charset="0"/>
                <a:ea typeface="나눔스퀘어라운드 Regular" charset="0"/>
              </a:rPr>
              <a:t>편집합니다</a:t>
            </a:r>
          </a:p>
          <a:p>
            <a:pPr marL="6858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둘째</a:t>
            </a:r>
            <a:r>
              <a:rPr lang="en-US" altLang="ko-KR" sz="24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1430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셋째</a:t>
            </a: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16002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넷째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  <a:p>
            <a:pPr marL="2057400" indent="-228600" algn="l" fontAlgn="auto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Font typeface="Arial"/>
              <a:buChar char="•"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다섯째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수준</a:t>
            </a:r>
          </a:p>
        </p:txBody>
      </p:sp>
      <p:sp>
        <p:nvSpPr>
          <p:cNvPr id="4" name="날짜 개체 틀 3"/>
          <p:cNvSpPr txBox="1">
            <a:spLocks/>
          </p:cNvSpPr>
          <p:nvPr>
            <p:ph type="dt"/>
          </p:nvPr>
        </p:nvSpPr>
        <p:spPr>
          <a:xfrm rot="0">
            <a:off x="8382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2019-03-26</a:t>
            </a:fld>
          </a:p>
        </p:txBody>
      </p:sp>
      <p:sp>
        <p:nvSpPr>
          <p:cNvPr id="5" name="바닥글 개체 틀 4"/>
          <p:cNvSpPr txBox="1">
            <a:spLocks/>
          </p:cNvSpPr>
          <p:nvPr>
            <p:ph type="ftr"/>
          </p:nvPr>
        </p:nvSpPr>
        <p:spPr>
          <a:xfrm rot="0">
            <a:off x="4038600" y="6356350"/>
            <a:ext cx="41154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슬라이드 번호 개체 틀 5"/>
          <p:cNvSpPr txBox="1">
            <a:spLocks/>
          </p:cNvSpPr>
          <p:nvPr>
            <p:ph type="sldNum"/>
          </p:nvPr>
        </p:nvSpPr>
        <p:spPr>
          <a:xfrm rot="0">
            <a:off x="8610600" y="6356350"/>
            <a:ext cx="2743835" cy="365760"/>
          </a:xfrm>
          <a:prstGeom prst="rect"/>
        </p:spPr>
        <p:txBody>
          <a:bodyPr wrap="square" lIns="91440" tIns="45720" rIns="91440" bIns="45720" vert="horz" anchor="ctr">
            <a:no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cap="none" dirty="0" smtClean="0" b="0" strike="noStrike">
                <a:solidFill>
                  <a:schemeClr val="tx1">
                    <a:tint val="75000"/>
                  </a:schemeClr>
                </a:solidFill>
                <a:latin typeface="나눔스퀘어라운드 Regular" charset="0"/>
                <a:ea typeface="나눔스퀘어라운드 Regular" charset="0"/>
              </a:rPr>
              <a:t>‹#›</a:t>
            </a:fld>
          </a:p>
        </p:txBody>
      </p:sp>
      <p:sp>
        <p:nvSpPr>
          <p:cNvPr id="7" name="텍스트 상자 6"/>
          <p:cNvSpPr txBox="1">
            <a:spLocks/>
          </p:cNvSpPr>
          <p:nvPr/>
        </p:nvSpPr>
        <p:spPr>
          <a:xfrm rot="0">
            <a:off x="9601835" y="6505575"/>
            <a:ext cx="25203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marL="0" indent="0" defTabSz="914400" latinLnBrk="1">
        <a:buNone/>
        <a:defRPr lang="ko-KR" smtClean="0" sz="44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algn="l" marL="342900" indent="-342900" defTabSz="914400" latinLnBrk="1">
        <a:spcBef>
          <a:spcPct val="20000"/>
        </a:spcBef>
        <a:buFont typeface="Arial"/>
        <a:buChar char="•"/>
        <a:defRPr lang="ko-KR" smtClean="0" sz="2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742950" indent="-285750" defTabSz="914400" latinLnBrk="1">
        <a:buChar char="-"/>
        <a:defRPr lang="ko-KR" smtClean="0" sz="2400"/>
      </a:lvl2pPr>
      <a:lvl3pPr lvl="2" marL="1143000" indent="-228600" defTabSz="914400" latinLnBrk="1">
        <a:buChar char="●"/>
        <a:defRPr lang="ko-KR" smtClean="0" sz="2000"/>
      </a:lvl3pPr>
      <a:lvl4pPr lvl="3" marL="1600200" indent="-228600" defTabSz="914400" latinLnBrk="1">
        <a:buChar char="-"/>
        <a:defRPr lang="ko-KR" smtClean="0" sz="1800"/>
      </a:lvl4pPr>
      <a:lvl5pPr lvl="4" marL="2057400" indent="-228600" defTabSz="914400" latinLnBrk="1">
        <a:buChar char="»"/>
        <a:defRPr lang="ko-KR" smtClean="0" sz="1800"/>
      </a:lvl5pPr>
    </p:bodyStyle>
    <p:otherStyle>
      <a:lvl1pPr algn="l" marL="0" indent="0" defTabSz="914400" latinLnBrk="1">
        <a:buNone/>
        <a:defRPr lang="ko-KR" smtClean="0" sz="1800" baseline="0">
          <a:solidFill>
            <a:srgbClr val="000000"/>
          </a:solidFill>
          <a:latin typeface="+mn-lt"/>
          <a:ea typeface="+mn-ea"/>
          <a:cs typeface="+mn-cs"/>
        </a:defRPr>
      </a:lvl1pPr>
      <a:lvl2pPr lvl="1" marL="457200" indent="0" defTabSz="914400" latinLnBrk="1">
        <a:defRPr lang="ko-KR" smtClean="0"/>
      </a:lvl2pPr>
      <a:lvl3pPr lvl="2" marL="914400" indent="0" defTabSz="914400" latinLnBrk="1">
        <a:defRPr lang="ko-KR" smtClean="0"/>
      </a:lvl3pPr>
      <a:lvl4pPr lvl="3" marL="1371600" indent="0" defTabSz="914400" latinLnBrk="1">
        <a:defRPr lang="ko-KR" smtClean="0"/>
      </a:lvl4pPr>
      <a:lvl5pPr lvl="4" marL="1828800" indent="0" defTabSz="914400" latinLnBrk="1">
        <a:defRPr lang="ko-KR" smtClean="0"/>
      </a:lvl5pPr>
    </p:otherStyle>
  </p:txStyles>
  <p:timing>
    <p:tnLst>
      <p:par>
        <p:cTn id="1" dur="indefinite" restart="never" nodeType="tmRoot"/>
      </p:par>
    </p:tnLst>
  </p:timing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hyperlink" Target="https://www.youtube.com/watch?v=00GfAolOzhU" TargetMode="External"></Relationship><Relationship Id="rId5" Type="http://schemas.openxmlformats.org/officeDocument/2006/relationships/image" Target="../media/fImage2224456441.emf"></Relationship><Relationship Id="rId6" Type="http://schemas.openxmlformats.org/officeDocument/2006/relationships/hyperlink" Target="https://www.youtube.com/watch?v=rsJv6tW8wyw" TargetMode="External"></Relationship><Relationship Id="rId7" Type="http://schemas.openxmlformats.org/officeDocument/2006/relationships/hyperlink" Target="https://www.youtube.com/watch?v=rsJv6tW8wyw" TargetMode="External"></Relationship><Relationship Id="rId8" Type="http://schemas.openxmlformats.org/officeDocument/2006/relationships/hyperlink" Target="https://www.youtube.com/watch?v=rsJv6tW8wyw" TargetMode="External"></Relationship><Relationship Id="rId9" Type="http://schemas.openxmlformats.org/officeDocument/2006/relationships/hyperlink" Target="https://www.youtube.com/watch?v=rsJv6tW8wyw" TargetMode="External"></Relationship><Relationship Id="rId10" Type="http://schemas.openxmlformats.org/officeDocument/2006/relationships/hyperlink" Target="https://www.youtube.com/watch?v=rsJv6tW8wyw" TargetMode="External"></Relationship><Relationship Id="rId11" Type="http://schemas.openxmlformats.org/officeDocument/2006/relationships/hyperlink" Target="https://www.youtube.com/watch?v=rsJv6tW8wyw" TargetMode="External"></Relationship><Relationship Id="rId12" Type="http://schemas.openxmlformats.org/officeDocument/2006/relationships/hyperlink" Target="https://www.youtube.com/watch?v=rsJv6tW8wyw" TargetMode="External"></Relationship><Relationship Id="rId13" Type="http://schemas.openxmlformats.org/officeDocument/2006/relationships/slideLayout" Target="../slideLayouts/slideLayout7.xml"></Relationship></Relationships>
</file>

<file path=ppt/slides/_rels/slide14.xml.rels><?xml version="1.0" encoding="UTF-8"?>
<Relationships xmlns="http://schemas.openxmlformats.org/package/2006/relationships"><Relationship Id="rId2" Type="http://schemas.openxmlformats.org/officeDocument/2006/relationships/hyperlink" Target="https://www.youtube.com/watch?v=eTUxWuTSpWc" TargetMode="External"></Relationship><Relationship Id="rId3" Type="http://schemas.openxmlformats.org/officeDocument/2006/relationships/slideLayout" Target="../slideLayouts/slideLayout7.xm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3.xm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3.xm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3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image" Target="../media/fImage35431159941.png"></Relationship><Relationship Id="rId3" Type="http://schemas.openxmlformats.org/officeDocument/2006/relationships/slideLayout" Target="../slideLayouts/slideLayout18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2" Type="http://schemas.openxmlformats.org/officeDocument/2006/relationships/image" Target="../media/fImage8590196208467.png"></Relationship><Relationship Id="rId3" Type="http://schemas.openxmlformats.org/officeDocument/2006/relationships/hyperlink" Target="http://www.mlit.go.jp/sogoseisaku/region/kankoplan/index.htm" TargetMode="External"></Relationship><Relationship Id="rId4" Type="http://schemas.openxmlformats.org/officeDocument/2006/relationships/slideLayout" Target="../slideLayouts/slideLayout18.xml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image" Target="../media/fImage1587256356334.png"></Relationship><Relationship Id="rId3" Type="http://schemas.openxmlformats.org/officeDocument/2006/relationships/image" Target="../media/fImage450626366500.png"></Relationship><Relationship Id="rId4" Type="http://schemas.openxmlformats.org/officeDocument/2006/relationships/hyperlink" Target="http://www.mlit.go.jp/sogoseisaku/region/kankoplan/page3.htm" TargetMode="External"></Relationship><Relationship Id="rId5" Type="http://schemas.openxmlformats.org/officeDocument/2006/relationships/slideLayout" Target="../slideLayouts/slideLayout18.xml"></Relationship></Relationships>
</file>

<file path=ppt/slides/_rels/slide22.xml.rels><?xml version="1.0" encoding="UTF-8"?>
<Relationships xmlns="http://schemas.openxmlformats.org/package/2006/relationships"><Relationship Id="rId2" Type="http://schemas.openxmlformats.org/officeDocument/2006/relationships/hyperlink" Target="http://www.mlit.go.jp/sogoseisaku/region/kankoplan/page3.htm" TargetMode="External"></Relationship><Relationship Id="rId3" Type="http://schemas.openxmlformats.org/officeDocument/2006/relationships/image" Target="../media/fImage1170176459169.png"></Relationship><Relationship Id="rId4" Type="http://schemas.openxmlformats.org/officeDocument/2006/relationships/image" Target="../media/fImage301506465724.png"></Relationship><Relationship Id="rId5" Type="http://schemas.openxmlformats.org/officeDocument/2006/relationships/slideLayout" Target="../slideLayouts/slideLayout18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3.xml"></Relationship></Relationships>
</file>

<file path=ppt/slides/_rels/slide24.xml.rels><?xml version="1.0" encoding="UTF-8"?>
<Relationships xmlns="http://schemas.openxmlformats.org/package/2006/relationships"><Relationship Id="rId2" Type="http://schemas.openxmlformats.org/officeDocument/2006/relationships/image" Target="../media/fImage4554776641478.png"></Relationship><Relationship Id="rId3" Type="http://schemas.openxmlformats.org/officeDocument/2006/relationships/image" Target="../media/fImage4148476659358.jpeg"></Relationship><Relationship Id="rId4" Type="http://schemas.openxmlformats.org/officeDocument/2006/relationships/slideLayout" Target="../slideLayouts/slideLayout13.xml"></Relationship></Relationships>
</file>

<file path=ppt/slides/_rels/slide25.xml.rels><?xml version="1.0" encoding="UTF-8"?>
<Relationships xmlns="http://schemas.openxmlformats.org/package/2006/relationships"><Relationship Id="rId2" Type="http://schemas.openxmlformats.org/officeDocument/2006/relationships/image" Target="../media/fImage6963376756962.png"></Relationship><Relationship Id="rId3" Type="http://schemas.openxmlformats.org/officeDocument/2006/relationships/image" Target="../media/fImage5523736794464.png"></Relationship><Relationship Id="rId4" Type="http://schemas.openxmlformats.org/officeDocument/2006/relationships/image" Target="../media/fImage5510176805705.png"></Relationship><Relationship Id="rId5" Type="http://schemas.openxmlformats.org/officeDocument/2006/relationships/image" Target="../media/fImage6355386818145.png"></Relationship><Relationship Id="rId6" Type="http://schemas.openxmlformats.org/officeDocument/2006/relationships/image" Target="../media/fImage4910706823281.png"></Relationship><Relationship Id="rId7" Type="http://schemas.openxmlformats.org/officeDocument/2006/relationships/image" Target="../media/fImage5384996836827.png"></Relationship><Relationship Id="rId8" Type="http://schemas.openxmlformats.org/officeDocument/2006/relationships/image" Target="../media/fImage7092196849961.png"></Relationship><Relationship Id="rId9" Type="http://schemas.openxmlformats.org/officeDocument/2006/relationships/image" Target="../media/fImage710375685491.png"></Relationship><Relationship Id="rId10" Type="http://schemas.openxmlformats.org/officeDocument/2006/relationships/image" Target="../media/fImage7076516862995.png"></Relationship><Relationship Id="rId11" Type="http://schemas.openxmlformats.org/officeDocument/2006/relationships/slideLayout" Target="../slideLayouts/slideLayout18.xml"></Relationship></Relationships>
</file>

<file path=ppt/slides/_rels/slide26.xml.rels><?xml version="1.0" encoding="UTF-8"?>
<Relationships xmlns="http://schemas.openxmlformats.org/package/2006/relationships"><Relationship Id="rId2" Type="http://schemas.openxmlformats.org/officeDocument/2006/relationships/image" Target="../media/fImage1552846941942.jpeg"></Relationship><Relationship Id="rId3" Type="http://schemas.openxmlformats.org/officeDocument/2006/relationships/image" Target="../media/fImage679536954827.jpeg"></Relationship><Relationship Id="rId4" Type="http://schemas.openxmlformats.org/officeDocument/2006/relationships/slideLayout" Target="../slideLayouts/slideLayout18.xml"></Relationship></Relationships>
</file>

<file path=ppt/slides/_rels/slide27.xml.rels><?xml version="1.0" encoding="UTF-8"?>
<Relationships xmlns="http://schemas.openxmlformats.org/package/2006/relationships"><Relationship Id="rId2" Type="http://schemas.openxmlformats.org/officeDocument/2006/relationships/image" Target="../media/fImage4310337045436.png"></Relationship><Relationship Id="rId3" Type="http://schemas.openxmlformats.org/officeDocument/2006/relationships/image" Target="../media/fImage1968047052391.jpeg"></Relationship><Relationship Id="rId4" Type="http://schemas.openxmlformats.org/officeDocument/2006/relationships/hyperlink" Target="https://www.youtube.com/watch?v=00GfAolOzhU" TargetMode="External"></Relationship><Relationship Id="rId5" Type="http://schemas.openxmlformats.org/officeDocument/2006/relationships/hyperlink" Target="https://www.youtube.com/watch?v=00GfAolOzhU" TargetMode="External"></Relationship><Relationship Id="rId6" Type="http://schemas.openxmlformats.org/officeDocument/2006/relationships/slideLayout" Target="../slideLayouts/slideLayout18.xml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4.xml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35.xm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46.xml"></Relationship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45.xml.rels><?xml version="1.0" encoding="UTF-8"?>
<Relationships xmlns="http://schemas.openxmlformats.org/package/2006/relationships"><Relationship Id="rId2" Type="http://schemas.openxmlformats.org/officeDocument/2006/relationships/image" Target="../media/fImage1767612864604.jpeg"></Relationship><Relationship Id="rId3" Type="http://schemas.openxmlformats.org/officeDocument/2006/relationships/slideLayout" Target="../slideLayouts/slideLayout57.xml"></Relationship></Relationships>
</file>

<file path=ppt/slides/_rels/slide46.xml.rels><?xml version="1.0" encoding="UTF-8"?>
<Relationships xmlns="http://schemas.openxmlformats.org/package/2006/relationships"><Relationship Id="rId2" Type="http://schemas.openxmlformats.org/officeDocument/2006/relationships/image" Target="../media/fImage25093513023902.jpeg"></Relationship><Relationship Id="rId3" Type="http://schemas.openxmlformats.org/officeDocument/2006/relationships/slideLayout" Target="../slideLayouts/slideLayout57.xml"></Relationship></Relationships>
</file>

<file path=ppt/slides/_rels/slide4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4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5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5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52.xml.rels><?xml version="1.0" encoding="UTF-8"?>
<Relationships xmlns="http://schemas.openxmlformats.org/package/2006/relationships"><Relationship Id="rId2" Type="http://schemas.openxmlformats.org/officeDocument/2006/relationships/image" Target="../media/fImage1401861392153.jpeg"></Relationship><Relationship Id="rId3" Type="http://schemas.openxmlformats.org/officeDocument/2006/relationships/image" Target="../media/fImage1024651393292.jpeg"></Relationship><Relationship Id="rId4" Type="http://schemas.openxmlformats.org/officeDocument/2006/relationships/image" Target="../media/fImage3912013942382.jpeg"></Relationship><Relationship Id="rId5" Type="http://schemas.openxmlformats.org/officeDocument/2006/relationships/slideLayout" Target="../slideLayouts/slideLayout57.xml"></Relationship></Relationships>
</file>

<file path=ppt/slides/_rels/slide5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5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57.xml"></Relationship></Relationships>
</file>

<file path=ppt/slides/_rels/slide5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chart" Target="../charts/chart1.xml"></Relationship><Relationship Id="rId3" Type="http://schemas.openxmlformats.org/officeDocument/2006/relationships/slideLayout" Target="../slideLayouts/slideLayout7.xm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상자 1"/>
          <p:cNvSpPr txBox="1">
            <a:spLocks/>
          </p:cNvSpPr>
          <p:nvPr/>
        </p:nvSpPr>
        <p:spPr>
          <a:xfrm>
            <a:off x="2118995" y="3666489"/>
            <a:ext cx="10071100" cy="1630680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0" cap="none" spc="-300" dirty="0" smtClean="0" b="1" strike="noStrike">
                <a:solidFill>
                  <a:schemeClr val="accent2">
                    <a:alpha val="66725"/>
                  </a:schemeClr>
                </a:solidFill>
                <a:latin typeface="나눔스퀘어라운드 Regular" charset="0"/>
                <a:ea typeface="나눔스퀘어라운드 Regular" charset="0"/>
              </a:rPr>
              <a:t>일본의 관광 정책</a:t>
            </a:r>
            <a:r>
              <a:rPr lang="en-US" altLang="ko-KR" sz="10000" cap="none" spc="-300" dirty="0" smtClean="0" b="1" strike="noStrike">
                <a:solidFill>
                  <a:srgbClr val="000000">
                    <a:alpha val="66725"/>
                  </a:srgbClr>
                </a:solidFill>
                <a:latin typeface="나눔스퀘어라운드 Regular" charset="0"/>
                <a:ea typeface="나눔스퀘어라운드 Regular" charset="0"/>
              </a:rPr>
              <a:t> </a:t>
            </a:r>
            <a:endParaRPr lang="ko-KR" altLang="en-US" sz="10000" cap="none" dirty="0" smtClean="0" b="1" strike="noStrike">
              <a:solidFill>
                <a:srgbClr val="000000">
                  <a:alpha val="66725"/>
                </a:srgbClr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텍스트 상자 2"/>
          <p:cNvSpPr txBox="1">
            <a:spLocks/>
          </p:cNvSpPr>
          <p:nvPr/>
        </p:nvSpPr>
        <p:spPr>
          <a:xfrm rot="0">
            <a:off x="11307445" y="4641215"/>
            <a:ext cx="570230" cy="40005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6353175" y="5292725"/>
            <a:ext cx="5525135" cy="55499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cap="none" dirty="0" smtClean="0" b="0" strike="noStrike">
                <a:solidFill>
                  <a:schemeClr val="tx2"/>
                </a:solidFill>
                <a:latin typeface="문체부 제목 바탕체" charset="0"/>
                <a:ea typeface="문체부 제목 바탕체" charset="0"/>
              </a:rPr>
              <a:t> 유지은 윤정섭 이경민 이동현</a:t>
            </a:r>
            <a:endParaRPr lang="ko-KR" altLang="en-US" sz="3000" cap="none" dirty="0" smtClean="0" b="0" strike="noStrike">
              <a:solidFill>
                <a:schemeClr val="tx2"/>
              </a:solidFill>
              <a:latin typeface="문체부 제목 바탕체" charset="0"/>
              <a:ea typeface="문체부 제목 바탕체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581025" y="257175"/>
            <a:ext cx="4153535" cy="31692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0" cap="none" dirty="0" smtClean="0" b="0" strike="noStrike">
                <a:solidFill>
                  <a:schemeClr val="accent1"/>
                </a:solidFill>
                <a:latin typeface="맑은 고딕" charset="0"/>
                <a:ea typeface="맑은 고딕" charset="0"/>
              </a:rPr>
              <a:t>6</a:t>
            </a:r>
            <a:endParaRPr lang="ko-KR" altLang="en-US" sz="20000" cap="none" dirty="0" smtClean="0" b="0" strike="noStrike">
              <a:solidFill>
                <a:schemeClr val="accent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 rot="0">
            <a:off x="2038350" y="762000"/>
            <a:ext cx="1858010" cy="240030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0" cap="none" dirty="0" smtClean="0" b="0" strike="noStrike">
                <a:solidFill>
                  <a:schemeClr val="accent1"/>
                </a:solidFill>
                <a:latin typeface="맑은 고딕" charset="0"/>
                <a:ea typeface="맑은 고딕" charset="0"/>
              </a:rPr>
              <a:t>조</a:t>
            </a:r>
            <a:endParaRPr lang="ko-KR" altLang="en-US" sz="15000" cap="none" dirty="0" smtClean="0" b="0" strike="noStrike">
              <a:solidFill>
                <a:schemeClr val="accent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직선 연결선 38"/>
          <p:cNvCxnSpPr/>
          <p:nvPr/>
        </p:nvCxnSpPr>
        <p:spPr>
          <a:xfrm rot="0">
            <a:off x="1188720" y="273050"/>
            <a:ext cx="10667365" cy="1270"/>
          </a:xfrm>
          <a:prstGeom prst="line"/>
          <a:ln w="0">
            <a:noFill/>
            <a:prstDash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>
            <a:spLocks/>
          </p:cNvSpPr>
          <p:nvPr/>
        </p:nvSpPr>
        <p:spPr>
          <a:xfrm rot="0">
            <a:off x="266065" y="244475"/>
            <a:ext cx="720725" cy="720725"/>
          </a:xfrm>
          <a:prstGeom prst="rect"/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 rot="0">
            <a:off x="490220" y="323215"/>
            <a:ext cx="259715" cy="58420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 rot="0">
            <a:off x="1188720" y="351790"/>
            <a:ext cx="2081530" cy="27686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Arial" charset="0"/>
                <a:ea typeface="Arial" charset="0"/>
              </a:rPr>
              <a:t>002 </a:t>
            </a:r>
            <a:r>
              <a:rPr lang="en-US" altLang="ko-KR" sz="1200" cap="none" dirty="0" smtClean="0" b="0" strike="noStrike">
                <a:latin typeface="나눔스퀘어라운드 Regular" charset="0"/>
                <a:ea typeface="나눔스퀘어라운드 Regular" charset="0"/>
              </a:rPr>
              <a:t>일본의 중앙 행정 조직</a:t>
            </a:r>
            <a:endParaRPr lang="ko-KR" altLang="en-US" sz="1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 rot="0">
            <a:off x="1188720" y="581660"/>
            <a:ext cx="2037080" cy="46101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·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중앙관광조직</a:t>
            </a:r>
            <a:endParaRPr lang="ko-KR" altLang="en-US" sz="2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8" name="도형 47"/>
          <p:cNvSpPr>
            <a:spLocks/>
          </p:cNvSpPr>
          <p:nvPr/>
        </p:nvSpPr>
        <p:spPr>
          <a:xfrm rot="0">
            <a:off x="4694555" y="604520"/>
            <a:ext cx="1967865" cy="37211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관광청장관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9" name="도형 48"/>
          <p:cNvSpPr>
            <a:spLocks/>
          </p:cNvSpPr>
          <p:nvPr/>
        </p:nvSpPr>
        <p:spPr>
          <a:xfrm rot="0">
            <a:off x="5158740" y="1208405"/>
            <a:ext cx="1022985" cy="34163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차장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0" name="도형 49"/>
          <p:cNvSpPr>
            <a:spLocks/>
          </p:cNvSpPr>
          <p:nvPr/>
        </p:nvSpPr>
        <p:spPr>
          <a:xfrm rot="0">
            <a:off x="5158740" y="1750695"/>
            <a:ext cx="1022985" cy="32639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심의관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1" name="도형 50"/>
          <p:cNvSpPr>
            <a:spLocks/>
          </p:cNvSpPr>
          <p:nvPr/>
        </p:nvSpPr>
        <p:spPr>
          <a:xfrm rot="0">
            <a:off x="6661785" y="1765935"/>
            <a:ext cx="111633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총무과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2" name="도형 51"/>
          <p:cNvSpPr>
            <a:spLocks/>
          </p:cNvSpPr>
          <p:nvPr/>
        </p:nvSpPr>
        <p:spPr>
          <a:xfrm rot="0">
            <a:off x="6661150" y="2169160"/>
            <a:ext cx="147320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관광전략과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3" name="도형 52"/>
          <p:cNvSpPr>
            <a:spLocks/>
          </p:cNvSpPr>
          <p:nvPr/>
        </p:nvSpPr>
        <p:spPr>
          <a:xfrm rot="0">
            <a:off x="6661150" y="2587625"/>
            <a:ext cx="147320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관광산업과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4" name="도형 53"/>
          <p:cNvSpPr>
            <a:spLocks/>
          </p:cNvSpPr>
          <p:nvPr/>
        </p:nvSpPr>
        <p:spPr>
          <a:xfrm rot="0">
            <a:off x="6661785" y="3006725"/>
            <a:ext cx="1457325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국제관광과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5" name="도형 54"/>
          <p:cNvSpPr>
            <a:spLocks/>
          </p:cNvSpPr>
          <p:nvPr/>
        </p:nvSpPr>
        <p:spPr>
          <a:xfrm rot="0">
            <a:off x="6661785" y="3425190"/>
            <a:ext cx="111633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참사관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6" name="도형 55"/>
          <p:cNvSpPr>
            <a:spLocks/>
          </p:cNvSpPr>
          <p:nvPr/>
        </p:nvSpPr>
        <p:spPr>
          <a:xfrm rot="0">
            <a:off x="6661785" y="3920490"/>
            <a:ext cx="111633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참사관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7" name="도형 56"/>
          <p:cNvSpPr>
            <a:spLocks/>
          </p:cNvSpPr>
          <p:nvPr/>
        </p:nvSpPr>
        <p:spPr>
          <a:xfrm rot="0">
            <a:off x="6661150" y="4432300"/>
            <a:ext cx="111633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참사관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8" name="도형 57"/>
          <p:cNvSpPr>
            <a:spLocks/>
          </p:cNvSpPr>
          <p:nvPr/>
        </p:nvSpPr>
        <p:spPr>
          <a:xfrm rot="0">
            <a:off x="5328920" y="5081905"/>
            <a:ext cx="1891665" cy="32639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관광지역진흥부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9" name="도형 58"/>
          <p:cNvSpPr>
            <a:spLocks/>
          </p:cNvSpPr>
          <p:nvPr/>
        </p:nvSpPr>
        <p:spPr>
          <a:xfrm rot="0">
            <a:off x="6661150" y="5577205"/>
            <a:ext cx="1891665" cy="32639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관광지역진흥부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0" name="도형 59"/>
          <p:cNvSpPr>
            <a:spLocks/>
          </p:cNvSpPr>
          <p:nvPr/>
        </p:nvSpPr>
        <p:spPr>
          <a:xfrm rot="0">
            <a:off x="6661150" y="6026150"/>
            <a:ext cx="1891665" cy="32639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관광지역진흥부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cxnSp>
        <p:nvCxnSpPr>
          <p:cNvPr id="61" name="도형 60"/>
          <p:cNvCxnSpPr/>
          <p:nvPr/>
        </p:nvCxnSpPr>
        <p:spPr>
          <a:xfrm rot="0" flipH="1">
            <a:off x="4913630" y="960755"/>
            <a:ext cx="13970" cy="4290060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도형 61"/>
          <p:cNvCxnSpPr>
            <a:stCxn id="58" idx="1"/>
          </p:cNvCxnSpPr>
          <p:nvPr/>
        </p:nvCxnSpPr>
        <p:spPr>
          <a:xfrm rot="0" flipH="1" flipV="1">
            <a:off x="4913630" y="5244465"/>
            <a:ext cx="415925" cy="1270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도형 64"/>
          <p:cNvCxnSpPr/>
          <p:nvPr/>
        </p:nvCxnSpPr>
        <p:spPr>
          <a:xfrm rot="0" flipH="1">
            <a:off x="4926965" y="1913890"/>
            <a:ext cx="232410" cy="1270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도형 65"/>
          <p:cNvCxnSpPr>
            <a:stCxn id="87" idx="1"/>
          </p:cNvCxnSpPr>
          <p:nvPr/>
        </p:nvCxnSpPr>
        <p:spPr>
          <a:xfrm rot="0" flipH="1" flipV="1">
            <a:off x="6183630" y="1920240"/>
            <a:ext cx="478790" cy="1270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도형 67"/>
          <p:cNvCxnSpPr/>
          <p:nvPr/>
        </p:nvCxnSpPr>
        <p:spPr>
          <a:xfrm rot="0" flipH="1">
            <a:off x="4926965" y="1367790"/>
            <a:ext cx="232410" cy="1270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도형 68"/>
          <p:cNvCxnSpPr/>
          <p:nvPr/>
        </p:nvCxnSpPr>
        <p:spPr>
          <a:xfrm rot="0" flipV="1">
            <a:off x="4918710" y="2346960"/>
            <a:ext cx="1741805" cy="4445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도형 69"/>
          <p:cNvCxnSpPr>
            <a:endCxn id="53" idx="1"/>
          </p:cNvCxnSpPr>
          <p:nvPr/>
        </p:nvCxnSpPr>
        <p:spPr>
          <a:xfrm rot="0" flipV="1">
            <a:off x="4918710" y="2742565"/>
            <a:ext cx="1743075" cy="16510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도형 70"/>
          <p:cNvCxnSpPr/>
          <p:nvPr/>
        </p:nvCxnSpPr>
        <p:spPr>
          <a:xfrm rot="0" flipV="1">
            <a:off x="4921250" y="3181350"/>
            <a:ext cx="1739265" cy="13335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도형 71"/>
          <p:cNvCxnSpPr>
            <a:endCxn id="55" idx="1"/>
          </p:cNvCxnSpPr>
          <p:nvPr/>
        </p:nvCxnSpPr>
        <p:spPr>
          <a:xfrm rot="0" flipV="1">
            <a:off x="4914900" y="3579495"/>
            <a:ext cx="1747520" cy="21590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도형 72"/>
          <p:cNvCxnSpPr/>
          <p:nvPr/>
        </p:nvCxnSpPr>
        <p:spPr>
          <a:xfrm rot="0" flipV="1">
            <a:off x="4918710" y="4071620"/>
            <a:ext cx="1739900" cy="32385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도형 73"/>
          <p:cNvCxnSpPr/>
          <p:nvPr/>
        </p:nvCxnSpPr>
        <p:spPr>
          <a:xfrm rot="0" flipV="1">
            <a:off x="4914900" y="4610100"/>
            <a:ext cx="1753235" cy="26035"/>
          </a:xfrm>
          <a:prstGeom prst="line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도형 74"/>
          <p:cNvSpPr>
            <a:spLocks/>
          </p:cNvSpPr>
          <p:nvPr/>
        </p:nvSpPr>
        <p:spPr>
          <a:xfrm rot="16200000" flipH="1">
            <a:off x="5981065" y="5509260"/>
            <a:ext cx="777875" cy="583565"/>
          </a:xfrm>
          <a:prstGeom prst="bentConnector2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cxnSp>
        <p:nvCxnSpPr>
          <p:cNvPr id="76" name="도형 75"/>
          <p:cNvCxnSpPr>
            <a:stCxn id="59" idx="1"/>
          </p:cNvCxnSpPr>
          <p:nvPr/>
        </p:nvCxnSpPr>
        <p:spPr>
          <a:xfrm rot="0" flipH="1">
            <a:off x="6061075" y="5740400"/>
            <a:ext cx="600710" cy="10160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텍스트 상자 76"/>
          <p:cNvSpPr txBox="1">
            <a:spLocks/>
          </p:cNvSpPr>
          <p:nvPr/>
        </p:nvSpPr>
        <p:spPr>
          <a:xfrm rot="0">
            <a:off x="7762875" y="1793875"/>
            <a:ext cx="3064510" cy="29337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맑은 고딕" charset="0"/>
                <a:ea typeface="맑은 고딕" charset="0"/>
              </a:rPr>
              <a:t>기밀, 인사, 정원, 예산, 문서관리 등</a:t>
            </a:r>
            <a:endParaRPr lang="ko-KR" altLang="en-US" sz="13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78" name="텍스트 상자 77"/>
          <p:cNvSpPr txBox="1">
            <a:spLocks/>
          </p:cNvSpPr>
          <p:nvPr/>
        </p:nvSpPr>
        <p:spPr>
          <a:xfrm rot="0">
            <a:off x="8048625" y="2190750"/>
            <a:ext cx="3286760" cy="29337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맑은 고딕" charset="0"/>
                <a:ea typeface="맑은 고딕" charset="0"/>
              </a:rPr>
              <a:t>관광에 관한 기본적인 방침의 기획, 입안</a:t>
            </a:r>
            <a:endParaRPr lang="ko-KR" altLang="en-US" sz="13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79" name="텍스트 상자 78"/>
          <p:cNvSpPr txBox="1">
            <a:spLocks/>
          </p:cNvSpPr>
          <p:nvPr/>
        </p:nvSpPr>
        <p:spPr>
          <a:xfrm rot="0">
            <a:off x="8048625" y="2619375"/>
            <a:ext cx="4144010" cy="29337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맑은 고딕" charset="0"/>
                <a:ea typeface="맑은 고딕" charset="0"/>
              </a:rPr>
              <a:t>관광사업 발달, 개선, 조정 및 일본인 여행자 안전확보</a:t>
            </a:r>
            <a:endParaRPr lang="ko-KR" altLang="en-US" sz="13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0" name="텍스트 상자 79"/>
          <p:cNvSpPr txBox="1">
            <a:spLocks/>
          </p:cNvSpPr>
          <p:nvPr/>
        </p:nvSpPr>
        <p:spPr>
          <a:xfrm rot="0">
            <a:off x="8048625" y="3000375"/>
            <a:ext cx="3858260" cy="29337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맑은 고딕" charset="0"/>
                <a:ea typeface="맑은 고딕" charset="0"/>
              </a:rPr>
              <a:t>국제관광 추진 기획, 비짓 재팬 사업 계효파악 등</a:t>
            </a:r>
            <a:endParaRPr lang="ko-KR" altLang="en-US" sz="13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1" name="텍스트 상자 80"/>
          <p:cNvSpPr txBox="1">
            <a:spLocks/>
          </p:cNvSpPr>
          <p:nvPr/>
        </p:nvSpPr>
        <p:spPr>
          <a:xfrm rot="0">
            <a:off x="8556625" y="5572125"/>
            <a:ext cx="3397885" cy="4629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맑은 고딕" charset="0"/>
                <a:ea typeface="맑은 고딕" charset="0"/>
              </a:rPr>
              <a:t>관광권 정비 촉진 지역에 있어서의 인재육성, 관광을 통한 지역 활성</a:t>
            </a:r>
            <a:endParaRPr lang="ko-KR" altLang="en-US" sz="12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2" name="텍스트 상자 81"/>
          <p:cNvSpPr txBox="1">
            <a:spLocks/>
          </p:cNvSpPr>
          <p:nvPr/>
        </p:nvSpPr>
        <p:spPr>
          <a:xfrm rot="0">
            <a:off x="8556625" y="6000750"/>
            <a:ext cx="3397885" cy="4629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맑은 고딕" charset="0"/>
                <a:ea typeface="맑은 고딕" charset="0"/>
              </a:rPr>
              <a:t>관광자원의 보존/계승/활용, 문화/산업관광,</a:t>
            </a:r>
            <a:endParaRPr lang="ko-KR" altLang="en-US" sz="1200" cap="none" dirty="0" smtClean="0" b="0" strike="noStrike"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맑은 고딕" charset="0"/>
                <a:ea typeface="맑은 고딕" charset="0"/>
              </a:rPr>
              <a:t>에코/그린 등 뉴튜어리즘 초직, 통역안내사</a:t>
            </a:r>
            <a:endParaRPr lang="ko-KR" altLang="en-US" sz="12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3" name="텍스트 상자 82"/>
          <p:cNvSpPr txBox="1">
            <a:spLocks/>
          </p:cNvSpPr>
          <p:nvPr/>
        </p:nvSpPr>
        <p:spPr>
          <a:xfrm rot="0">
            <a:off x="269875" y="1539875"/>
            <a:ext cx="4525010" cy="332803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- 10개성(문수성, 건설성, 문부성, 통상산업부, 외무부, 법무부, 대장성, 후생성, 노동부, 농림수산성)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- 10개청(환경청, 문화청, 국토청, 수산청, 기상청, 해상보안청, 경찰청, 임야청, 홋카이도 개발청, 오키나와 개발청)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국제관광분야는 문부성에서 담당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국내관광분야는 기타 성, 청에서 관광행정업무 수행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관광대책 관계 연락회의 &gt; 총리부 설치 , 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                          상호 사무 연계 및 조정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관광부 &gt; 관광산업 개발, 개선 및 협력사업 관련 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    행정기능 담당 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    기획과, 여행진흥과, 관광지역진흥과 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    등 3개과 구성</a:t>
            </a: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3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4" name="도형 83"/>
          <p:cNvSpPr>
            <a:spLocks/>
          </p:cNvSpPr>
          <p:nvPr/>
        </p:nvSpPr>
        <p:spPr>
          <a:xfrm rot="0">
            <a:off x="4694555" y="604520"/>
            <a:ext cx="1967865" cy="37211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관광청장관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5" name="도형 84"/>
          <p:cNvSpPr>
            <a:spLocks/>
          </p:cNvSpPr>
          <p:nvPr/>
        </p:nvSpPr>
        <p:spPr>
          <a:xfrm rot="0">
            <a:off x="5158740" y="1208405"/>
            <a:ext cx="1022985" cy="34163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차장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6" name="도형 85"/>
          <p:cNvSpPr>
            <a:spLocks/>
          </p:cNvSpPr>
          <p:nvPr/>
        </p:nvSpPr>
        <p:spPr>
          <a:xfrm rot="0">
            <a:off x="5158740" y="1750695"/>
            <a:ext cx="1022985" cy="326390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심의관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7" name="도형 86"/>
          <p:cNvSpPr>
            <a:spLocks/>
          </p:cNvSpPr>
          <p:nvPr/>
        </p:nvSpPr>
        <p:spPr>
          <a:xfrm rot="0">
            <a:off x="6661785" y="1765935"/>
            <a:ext cx="111633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총무과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88" name="도형 87"/>
          <p:cNvSpPr>
            <a:spLocks/>
          </p:cNvSpPr>
          <p:nvPr/>
        </p:nvSpPr>
        <p:spPr>
          <a:xfrm rot="0">
            <a:off x="6661150" y="2169160"/>
            <a:ext cx="1473200" cy="310515"/>
          </a:xfrm>
          <a:prstGeom prst="roundRect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관광전략과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3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 rot="0">
            <a:off x="1188720" y="273050"/>
            <a:ext cx="10667365" cy="635"/>
          </a:xfrm>
          <a:prstGeom prst="line"/>
          <a:ln w="0">
            <a:noFill/>
            <a:prstDash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>
            <a:spLocks/>
          </p:cNvSpPr>
          <p:nvPr/>
        </p:nvSpPr>
        <p:spPr>
          <a:xfrm rot="0">
            <a:off x="266065" y="244475"/>
            <a:ext cx="720725" cy="720725"/>
          </a:xfrm>
          <a:prstGeom prst="rect"/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  <a:ln w="0">
            <a:noFill/>
            <a:prstDash/>
          </a:ln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 rot="0">
            <a:off x="1188720" y="351790"/>
            <a:ext cx="1955165" cy="692150"/>
            <a:chOff x="1188720" y="351790"/>
            <a:chExt cx="1955165" cy="692150"/>
          </a:xfrm>
        </p:grpSpPr>
        <p:sp>
          <p:nvSpPr>
            <p:cNvPr id="18" name="TextBox 17"/>
            <p:cNvSpPr txBox="1">
              <a:spLocks/>
            </p:cNvSpPr>
            <p:nvPr/>
          </p:nvSpPr>
          <p:spPr>
            <a:xfrm rot="0">
              <a:off x="1188720" y="351790"/>
              <a:ext cx="2080895" cy="276860"/>
            </a:xfrm>
            <a:prstGeom prst="rect"/>
            <a:noFill/>
            <a:ln w="0">
              <a:noFill/>
              <a:prstDash/>
            </a:ln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002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 중앙 행정 조직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9" name="TextBox 18"/>
            <p:cNvSpPr txBox="1">
              <a:spLocks/>
            </p:cNvSpPr>
            <p:nvPr/>
          </p:nvSpPr>
          <p:spPr>
            <a:xfrm rot="0">
              <a:off x="1188720" y="581660"/>
              <a:ext cx="2734945" cy="461010"/>
            </a:xfrm>
            <a:prstGeom prst="rect"/>
            <a:noFill/>
            <a:ln w="0">
              <a:noFill/>
              <a:prstDash/>
            </a:ln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통계 및 보도 자료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285750" y="1095375"/>
          <a:ext cx="11350625" cy="2872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1570"/>
                <a:gridCol w="1131570"/>
                <a:gridCol w="1131570"/>
                <a:gridCol w="1131570"/>
                <a:gridCol w="1132205"/>
                <a:gridCol w="1137920"/>
                <a:gridCol w="1138555"/>
                <a:gridCol w="1138555"/>
                <a:gridCol w="1138555"/>
                <a:gridCol w="1138555"/>
              </a:tblGrid>
              <a:tr h="370840">
                <a:tc rowSpan="2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관광객 소비 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순위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 gridSpan="3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2014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gridSpan="3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2015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gridSpan="3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2016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</a:tr>
              <a:tr h="64770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국가명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소비액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구성비(%)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국가명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소비액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구성비(%)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국가명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소비액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bg1"/>
                          </a:solidFill>
                          <a:latin typeface="맑은 고딕" charset="0"/>
                          <a:ea typeface="맑은 고딕" charset="0"/>
                        </a:rPr>
                        <a:t>구성비(%)</a:t>
                      </a:r>
                      <a:endParaRPr lang="ko-KR" altLang="en-US" sz="1800" kern="1200" dirty="0" smtClean="0" cap="none" b="1" strike="noStrike">
                        <a:solidFill>
                          <a:schemeClr val="bg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중국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5,583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27.5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중국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14,174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40.8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중국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14,754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39.4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대만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3,544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17.5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대만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5,207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15.0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대만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5,245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14.0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한국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2,090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10.3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한국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3,008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8.7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한국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3,577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9.5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홍콩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1,370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6.8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홍콩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2,627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7.6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홍콩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2,947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7.9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미국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1,475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7.3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미국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1,814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5.2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미국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2,130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5.7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</a:tbl>
          </a:graphicData>
        </a:graphic>
      </p:graphicFrame>
      <p:sp>
        <p:nvSpPr>
          <p:cNvPr id="21" name="텍스트 상자 20"/>
          <p:cNvSpPr txBox="1">
            <a:spLocks/>
          </p:cNvSpPr>
          <p:nvPr/>
        </p:nvSpPr>
        <p:spPr>
          <a:xfrm rot="0">
            <a:off x="6016625" y="682625"/>
            <a:ext cx="10224135" cy="29337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맑은 고딕" charset="0"/>
                <a:ea typeface="맑은 고딕" charset="0"/>
              </a:rPr>
              <a:t>출처 : 관광청 보도자료(17.03.31)  방일외국인 소비 동향 2016 연차 보고서</a:t>
            </a:r>
            <a:endParaRPr lang="ko-KR" altLang="en-US" sz="1300" cap="none" dirty="0" smtClean="0" b="0" strike="noStrike">
              <a:latin typeface="맑은 고딕" charset="0"/>
              <a:ea typeface="맑은 고딕" charset="0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269875" y="4070350"/>
          <a:ext cx="11398250" cy="250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570"/>
                <a:gridCol w="3799205"/>
                <a:gridCol w="3800475"/>
              </a:tblGrid>
              <a:tr h="370840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지표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관광비전 목표(2020년)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관광비전 목표(2030년)</a:t>
                      </a:r>
                      <a:endParaRPr lang="ko-KR" altLang="en-US" sz="18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1. 방일 외국인 관광객 수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4,000만 명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6,000만 명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2. 방일 외국인 관광객 소비액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8조엔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15조엔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647700">
                <a:tc>
                  <a:txBody>
                    <a:bodyPr/>
                    <a:lstStyle/>
                    <a:p>
                      <a:pPr marL="0" indent="0" algn="l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3. 지방부(3대 도시권) 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l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   방일 외국인 연 숙박객 수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7,000만 명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1억 3,000만 명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4. 방일 외국인 재방문 수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2,400만 명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3,600만 명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5. 일본인 국내여행소비액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21조엔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22조엔</a:t>
                      </a:r>
                      <a:endParaRPr lang="ko-KR" altLang="en-US" sz="18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67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 rot="0">
            <a:off x="489585" y="2286000"/>
            <a:ext cx="1708785" cy="119951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003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 rot="0">
            <a:off x="533400" y="3549650"/>
            <a:ext cx="4221480" cy="5842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스퀘어라운드 Regular" charset="0"/>
                <a:ea typeface="나눔스퀘어라운드 Regular" charset="0"/>
              </a:rPr>
              <a:t>일본의 지방 행정 조직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이등변 삼각형 5"/>
          <p:cNvSpPr>
            <a:spLocks/>
          </p:cNvSpPr>
          <p:nvPr/>
        </p:nvSpPr>
        <p:spPr>
          <a:xfrm rot="0">
            <a:off x="6687820" y="920115"/>
            <a:ext cx="3335020" cy="4594860"/>
          </a:xfrm>
          <a:prstGeom prst="triangle"/>
          <a:solidFill>
            <a:schemeClr val="accent1">
              <a:alpha val="4984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7" name="이등변 삼각형 6"/>
          <p:cNvSpPr>
            <a:spLocks/>
          </p:cNvSpPr>
          <p:nvPr/>
        </p:nvSpPr>
        <p:spPr>
          <a:xfrm rot="0">
            <a:off x="8552815" y="920115"/>
            <a:ext cx="3335020" cy="4594860"/>
          </a:xfrm>
          <a:prstGeom prst="triangle"/>
          <a:solidFill>
            <a:schemeClr val="accent4"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4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726045" y="2101850"/>
            <a:ext cx="3958590" cy="3185160"/>
          </a:xfrm>
          <a:prstGeom prst="rect"/>
          <a:noFill/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4D77FAEE-2339-485A-92B5-35CA516E4674}"/>
              </a:ext>
            </a:extLst>
          </p:cNvPr>
          <p:cNvCxnSpPr/>
          <p:nvPr/>
        </p:nvCxnSpPr>
        <p:spPr>
          <a:xfrm>
            <a:off x="1188720" y="273050"/>
            <a:ext cx="1066673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CD2AD4EC-4854-4848-8CD7-05B3CD6428B0}"/>
              </a:ext>
            </a:extLst>
          </p:cNvPr>
          <p:cNvSpPr/>
          <p:nvPr/>
        </p:nvSpPr>
        <p:spPr>
          <a:xfrm>
            <a:off x="266065" y="244475"/>
            <a:ext cx="720090" cy="720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709F2-D22E-4F63-A7C0-57A41EFC5D45}"/>
              </a:ext>
            </a:extLst>
          </p:cNvPr>
          <p:cNvSpPr txBox="1"/>
          <p:nvPr/>
        </p:nvSpPr>
        <p:spPr>
          <a:xfrm>
            <a:off x="490220" y="323215"/>
            <a:ext cx="259715" cy="584200"/>
          </a:xfrm>
          <a:prstGeom prst="rect">
            <a:avLst/>
          </a:prstGeom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946E98F-C556-4B01-920E-FCC473FCA4F2}"/>
              </a:ext>
            </a:extLst>
          </p:cNvPr>
          <p:cNvGrpSpPr/>
          <p:nvPr/>
        </p:nvGrpSpPr>
        <p:grpSpPr>
          <a:xfrm>
            <a:off x="1188720" y="351790"/>
            <a:ext cx="1954530" cy="691515"/>
            <a:chOff x="1188720" y="351790"/>
            <a:chExt cx="1954530" cy="691515"/>
          </a:xfrm>
        </p:grpSpPr>
        <p:sp>
          <p:nvSpPr>
            <p:cNvPr id="6" name="TextBox 5"/>
            <p:cNvSpPr txBox="1">
              <a:spLocks/>
            </p:cNvSpPr>
            <p:nvPr/>
          </p:nvSpPr>
          <p:spPr>
            <a:xfrm rot="0">
              <a:off x="1188720" y="351790"/>
              <a:ext cx="2080895" cy="27686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003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 지역 행정 조직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7" name="TextBox 6"/>
            <p:cNvSpPr txBox="1">
              <a:spLocks/>
            </p:cNvSpPr>
            <p:nvPr/>
          </p:nvSpPr>
          <p:spPr>
            <a:xfrm rot="0">
              <a:off x="1188720" y="581660"/>
              <a:ext cx="203644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지방관광행정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8" name="텍스트 상자 7">
            <a:hlinkClick r:id="rId11"/>
          </p:cNvPr>
          <p:cNvSpPr txBox="1">
            <a:spLocks/>
          </p:cNvSpPr>
          <p:nvPr/>
        </p:nvSpPr>
        <p:spPr>
          <a:xfrm rot="0">
            <a:off x="841375" y="2095500"/>
            <a:ext cx="7366635" cy="38423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1190625" y="1635125"/>
            <a:ext cx="6001385" cy="4076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규모 : 47개 지방자치단체에 위임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업무 : 관광관련 중앙행정업무 중 자연공원, 여행업, 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관광안내법 및 기타 업무 위임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체계 : 독자적 행정체계 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문수성 산하 지역국 &gt; 일본 9개 주요도시 설치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각 지역국 내 지역관광행정 담당 과 설정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여행업체 감독, 지자체와 지역관광기구와의 연계 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228600" indent="-22860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활동 : 지자체나 지역주민을 중심으로 한 국제교류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국제관광 모델지구의 정비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해외관광전시회 개최 및 참가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관광 유치단 파견 및 외국인 여행자 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유치활동 수용태세 정비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        국제 컨벤션 유치 활동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텍스트 상자 9">
            <a:hlinkClick r:id="rId12"/>
          </p:cNvPr>
          <p:cNvSpPr txBox="1">
            <a:spLocks/>
          </p:cNvSpPr>
          <p:nvPr/>
        </p:nvSpPr>
        <p:spPr>
          <a:xfrm rot="0">
            <a:off x="8731250" y="2349500"/>
            <a:ext cx="1921510" cy="4006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no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cap="none" dirty="0" smtClean="0" b="0" strike="noStrike">
                <a:solidFill>
                  <a:srgbClr val="0563C1"/>
                </a:solidFill>
                <a:latin typeface="맑은 고딕" charset="0"/>
                <a:ea typeface="맑은 고딕" charset="0"/>
              </a:rPr>
              <a:t>https://www.youtube.com/watch?v=rsJv6tW8wyw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4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rot="0">
            <a:off x="1188720" y="273050"/>
            <a:ext cx="10667365" cy="635"/>
          </a:xfrm>
          <a:prstGeom prst="line"/>
          <a:ln w="190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>
            <a:spLocks/>
          </p:cNvSpPr>
          <p:nvPr/>
        </p:nvSpPr>
        <p:spPr>
          <a:xfrm rot="0">
            <a:off x="266065" y="244475"/>
            <a:ext cx="720725" cy="720725"/>
          </a:xfrm>
          <a:prstGeom prst="rect"/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 rot="0">
            <a:off x="490220" y="323215"/>
            <a:ext cx="259715" cy="58420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 rot="0">
            <a:off x="1188720" y="351790"/>
            <a:ext cx="1955165" cy="692150"/>
            <a:chOff x="1188720" y="351790"/>
            <a:chExt cx="1955165" cy="692150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 rot="0">
              <a:off x="1188720" y="351790"/>
              <a:ext cx="2080895" cy="27686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003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 지역 행정 조직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0" name="TextBox 9"/>
            <p:cNvSpPr txBox="1">
              <a:spLocks/>
            </p:cNvSpPr>
            <p:nvPr/>
          </p:nvSpPr>
          <p:spPr>
            <a:xfrm rot="0">
              <a:off x="1188720" y="581660"/>
              <a:ext cx="4690745" cy="4610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일본판 DMO &amp; 광역 관광 주유루트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12" name="도형 11"/>
          <p:cNvSpPr>
            <a:spLocks/>
          </p:cNvSpPr>
          <p:nvPr/>
        </p:nvSpPr>
        <p:spPr>
          <a:xfrm rot="0">
            <a:off x="4085590" y="2503170"/>
            <a:ext cx="2421255" cy="2421255"/>
          </a:xfrm>
          <a:prstGeom prst="ellipse"/>
          <a:solidFill>
            <a:schemeClr val="accent1">
              <a:lumMod val="60000"/>
              <a:lumOff val="40000"/>
              <a:alpha val="79069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cap="none" dirty="0" smtClean="0" b="0" strike="noStrike">
                <a:latin typeface="나눔스퀘어라운드 Regular" charset="0"/>
                <a:ea typeface="나눔스퀘어라운드 Regular" charset="0"/>
              </a:rPr>
              <a:t>DMO</a:t>
            </a:r>
            <a:endParaRPr lang="ko-KR" altLang="en-US" sz="5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3" name="도형 12"/>
          <p:cNvSpPr>
            <a:spLocks/>
          </p:cNvSpPr>
          <p:nvPr/>
        </p:nvSpPr>
        <p:spPr>
          <a:xfrm rot="0">
            <a:off x="5854065" y="2508250"/>
            <a:ext cx="2421255" cy="2421255"/>
          </a:xfrm>
          <a:prstGeom prst="ellipse"/>
          <a:solidFill>
            <a:schemeClr val="accent4">
              <a:lumMod val="60000"/>
              <a:lumOff val="40000"/>
              <a:alpha val="55048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광역 관광 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주유루트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텍스트 상자 13"/>
          <p:cNvSpPr txBox="1">
            <a:spLocks/>
          </p:cNvSpPr>
          <p:nvPr/>
        </p:nvSpPr>
        <p:spPr>
          <a:xfrm rot="0">
            <a:off x="2000250" y="1730375"/>
            <a:ext cx="4096385" cy="520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지역 관광마케팅 기관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 (DMO: Destination Marketing Organization)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15" name="텍스트 상자 14"/>
          <p:cNvSpPr txBox="1">
            <a:spLocks/>
          </p:cNvSpPr>
          <p:nvPr/>
        </p:nvSpPr>
        <p:spPr>
          <a:xfrm rot="0">
            <a:off x="508000" y="2968625"/>
            <a:ext cx="4096385" cy="52006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지역관광 및 경제 활성화를 위해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관광전략 담당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16" name="텍스트 상자 15"/>
          <p:cNvSpPr txBox="1">
            <a:spLocks/>
          </p:cNvSpPr>
          <p:nvPr/>
        </p:nvSpPr>
        <p:spPr>
          <a:xfrm rot="0">
            <a:off x="619125" y="4413250"/>
            <a:ext cx="4096385" cy="9467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프로모션 및 홍보의 업무를 비롯해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DMO를 구심점으로 관광지 만들기 사업에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연계된 여러 부처 및 민간 기관,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지역주민이 유기적으로 연계하여 사업을 진행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 rot="0">
            <a:off x="7318375" y="2127250"/>
            <a:ext cx="4096385" cy="7689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각 지역의 특색을 살린 관광사업과 마케팅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전략 수립으로 지역활성화를 도모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18" name="텍스트 상자 17"/>
          <p:cNvSpPr txBox="1">
            <a:spLocks/>
          </p:cNvSpPr>
          <p:nvPr/>
        </p:nvSpPr>
        <p:spPr>
          <a:xfrm rot="0">
            <a:off x="8001000" y="3222625"/>
            <a:ext cx="4096385" cy="7334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 마케팅조사, 해외프로모션 실시, 관광계획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  수립, 광역주유투어 기획 및 판매, 수용태세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 정비 등에 대한사업을 실시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19" name="텍스트 상자 18"/>
          <p:cNvSpPr txBox="1">
            <a:spLocks/>
          </p:cNvSpPr>
          <p:nvPr/>
        </p:nvSpPr>
        <p:spPr>
          <a:xfrm rot="0">
            <a:off x="7842250" y="4413250"/>
            <a:ext cx="4096385" cy="7334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   정부와 지자체, 관광관련 단체 등이 연계해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  사업계획을 작성해 제출하면 일본정부에서 </a:t>
            </a:r>
            <a:endParaRPr lang="ko-KR" altLang="en-US" sz="1540" cap="none" dirty="0" smtClean="0" b="0" strike="noStrike">
              <a:solidFill>
                <a:schemeClr val="tx1"/>
              </a:solidFill>
              <a:latin typeface="Malgun Gothic" charset="0"/>
              <a:ea typeface="Malgun Gothic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40" cap="none" spc="-50" dirty="0" smtClean="0" b="0" strike="noStrike">
                <a:solidFill>
                  <a:schemeClr val="tx1"/>
                </a:solidFill>
                <a:latin typeface="Malgun Gothic" charset="0"/>
                <a:ea typeface="Malgun Gothic" charset="0"/>
              </a:rPr>
              <a:t>검토한 후 사업에 필요한 지원을 실시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8270875" y="5318125"/>
            <a:ext cx="4572635" cy="154305"/>
          </a:xfrm>
          <a:prstGeom prst="rect"/>
          <a:noFill/>
        </p:spPr>
        <p:txBody>
          <a:bodyPr wrap="square" lIns="0" tIns="0" rIns="0" bIns="0" vert="horz" anchor="t">
            <a:noAutofit/>
          </a:bodyPr>
          <a:lstStyle/>
          <a:p>
            <a:pPr marL="0" indent="0" algn="just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00" cap="none" dirty="0" smtClean="0" b="0" strike="noStrike">
                <a:solidFill>
                  <a:srgbClr val="0563C1"/>
                </a:solidFill>
                <a:latin typeface="맑은 고딕" charset="0"/>
                <a:ea typeface="맑은 고딕" charset="0"/>
              </a:rPr>
              <a:t>https://www.youtube.com/watch?v=eTUxWuTSpWc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 rot="0">
            <a:off x="1222375" y="269875"/>
            <a:ext cx="10633710" cy="3810"/>
          </a:xfrm>
          <a:prstGeom prst="line"/>
          <a:ln w="190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>
            <a:spLocks/>
          </p:cNvSpPr>
          <p:nvPr/>
        </p:nvSpPr>
        <p:spPr>
          <a:xfrm rot="0">
            <a:off x="266065" y="244475"/>
            <a:ext cx="720725" cy="720725"/>
          </a:xfrm>
          <a:prstGeom prst="rect"/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 rot="0">
            <a:off x="490220" y="323215"/>
            <a:ext cx="259715" cy="58420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 rot="0">
            <a:off x="1188720" y="351790"/>
            <a:ext cx="2735580" cy="690880"/>
            <a:chOff x="1188720" y="351790"/>
            <a:chExt cx="2735580" cy="690880"/>
          </a:xfrm>
        </p:grpSpPr>
        <p:sp>
          <p:nvSpPr>
            <p:cNvPr id="9" name="TextBox 8"/>
            <p:cNvSpPr txBox="1">
              <a:spLocks/>
            </p:cNvSpPr>
            <p:nvPr/>
          </p:nvSpPr>
          <p:spPr>
            <a:xfrm rot="0">
              <a:off x="1188720" y="351790"/>
              <a:ext cx="2080895" cy="27686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003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 지역 행정 조직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0" name="TextBox 9"/>
            <p:cNvSpPr txBox="1">
              <a:spLocks/>
            </p:cNvSpPr>
            <p:nvPr/>
          </p:nvSpPr>
          <p:spPr>
            <a:xfrm rot="0">
              <a:off x="1188720" y="581660"/>
              <a:ext cx="4690745" cy="4610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일본판 DMO &amp; 광역 관광 주유루트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12" name="도형 11"/>
          <p:cNvSpPr>
            <a:spLocks/>
          </p:cNvSpPr>
          <p:nvPr/>
        </p:nvSpPr>
        <p:spPr>
          <a:xfrm rot="3660000">
            <a:off x="997585" y="2915285"/>
            <a:ext cx="2597785" cy="2397125"/>
          </a:xfrm>
          <a:prstGeom prst="triangl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3" name="도형 12"/>
          <p:cNvSpPr>
            <a:spLocks/>
          </p:cNvSpPr>
          <p:nvPr/>
        </p:nvSpPr>
        <p:spPr>
          <a:xfrm rot="7200000">
            <a:off x="2420620" y="4011295"/>
            <a:ext cx="2759075" cy="2418080"/>
          </a:xfrm>
          <a:prstGeom prst="triangle"/>
          <a:solidFill>
            <a:schemeClr val="accent2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 rot="10800000">
            <a:off x="2014220" y="1317625"/>
            <a:ext cx="3002280" cy="2661285"/>
          </a:xfrm>
          <a:prstGeom prst="triangl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도형 14"/>
          <p:cNvSpPr>
            <a:spLocks/>
          </p:cNvSpPr>
          <p:nvPr/>
        </p:nvSpPr>
        <p:spPr>
          <a:xfrm rot="14400000">
            <a:off x="3453765" y="1950085"/>
            <a:ext cx="2519045" cy="2253615"/>
          </a:xfrm>
          <a:prstGeom prst="triangle"/>
          <a:solidFill>
            <a:schemeClr val="accent2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6" name="도형 15"/>
          <p:cNvSpPr>
            <a:spLocks/>
          </p:cNvSpPr>
          <p:nvPr/>
        </p:nvSpPr>
        <p:spPr>
          <a:xfrm rot="3600000">
            <a:off x="4085590" y="3073400"/>
            <a:ext cx="2418715" cy="2251075"/>
          </a:xfrm>
          <a:prstGeom prst="triangl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7200000">
            <a:off x="1015365" y="1814830"/>
            <a:ext cx="2437765" cy="2210435"/>
          </a:xfrm>
          <a:prstGeom prst="triangle"/>
          <a:solidFill>
            <a:schemeClr val="accent2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5080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 rot="0">
            <a:off x="2234565" y="2460625"/>
            <a:ext cx="2421255" cy="2421255"/>
          </a:xfrm>
          <a:prstGeom prst="ellipse"/>
          <a:solidFill>
            <a:schemeClr val="bg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2472690" y="2714625"/>
            <a:ext cx="1941195" cy="1945005"/>
          </a:xfrm>
          <a:prstGeom prst="ellipse"/>
          <a:solidFill>
            <a:schemeClr val="accent1">
              <a:lumMod val="75000"/>
              <a:lumOff val="0"/>
              <a:alpha val="60052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DMO</a:t>
            </a:r>
            <a:endParaRPr lang="ko-KR" altLang="en-US" sz="48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9" name="텍스트 상자 18"/>
          <p:cNvSpPr txBox="1">
            <a:spLocks/>
          </p:cNvSpPr>
          <p:nvPr/>
        </p:nvSpPr>
        <p:spPr>
          <a:xfrm rot="0">
            <a:off x="1095375" y="3857625"/>
            <a:ext cx="1413510" cy="3397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교통사업자</a:t>
            </a:r>
            <a:endParaRPr lang="ko-KR" altLang="en-US" sz="16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1651000" y="2079625"/>
            <a:ext cx="14135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상공업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1" name="텍스트 상자 20"/>
          <p:cNvSpPr txBox="1">
            <a:spLocks/>
          </p:cNvSpPr>
          <p:nvPr/>
        </p:nvSpPr>
        <p:spPr>
          <a:xfrm rot="0">
            <a:off x="2746375" y="1524000"/>
            <a:ext cx="14135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지역주민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2" name="텍스트 상자 21"/>
          <p:cNvSpPr txBox="1">
            <a:spLocks/>
          </p:cNvSpPr>
          <p:nvPr/>
        </p:nvSpPr>
        <p:spPr>
          <a:xfrm rot="0">
            <a:off x="4508500" y="2190750"/>
            <a:ext cx="14135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행정기관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3" name="텍스트 상자 22"/>
          <p:cNvSpPr txBox="1">
            <a:spLocks/>
          </p:cNvSpPr>
          <p:nvPr/>
        </p:nvSpPr>
        <p:spPr>
          <a:xfrm rot="0">
            <a:off x="4619625" y="3857625"/>
            <a:ext cx="14135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음식점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 rot="0">
            <a:off x="2746375" y="4873625"/>
            <a:ext cx="1413510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숙박시설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5" name="텍스트 상자 24"/>
          <p:cNvSpPr txBox="1">
            <a:spLocks/>
          </p:cNvSpPr>
          <p:nvPr/>
        </p:nvSpPr>
        <p:spPr>
          <a:xfrm rot="0">
            <a:off x="1095375" y="2651125"/>
            <a:ext cx="2127885" cy="7391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지역특산품 개발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    6 차 산업 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     상품개발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6" name="텍스트 상자 25"/>
          <p:cNvSpPr txBox="1">
            <a:spLocks/>
          </p:cNvSpPr>
          <p:nvPr/>
        </p:nvSpPr>
        <p:spPr>
          <a:xfrm rot="0">
            <a:off x="1285875" y="4270375"/>
            <a:ext cx="2127885" cy="52387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2차교통확보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교통패스 설정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텍스트 상자 26"/>
          <p:cNvSpPr txBox="1">
            <a:spLocks/>
          </p:cNvSpPr>
          <p:nvPr/>
        </p:nvSpPr>
        <p:spPr>
          <a:xfrm rot="0">
            <a:off x="2746375" y="5254625"/>
            <a:ext cx="2127885" cy="52387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개별시설 개선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품즐보증 도입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 rot="0">
            <a:off x="4270375" y="4302125"/>
            <a:ext cx="2429510" cy="7391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지역 음식 제공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다언어, 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다문화 대응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 rot="0">
            <a:off x="4429125" y="2619375"/>
            <a:ext cx="2429510" cy="73914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관광진흥사업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인프라 정비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관광교육, 지원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0" name="텍스트 상자 29"/>
          <p:cNvSpPr txBox="1">
            <a:spLocks/>
          </p:cNvSpPr>
          <p:nvPr/>
        </p:nvSpPr>
        <p:spPr>
          <a:xfrm rot="0">
            <a:off x="2349500" y="1889125"/>
            <a:ext cx="2429510" cy="52387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관광지 만들기 이해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cap="none" dirty="0" smtClean="0" b="0" strike="noStrike">
                <a:solidFill>
                  <a:schemeClr val="bg1"/>
                </a:solidFill>
                <a:latin typeface="맑은 고딕" charset="0"/>
                <a:ea typeface="맑은 고딕" charset="0"/>
              </a:rPr>
              <a:t>시민 가이드</a:t>
            </a:r>
            <a:endParaRPr lang="ko-KR" altLang="en-US" sz="1400" cap="none" dirty="0" smtClean="0" b="0" strike="noStrike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1" name="텍스트 상자 30"/>
          <p:cNvSpPr txBox="1">
            <a:spLocks/>
          </p:cNvSpPr>
          <p:nvPr/>
        </p:nvSpPr>
        <p:spPr>
          <a:xfrm rot="0">
            <a:off x="6397625" y="2143125"/>
            <a:ext cx="5048885" cy="286194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지역 마다 관광전략을 담당하는 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일본 판 DMO 설치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각 지역에 맞는 관광전략 수립, 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신규 사업 기획과 브랜드화 추친 및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지방 관광 촉진을 통한 경제 활성화 목표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- 관광지 마케팅 조직은 빅테이터을 활용한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관광객 유치전략 수립 및 인재 육성 등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  관광 전략의 사령탑 역할 담당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상자 3"/>
          <p:cNvSpPr txBox="1">
            <a:spLocks/>
          </p:cNvSpPr>
          <p:nvPr/>
        </p:nvSpPr>
        <p:spPr>
          <a:xfrm rot="0">
            <a:off x="-2852420" y="2007870"/>
            <a:ext cx="10627360" cy="230695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rgbClr val="ED636D">
                    <a:alpha val="67902"/>
                  </a:srgbClr>
                </a:solidFill>
                <a:latin typeface="나눔스퀘어라운드 Regular" charset="0"/>
                <a:ea typeface="나눔스퀘어라운드 Regular" charset="0"/>
              </a:rPr>
              <a:t>2. 일본의 </a:t>
            </a:r>
            <a:endParaRPr lang="ko-KR" altLang="en-US" sz="7200" cap="none" dirty="0" smtClean="0" b="1" strike="noStrike">
              <a:solidFill>
                <a:srgbClr val="ED636D">
                  <a:alpha val="67902"/>
                </a:srgbClr>
              </a:solidFill>
              <a:latin typeface="나눔스퀘어라운드 Regular" charset="0"/>
              <a:ea typeface="나눔스퀘어라운드 Regular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rgbClr val="ED636D">
                    <a:alpha val="67902"/>
                  </a:srgbClr>
                </a:solidFill>
                <a:latin typeface="나눔스퀘어라운드 Regular" charset="0"/>
                <a:ea typeface="나눔스퀘어라운드 Regular" charset="0"/>
              </a:rPr>
              <a:t>           중앙 관광 정책</a:t>
            </a:r>
            <a:endParaRPr lang="ko-KR" altLang="en-US" sz="7200" cap="none" dirty="0" smtClean="0" b="1" strike="noStrike">
              <a:solidFill>
                <a:srgbClr val="ED636D">
                  <a:alpha val="68687"/>
                </a:srgbClr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8162925" y="2348230"/>
            <a:ext cx="3378200" cy="1868170"/>
            <a:chOff x="8162925" y="2348230"/>
            <a:chExt cx="3378200" cy="1868170"/>
          </a:xfrm>
        </p:grpSpPr>
        <p:sp>
          <p:nvSpPr>
            <p:cNvPr id="5" name="도형 4"/>
            <p:cNvSpPr>
              <a:spLocks/>
            </p:cNvSpPr>
            <p:nvPr/>
          </p:nvSpPr>
          <p:spPr>
            <a:xfrm rot="0">
              <a:off x="8162925" y="2348230"/>
              <a:ext cx="2166620" cy="1868170"/>
            </a:xfrm>
            <a:prstGeom prst="triangle"/>
            <a:solidFill>
              <a:srgbClr val="EE9097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9" name="도형 8"/>
            <p:cNvSpPr>
              <a:spLocks/>
            </p:cNvSpPr>
            <p:nvPr/>
          </p:nvSpPr>
          <p:spPr>
            <a:xfrm rot="0">
              <a:off x="9373870" y="2348230"/>
              <a:ext cx="2166620" cy="1868170"/>
            </a:xfrm>
            <a:prstGeom prst="triangle"/>
            <a:solidFill>
              <a:schemeClr val="accent1">
                <a:alpha val="30026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6" name="텍스트 상자 5"/>
          <p:cNvSpPr txBox="1">
            <a:spLocks/>
          </p:cNvSpPr>
          <p:nvPr/>
        </p:nvSpPr>
        <p:spPr>
          <a:xfrm>
            <a:off x="5882640" y="4370705"/>
            <a:ext cx="1146175" cy="70675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2*4*2*6*</a:t>
            </a:r>
            <a:endParaRPr lang="ko-KR" altLang="en-US" sz="2000" cap="none" dirty="0" smtClean="0" b="0" strike="noStrike">
              <a:latin typeface="Arial" charset="0"/>
              <a:ea typeface="Arial" charset="0"/>
            </a:endParaRPr>
          </a:p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이*</a:t>
            </a: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현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D5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상자 6"/>
          <p:cNvSpPr txBox="1">
            <a:spLocks/>
          </p:cNvSpPr>
          <p:nvPr/>
        </p:nvSpPr>
        <p:spPr>
          <a:xfrm rot="0">
            <a:off x="337820" y="344805"/>
            <a:ext cx="11734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Contents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 rot="0" flipH="1">
            <a:off x="8048625" y="-35560"/>
            <a:ext cx="4144645" cy="6859270"/>
          </a:xfrm>
          <a:prstGeom prst="rtTriangle"/>
          <a:solidFill>
            <a:srgbClr val="ED636D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도형 25"/>
          <p:cNvSpPr>
            <a:spLocks/>
          </p:cNvSpPr>
          <p:nvPr/>
        </p:nvSpPr>
        <p:spPr>
          <a:xfrm rot="0" flipH="1" flipV="1">
            <a:off x="8048625" y="0"/>
            <a:ext cx="4144645" cy="6823075"/>
          </a:xfrm>
          <a:prstGeom prst="rtTriangle"/>
          <a:solidFill>
            <a:srgbClr val="FA7D87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27" name="도형 26"/>
          <p:cNvCxnSpPr/>
          <p:nvPr/>
        </p:nvCxnSpPr>
        <p:spPr>
          <a:xfrm rot="0">
            <a:off x="337820" y="724535"/>
            <a:ext cx="1374775" cy="635"/>
          </a:xfrm>
          <a:prstGeom prst="line"/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텍스트 상자 1"/>
          <p:cNvSpPr txBox="1">
            <a:spLocks/>
          </p:cNvSpPr>
          <p:nvPr/>
        </p:nvSpPr>
        <p:spPr>
          <a:xfrm rot="0">
            <a:off x="1511300" y="1365250"/>
            <a:ext cx="3213100" cy="46228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001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수도권의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관광정책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 rot="0">
            <a:off x="1511300" y="4029710"/>
            <a:ext cx="3586480" cy="46228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002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수도권의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지역별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관광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텍스트 상자 2"/>
          <p:cNvSpPr txBox="1">
            <a:spLocks/>
          </p:cNvSpPr>
          <p:nvPr/>
        </p:nvSpPr>
        <p:spPr>
          <a:xfrm rot="0">
            <a:off x="1946910" y="2010410"/>
            <a:ext cx="2509520" cy="4006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수도권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구분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1946910" y="4678045"/>
            <a:ext cx="1352550" cy="4006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테마투어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 rot="0">
            <a:off x="1946910" y="5143500"/>
            <a:ext cx="1677035" cy="4006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마츠리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관광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3" name="텍스트 상자 12"/>
          <p:cNvSpPr txBox="1">
            <a:spLocks/>
          </p:cNvSpPr>
          <p:nvPr/>
        </p:nvSpPr>
        <p:spPr>
          <a:xfrm rot="0">
            <a:off x="1946910" y="2971165"/>
            <a:ext cx="4866005" cy="4006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수도권부근의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관광지역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만들기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실천플랜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텍스트 상자 13"/>
          <p:cNvSpPr txBox="1">
            <a:spLocks/>
          </p:cNvSpPr>
          <p:nvPr/>
        </p:nvSpPr>
        <p:spPr>
          <a:xfrm rot="0">
            <a:off x="1946910" y="2478405"/>
            <a:ext cx="3271520" cy="4006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관광청의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관광지역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만들기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>
            <a:off x="489585" y="2286000"/>
            <a:ext cx="1709420" cy="119951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001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346583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스퀘어라운드 Regular" charset="0"/>
                <a:ea typeface="나눔스퀘어라운드 Regular" charset="0"/>
              </a:rPr>
              <a:t>수도권의 관광정책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alpha val="30026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 rot="0">
            <a:off x="5657215" y="430530"/>
            <a:ext cx="5760085" cy="6085205"/>
            <a:chOff x="5657215" y="430530"/>
            <a:chExt cx="5760085" cy="608520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0">
              <a:off x="5657215" y="430530"/>
              <a:ext cx="5760085" cy="6085205"/>
            </a:xfrm>
            <a:prstGeom prst="rect"/>
            <a:noFill/>
          </p:spPr>
        </p:pic>
        <p:sp>
          <p:nvSpPr>
            <p:cNvPr id="17" name="텍스트 상자 16"/>
            <p:cNvSpPr txBox="1">
              <a:spLocks/>
            </p:cNvSpPr>
            <p:nvPr/>
          </p:nvSpPr>
          <p:spPr>
            <a:xfrm rot="0">
              <a:off x="9102725" y="2956560"/>
              <a:ext cx="1640205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이바라키현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8" name="텍스트 상자 17"/>
            <p:cNvSpPr txBox="1">
              <a:spLocks/>
            </p:cNvSpPr>
            <p:nvPr/>
          </p:nvSpPr>
          <p:spPr>
            <a:xfrm rot="0">
              <a:off x="8521700" y="1624330"/>
              <a:ext cx="1341755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도치기현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9" name="텍스트 상자 18"/>
            <p:cNvSpPr txBox="1">
              <a:spLocks/>
            </p:cNvSpPr>
            <p:nvPr/>
          </p:nvSpPr>
          <p:spPr>
            <a:xfrm rot="0">
              <a:off x="6978650" y="2077085"/>
              <a:ext cx="1078230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군마현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20" name="텍스트 상자 19"/>
            <p:cNvSpPr txBox="1">
              <a:spLocks/>
            </p:cNvSpPr>
            <p:nvPr/>
          </p:nvSpPr>
          <p:spPr>
            <a:xfrm rot="0">
              <a:off x="7335520" y="3354705"/>
              <a:ext cx="1668780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사이타마현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21" name="텍스트 상자 20"/>
            <p:cNvSpPr txBox="1">
              <a:spLocks/>
            </p:cNvSpPr>
            <p:nvPr/>
          </p:nvSpPr>
          <p:spPr>
            <a:xfrm rot="0">
              <a:off x="9594215" y="4439920"/>
              <a:ext cx="1065530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치바현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22" name="텍스트 상자 21"/>
            <p:cNvSpPr txBox="1">
              <a:spLocks/>
            </p:cNvSpPr>
            <p:nvPr/>
          </p:nvSpPr>
          <p:spPr>
            <a:xfrm rot="0">
              <a:off x="7886065" y="4128770"/>
              <a:ext cx="1081405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도쿄도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23" name="텍스트 상자 22"/>
            <p:cNvSpPr txBox="1">
              <a:spLocks/>
            </p:cNvSpPr>
            <p:nvPr/>
          </p:nvSpPr>
          <p:spPr>
            <a:xfrm rot="0">
              <a:off x="7314565" y="4890770"/>
              <a:ext cx="1694180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카나가와현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24" name="텍스트 상자 23"/>
            <p:cNvSpPr txBox="1">
              <a:spLocks/>
            </p:cNvSpPr>
            <p:nvPr/>
          </p:nvSpPr>
          <p:spPr>
            <a:xfrm rot="0">
              <a:off x="5961380" y="4323080"/>
              <a:ext cx="1675130" cy="44513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FFF00"/>
                  </a:solidFill>
                  <a:latin typeface="나눔스퀘어라운드 Regular" charset="0"/>
                  <a:ea typeface="나눔스퀘어라운드 Regular" charset="0"/>
                </a:rPr>
                <a:t>야마나시현</a:t>
              </a:r>
              <a:endParaRPr lang="ko-KR" altLang="en-US" sz="2400" cap="none" dirty="0" smtClean="0" b="1" strike="noStrike">
                <a:solidFill>
                  <a:srgbClr val="FFFF00"/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5" name="텍스트 상자 4"/>
          <p:cNvSpPr txBox="1">
            <a:spLocks/>
          </p:cNvSpPr>
          <p:nvPr/>
        </p:nvSpPr>
        <p:spPr>
          <a:xfrm rot="0">
            <a:off x="405765" y="2270760"/>
            <a:ext cx="4894580" cy="92392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간토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(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관동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)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지방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도쿄도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사이타마현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치바현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                         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군마현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도치기현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카나가와현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                         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이바라키현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 rot="0">
            <a:off x="405765" y="4004945"/>
            <a:ext cx="24307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츄부지방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야마나시현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도형 7"/>
          <p:cNvSpPr>
            <a:spLocks/>
          </p:cNvSpPr>
          <p:nvPr/>
        </p:nvSpPr>
        <p:spPr>
          <a:xfrm rot="20160000">
            <a:off x="7200265" y="509270"/>
            <a:ext cx="3465195" cy="5436235"/>
          </a:xfrm>
          <a:prstGeom prst="ellips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6" name="도형 35"/>
          <p:cNvSpPr>
            <a:spLocks/>
          </p:cNvSpPr>
          <p:nvPr/>
        </p:nvSpPr>
        <p:spPr>
          <a:xfrm rot="0">
            <a:off x="5809615" y="3850005"/>
            <a:ext cx="2106930" cy="1196975"/>
          </a:xfrm>
          <a:prstGeom prst="rect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7" name="텍스트 상자 36"/>
          <p:cNvSpPr txBox="1">
            <a:spLocks/>
          </p:cNvSpPr>
          <p:nvPr/>
        </p:nvSpPr>
        <p:spPr>
          <a:xfrm rot="0">
            <a:off x="5594985" y="6511925"/>
            <a:ext cx="17449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나무위키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38" name="도형 37"/>
          <p:cNvCxnSpPr/>
          <p:nvPr/>
        </p:nvCxnSpPr>
        <p:spPr>
          <a:xfrm rot="0">
            <a:off x="1188720" y="273050"/>
            <a:ext cx="10668000" cy="1270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도형 38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0" name="텍스트 상자 39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41" name="그룹 40"/>
          <p:cNvGrpSpPr/>
          <p:nvPr/>
        </p:nvGrpSpPr>
        <p:grpSpPr>
          <a:xfrm rot="0">
            <a:off x="1188720" y="351790"/>
            <a:ext cx="2780665" cy="692150"/>
            <a:chOff x="1188720" y="351790"/>
            <a:chExt cx="2780665" cy="692150"/>
          </a:xfrm>
        </p:grpSpPr>
        <p:sp>
          <p:nvSpPr>
            <p:cNvPr id="42" name="텍스트 상자 41"/>
            <p:cNvSpPr txBox="1">
              <a:spLocks/>
            </p:cNvSpPr>
            <p:nvPr/>
          </p:nvSpPr>
          <p:spPr>
            <a:xfrm rot="0">
              <a:off x="1188720" y="351790"/>
              <a:ext cx="1742440" cy="2774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001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관광정책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43" name="텍스트 상자 42"/>
            <p:cNvSpPr txBox="1">
              <a:spLocks/>
            </p:cNvSpPr>
            <p:nvPr/>
          </p:nvSpPr>
          <p:spPr>
            <a:xfrm rot="0">
              <a:off x="1188720" y="581660"/>
              <a:ext cx="275018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구분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D5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 rot="0">
            <a:off x="337820" y="344805"/>
            <a:ext cx="1173480" cy="3689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Contents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5" name="직각 삼각형 24"/>
          <p:cNvSpPr>
            <a:spLocks/>
          </p:cNvSpPr>
          <p:nvPr/>
        </p:nvSpPr>
        <p:spPr>
          <a:xfrm rot="0" flipH="1">
            <a:off x="8048625" y="0"/>
            <a:ext cx="4144010" cy="6858635"/>
          </a:xfrm>
          <a:prstGeom prst="rtTriangle"/>
          <a:solidFill>
            <a:schemeClr val="accent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직각 삼각형 25"/>
          <p:cNvSpPr>
            <a:spLocks/>
          </p:cNvSpPr>
          <p:nvPr/>
        </p:nvSpPr>
        <p:spPr>
          <a:xfrm rot="0" flipH="1" flipV="1">
            <a:off x="8048625" y="0"/>
            <a:ext cx="4144010" cy="6822440"/>
          </a:xfrm>
          <a:prstGeom prst="rtTriangle"/>
          <a:solidFill>
            <a:schemeClr val="accent2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rot="0">
            <a:off x="337820" y="724535"/>
            <a:ext cx="1374775" cy="635"/>
          </a:xfrm>
          <a:prstGeom prst="line"/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/>
        </p:nvSpPr>
        <p:spPr>
          <a:xfrm rot="0">
            <a:off x="1019175" y="1206500"/>
            <a:ext cx="5173345" cy="46101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001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관광 정책 기구 - 이경민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 rot="0">
            <a:off x="1019175" y="2501900"/>
            <a:ext cx="5211445" cy="46101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002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중앙 관광 정책 - 이동현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 rot="0">
            <a:off x="1017270" y="5203825"/>
            <a:ext cx="5201920" cy="46101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004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해외 관광 정책 - 유지은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 rot="0">
            <a:off x="1017270" y="3902075"/>
            <a:ext cx="5195570" cy="46101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003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지방 관광 정책 - 윤정섭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56335" y="1571625"/>
            <a:ext cx="9879330" cy="3782695"/>
          </a:xfrm>
          <a:prstGeom prst="rect"/>
          <a:noFill/>
        </p:spPr>
      </p:pic>
      <p:sp>
        <p:nvSpPr>
          <p:cNvPr id="11" name="텍스트 상자 10"/>
          <p:cNvSpPr txBox="1">
            <a:spLocks/>
          </p:cNvSpPr>
          <p:nvPr/>
        </p:nvSpPr>
        <p:spPr>
          <a:xfrm rot="0">
            <a:off x="117475" y="6438265"/>
            <a:ext cx="70535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http://www.mlit.go.jp/sogoseisaku/region/kankoplan/index.htm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  <p:cxnSp>
        <p:nvCxnSpPr>
          <p:cNvPr id="12" name="도형 11"/>
          <p:cNvCxnSpPr/>
          <p:nvPr/>
        </p:nvCxnSpPr>
        <p:spPr>
          <a:xfrm rot="0">
            <a:off x="1188720" y="273050"/>
            <a:ext cx="10668000" cy="1270"/>
          </a:xfrm>
          <a:prstGeom prst="line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도형 12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텍스트 상자 1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 rot="0">
            <a:off x="1188720" y="351790"/>
            <a:ext cx="3627120" cy="692150"/>
            <a:chOff x="1188720" y="351790"/>
            <a:chExt cx="3627120" cy="692150"/>
          </a:xfrm>
        </p:grpSpPr>
        <p:sp>
          <p:nvSpPr>
            <p:cNvPr id="16" name="텍스트 상자 15"/>
            <p:cNvSpPr txBox="1">
              <a:spLocks/>
            </p:cNvSpPr>
            <p:nvPr/>
          </p:nvSpPr>
          <p:spPr>
            <a:xfrm rot="0">
              <a:off x="1188720" y="351790"/>
              <a:ext cx="1742440" cy="2774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001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관광정책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7" name="텍스트 상자 16"/>
            <p:cNvSpPr txBox="1">
              <a:spLocks/>
            </p:cNvSpPr>
            <p:nvPr/>
          </p:nvSpPr>
          <p:spPr>
            <a:xfrm rot="0">
              <a:off x="1188720" y="581660"/>
              <a:ext cx="358838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관광지역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만들기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실천플랜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도형 2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1188720" y="351790"/>
            <a:ext cx="5476875" cy="692150"/>
            <a:chOff x="1188720" y="351790"/>
            <a:chExt cx="5476875" cy="692150"/>
          </a:xfrm>
        </p:grpSpPr>
        <p:sp>
          <p:nvSpPr>
            <p:cNvPr id="6" name="텍스트 상자 5"/>
            <p:cNvSpPr txBox="1">
              <a:spLocks/>
            </p:cNvSpPr>
            <p:nvPr/>
          </p:nvSpPr>
          <p:spPr>
            <a:xfrm rot="0">
              <a:off x="1188720" y="351790"/>
              <a:ext cx="1742440" cy="2774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001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관광정책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7" name="텍스트 상자 6"/>
            <p:cNvSpPr txBox="1">
              <a:spLocks/>
            </p:cNvSpPr>
            <p:nvPr/>
          </p:nvSpPr>
          <p:spPr>
            <a:xfrm rot="0">
              <a:off x="1188720" y="581660"/>
              <a:ext cx="541972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부근의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관광지역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만들기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실천플랜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8" name="텍스트 상자 7"/>
          <p:cNvSpPr txBox="1">
            <a:spLocks/>
          </p:cNvSpPr>
          <p:nvPr/>
        </p:nvSpPr>
        <p:spPr>
          <a:xfrm rot="0">
            <a:off x="536575" y="1416050"/>
            <a:ext cx="4970780" cy="64706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히타치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(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이바라키현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)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와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조인트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업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프로젝트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추진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회의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011670" y="1071880"/>
            <a:ext cx="4643755" cy="5090160"/>
          </a:xfrm>
          <a:prstGeom prst="rect"/>
          <a:noFill/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512445" y="2196465"/>
            <a:ext cx="6259195" cy="2010410"/>
          </a:xfrm>
          <a:prstGeom prst="rect"/>
          <a:noFill/>
        </p:spPr>
      </p:pic>
      <p:sp>
        <p:nvSpPr>
          <p:cNvPr id="15" name="텍스트 상자 14"/>
          <p:cNvSpPr txBox="1">
            <a:spLocks/>
          </p:cNvSpPr>
          <p:nvPr/>
        </p:nvSpPr>
        <p:spPr>
          <a:xfrm rot="0">
            <a:off x="490220" y="4329430"/>
            <a:ext cx="6259195" cy="147828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ㄴ경제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효율을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최우선으로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여기는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사회적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풍조의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‘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나카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’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에서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사라져가는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전통적인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질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좋은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것들이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여기엔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많이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남아있다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.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변화의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차대라고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불리는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지금이기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때문에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긴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차세대를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살아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간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것을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다시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보고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깊게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맛볼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있는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슬로우라이프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공간의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형성을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목표로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한다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.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  <p:sp>
        <p:nvSpPr>
          <p:cNvPr id="16" name="텍스트 상자 15"/>
          <p:cNvSpPr txBox="1">
            <a:spLocks/>
          </p:cNvSpPr>
          <p:nvPr/>
        </p:nvSpPr>
        <p:spPr>
          <a:xfrm rot="0">
            <a:off x="117475" y="6438265"/>
            <a:ext cx="71424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http://www.mlit.go.jp/sogoseisaku/region/kankoplan/page3.htm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도형 2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텍스트 상자 5"/>
          <p:cNvSpPr txBox="1">
            <a:spLocks/>
          </p:cNvSpPr>
          <p:nvPr/>
        </p:nvSpPr>
        <p:spPr>
          <a:xfrm rot="0">
            <a:off x="1188720" y="351790"/>
            <a:ext cx="1742440" cy="27749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Arial" charset="0"/>
                <a:ea typeface="Arial" charset="0"/>
              </a:rPr>
              <a:t>001 </a:t>
            </a:r>
            <a:r>
              <a:rPr lang="en-US" altLang="ko-KR" sz="1200" cap="none" dirty="0" smtClean="0" b="0" strike="noStrike">
                <a:latin typeface="나눔스퀘어라운드 Regular" charset="0"/>
                <a:ea typeface="나눔스퀘어라운드 Regular" charset="0"/>
              </a:rPr>
              <a:t>수도권의</a:t>
            </a:r>
            <a:r>
              <a:rPr lang="en-US" altLang="ko-KR" sz="1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200" cap="none" dirty="0" smtClean="0" b="0" strike="noStrike">
                <a:latin typeface="나눔스퀘어라운드 Regular" charset="0"/>
                <a:ea typeface="나눔스퀘어라운드 Regular" charset="0"/>
              </a:rPr>
              <a:t>관광정책</a:t>
            </a:r>
            <a:endParaRPr lang="ko-KR" altLang="en-US" sz="1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536575" y="1404620"/>
            <a:ext cx="5491480" cy="64706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서쪽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사가미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(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카나가와현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)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연방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공화국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관광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교류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추진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협의회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117475" y="6438265"/>
            <a:ext cx="71424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http://www.mlit.go.jp/sogoseisaku/region/kankoplan/page3.htm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729095" y="1457325"/>
            <a:ext cx="5126990" cy="3618230"/>
          </a:xfrm>
          <a:prstGeom prst="rect"/>
          <a:noFill/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39420" y="2545715"/>
            <a:ext cx="6031230" cy="1322070"/>
          </a:xfrm>
          <a:prstGeom prst="rect"/>
          <a:noFill/>
        </p:spPr>
      </p:pic>
      <p:sp>
        <p:nvSpPr>
          <p:cNvPr id="14" name="텍스트 상자 13"/>
          <p:cNvSpPr txBox="1">
            <a:spLocks/>
          </p:cNvSpPr>
          <p:nvPr/>
        </p:nvSpPr>
        <p:spPr>
          <a:xfrm rot="0">
            <a:off x="400685" y="3914140"/>
            <a:ext cx="5900420" cy="92392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ㄴ국내</a:t>
            </a:r>
            <a:r>
              <a:rPr lang="en-US" altLang="ko-KR" sz="1800" cap="none" dirty="0" smtClean="0" b="1" strike="noStrike">
                <a:latin typeface="Arial" charset="0"/>
                <a:ea typeface="Arial" charset="0"/>
              </a:rPr>
              <a:t> ·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외를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불문하고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해당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지역을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방문하는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관광객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여러분의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"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여행의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추억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만들기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"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에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충분히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응할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있도록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,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/>
            </a:r>
            <a:b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</a:b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진정한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리조트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공간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만들기에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힘쓰겠습니다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.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  <p:sp>
        <p:nvSpPr>
          <p:cNvPr id="15" name="텍스트 상자 14"/>
          <p:cNvSpPr txBox="1">
            <a:spLocks/>
          </p:cNvSpPr>
          <p:nvPr/>
        </p:nvSpPr>
        <p:spPr>
          <a:xfrm rot="0">
            <a:off x="1188720" y="581660"/>
            <a:ext cx="5419725" cy="46228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·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수도권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부근의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관광지역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만들기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실천플랜</a:t>
            </a:r>
            <a:endParaRPr lang="ko-KR" altLang="en-US" sz="2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708785" cy="12007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002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403733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스퀘어라운드 Regular" charset="0"/>
                <a:ea typeface="나눔스퀘어라운드 Regular" charset="0"/>
              </a:rPr>
              <a:t>수도권의 지역별 관광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30026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 rot="0">
            <a:off x="2483485" y="1845310"/>
            <a:ext cx="6827520" cy="1798320"/>
            <a:chOff x="2483485" y="1845310"/>
            <a:chExt cx="6827520" cy="1798320"/>
          </a:xfrm>
        </p:grpSpPr>
        <p:sp>
          <p:nvSpPr>
            <p:cNvPr id="7" name="도형 6"/>
            <p:cNvSpPr>
              <a:spLocks/>
            </p:cNvSpPr>
            <p:nvPr/>
          </p:nvSpPr>
          <p:spPr>
            <a:xfrm rot="2700000">
              <a:off x="2483485" y="1845310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 rot="2700000">
              <a:off x="7512685" y="1845310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30" name="텍스트 상자 29"/>
          <p:cNvSpPr txBox="1">
            <a:spLocks/>
          </p:cNvSpPr>
          <p:nvPr/>
        </p:nvSpPr>
        <p:spPr>
          <a:xfrm rot="0">
            <a:off x="2696845" y="2490470"/>
            <a:ext cx="1419860" cy="46228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테마파크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1" name="텍스트 상자 30"/>
          <p:cNvSpPr txBox="1">
            <a:spLocks/>
          </p:cNvSpPr>
          <p:nvPr/>
        </p:nvSpPr>
        <p:spPr>
          <a:xfrm rot="0">
            <a:off x="7684770" y="2501265"/>
            <a:ext cx="1419860" cy="46228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테마온천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0" name="도형 39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1" name="텍스트 상자 40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43" name="텍스트 상자 42"/>
          <p:cNvSpPr txBox="1">
            <a:spLocks/>
          </p:cNvSpPr>
          <p:nvPr/>
        </p:nvSpPr>
        <p:spPr>
          <a:xfrm rot="0">
            <a:off x="1188720" y="351790"/>
            <a:ext cx="1937385" cy="27749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Arial" charset="0"/>
                <a:ea typeface="Arial" charset="0"/>
              </a:rPr>
              <a:t>002 </a:t>
            </a:r>
            <a:r>
              <a:rPr lang="en-US" altLang="ko-KR" sz="1200" cap="none" dirty="0" smtClean="0" b="0" strike="noStrike">
                <a:latin typeface="나눔스퀘어라운드 Regular" charset="0"/>
                <a:ea typeface="나눔스퀘어라운드 Regular" charset="0"/>
              </a:rPr>
              <a:t>수도권의</a:t>
            </a:r>
            <a:r>
              <a:rPr lang="en-US" altLang="ko-KR" sz="1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200" cap="none" dirty="0" smtClean="0" b="0" strike="noStrike">
                <a:latin typeface="나눔스퀘어라운드 Regular" charset="0"/>
                <a:ea typeface="나눔스퀘어라운드 Regular" charset="0"/>
              </a:rPr>
              <a:t>지역별</a:t>
            </a:r>
            <a:r>
              <a:rPr lang="en-US" altLang="ko-KR" sz="1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200" cap="none" dirty="0" smtClean="0" b="0" strike="noStrike">
                <a:latin typeface="나눔스퀘어라운드 Regular" charset="0"/>
                <a:ea typeface="나눔스퀘어라운드 Regular" charset="0"/>
              </a:rPr>
              <a:t>관광</a:t>
            </a:r>
            <a:endParaRPr lang="ko-KR" altLang="en-US" sz="1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" b="38437"/>
          <a:stretch>
            <a:fillRect/>
          </a:stretch>
        </p:blipFill>
        <p:spPr>
          <a:xfrm rot="0">
            <a:off x="1898015" y="4225925"/>
            <a:ext cx="3261360" cy="1612900"/>
          </a:xfrm>
          <a:prstGeom prst="rect"/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777990" y="4225925"/>
            <a:ext cx="3233420" cy="1612900"/>
          </a:xfrm>
          <a:prstGeom prst="rect"/>
          <a:noFill/>
        </p:spPr>
      </p:pic>
      <p:sp>
        <p:nvSpPr>
          <p:cNvPr id="46" name="텍스트 상자 45"/>
          <p:cNvSpPr txBox="1">
            <a:spLocks/>
          </p:cNvSpPr>
          <p:nvPr/>
        </p:nvSpPr>
        <p:spPr>
          <a:xfrm rot="0">
            <a:off x="117475" y="6438265"/>
            <a:ext cx="24307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일본정부관광국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7" name="텍스트 상자 46"/>
          <p:cNvSpPr txBox="1">
            <a:spLocks/>
          </p:cNvSpPr>
          <p:nvPr/>
        </p:nvSpPr>
        <p:spPr>
          <a:xfrm rot="0">
            <a:off x="1188720" y="581660"/>
            <a:ext cx="1477645" cy="46228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latin typeface="Arial" charset="0"/>
                <a:ea typeface="Arial" charset="0"/>
              </a:rPr>
              <a:t>·</a:t>
            </a:r>
            <a:r>
              <a:rPr lang="en-US" altLang="ko-KR" sz="22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2200" cap="none" dirty="0" smtClean="0" b="0" strike="noStrike">
                <a:latin typeface="나눔스퀘어라운드 Regular" charset="0"/>
                <a:ea typeface="나눔스퀘어라운드 Regular" charset="0"/>
              </a:rPr>
              <a:t>테마투어</a:t>
            </a:r>
            <a:endParaRPr lang="ko-KR" altLang="en-US" sz="22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도형 14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chemeClr val="bg1">
              <a:lumMod val="5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6" name="텍스트 상자 15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 rot="0">
            <a:off x="1188720" y="351790"/>
            <a:ext cx="1955165" cy="692150"/>
            <a:chOff x="1188720" y="351790"/>
            <a:chExt cx="1955165" cy="692150"/>
          </a:xfrm>
        </p:grpSpPr>
        <p:sp>
          <p:nvSpPr>
            <p:cNvPr id="18" name="텍스트 상자 17"/>
            <p:cNvSpPr txBox="1">
              <a:spLocks/>
            </p:cNvSpPr>
            <p:nvPr/>
          </p:nvSpPr>
          <p:spPr>
            <a:xfrm rot="0">
              <a:off x="1188720" y="351790"/>
              <a:ext cx="1937385" cy="2774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002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지역별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9" name="텍스트 상자 18"/>
            <p:cNvSpPr txBox="1">
              <a:spLocks/>
            </p:cNvSpPr>
            <p:nvPr/>
          </p:nvSpPr>
          <p:spPr>
            <a:xfrm rot="0">
              <a:off x="1188720" y="581660"/>
              <a:ext cx="147764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테마투어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20" name="텍스트 상자 19"/>
          <p:cNvSpPr txBox="1">
            <a:spLocks/>
          </p:cNvSpPr>
          <p:nvPr/>
        </p:nvSpPr>
        <p:spPr>
          <a:xfrm rot="0">
            <a:off x="1046480" y="1327785"/>
            <a:ext cx="17576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사극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테마파크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" t="20078" r="370" b="-62"/>
          <a:stretch>
            <a:fillRect/>
          </a:stretch>
        </p:blipFill>
        <p:spPr>
          <a:xfrm rot="0">
            <a:off x="347345" y="2721610"/>
            <a:ext cx="3498850" cy="1771015"/>
          </a:xfrm>
          <a:prstGeom prst="rect"/>
          <a:noFill/>
        </p:spPr>
      </p:pic>
      <p:sp>
        <p:nvSpPr>
          <p:cNvPr id="23" name="텍스트 상자 22"/>
          <p:cNvSpPr txBox="1">
            <a:spLocks/>
          </p:cNvSpPr>
          <p:nvPr/>
        </p:nvSpPr>
        <p:spPr>
          <a:xfrm rot="0">
            <a:off x="117475" y="6438265"/>
            <a:ext cx="24307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일본정부관광국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 rot="0">
            <a:off x="8126095" y="1327785"/>
            <a:ext cx="30530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어뮤즈먼트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파크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(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놀이공원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)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  <p:sp>
        <p:nvSpPr>
          <p:cNvPr id="25" name="텍스트 상자 24"/>
          <p:cNvSpPr txBox="1">
            <a:spLocks/>
          </p:cNvSpPr>
          <p:nvPr/>
        </p:nvSpPr>
        <p:spPr>
          <a:xfrm rot="0">
            <a:off x="4570730" y="1327785"/>
            <a:ext cx="22148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구미문화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테마파크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309745" y="1922780"/>
            <a:ext cx="2822575" cy="1446530"/>
          </a:xfrm>
          <a:prstGeom prst="rect"/>
          <a:noFill/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308475" y="3202940"/>
            <a:ext cx="2822575" cy="1675130"/>
          </a:xfrm>
          <a:prstGeom prst="rect"/>
          <a:noFill/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4315460" y="4693920"/>
            <a:ext cx="2825115" cy="1675130"/>
          </a:xfrm>
          <a:prstGeom prst="rect"/>
          <a:noFill/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997315" y="1796415"/>
            <a:ext cx="2851785" cy="1689100"/>
          </a:xfrm>
          <a:prstGeom prst="rect"/>
          <a:noFill/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378700" y="2476500"/>
            <a:ext cx="2851785" cy="1681480"/>
          </a:xfrm>
          <a:prstGeom prst="rect"/>
          <a:noFill/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086215" y="3220085"/>
            <a:ext cx="2840355" cy="1677670"/>
          </a:xfrm>
          <a:prstGeom prst="rect"/>
          <a:noFill/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331710" y="3890010"/>
            <a:ext cx="2866390" cy="1689100"/>
          </a:xfrm>
          <a:prstGeom prst="rect"/>
          <a:noFill/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015730" y="4693285"/>
            <a:ext cx="2832735" cy="166624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도형 2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chemeClr val="bg1">
              <a:lumMod val="50000"/>
              <a:lumOff val="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1188720" y="351790"/>
            <a:ext cx="1955165" cy="692150"/>
            <a:chOff x="1188720" y="351790"/>
            <a:chExt cx="1955165" cy="692150"/>
          </a:xfrm>
        </p:grpSpPr>
        <p:sp>
          <p:nvSpPr>
            <p:cNvPr id="6" name="텍스트 상자 5"/>
            <p:cNvSpPr txBox="1">
              <a:spLocks/>
            </p:cNvSpPr>
            <p:nvPr/>
          </p:nvSpPr>
          <p:spPr>
            <a:xfrm rot="0">
              <a:off x="1188720" y="351790"/>
              <a:ext cx="1937385" cy="2774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002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지역별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7" name="텍스트 상자 6"/>
            <p:cNvSpPr txBox="1">
              <a:spLocks/>
            </p:cNvSpPr>
            <p:nvPr/>
          </p:nvSpPr>
          <p:spPr>
            <a:xfrm rot="0">
              <a:off x="1188720" y="581660"/>
              <a:ext cx="147764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테마투어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8" name="텍스트 상자 7"/>
          <p:cNvSpPr txBox="1">
            <a:spLocks/>
          </p:cNvSpPr>
          <p:nvPr/>
        </p:nvSpPr>
        <p:spPr>
          <a:xfrm rot="0">
            <a:off x="536575" y="1404620"/>
            <a:ext cx="22783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하코네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유넷산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온천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637540" y="2136140"/>
            <a:ext cx="4799965" cy="3600450"/>
          </a:xfrm>
          <a:prstGeom prst="rect"/>
          <a:noFill/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5822950" y="2327910"/>
            <a:ext cx="5603240" cy="3362325"/>
          </a:xfrm>
          <a:prstGeom prst="rect"/>
          <a:noFill/>
        </p:spPr>
      </p:pic>
      <p:sp>
        <p:nvSpPr>
          <p:cNvPr id="13" name="텍스트 상자 12"/>
          <p:cNvSpPr txBox="1">
            <a:spLocks/>
          </p:cNvSpPr>
          <p:nvPr/>
        </p:nvSpPr>
        <p:spPr>
          <a:xfrm rot="0">
            <a:off x="117475" y="6438265"/>
            <a:ext cx="15671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출처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: Google</a:t>
            </a:r>
            <a:endParaRPr lang="ko-KR" altLang="en-US" sz="1800" cap="none" dirty="0" smtClean="0" b="0" strike="noStrike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도형 2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텍스트 상자 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1188720" y="351790"/>
            <a:ext cx="1955165" cy="692150"/>
            <a:chOff x="1188720" y="351790"/>
            <a:chExt cx="1955165" cy="692150"/>
          </a:xfrm>
        </p:grpSpPr>
        <p:sp>
          <p:nvSpPr>
            <p:cNvPr id="6" name="텍스트 상자 5"/>
            <p:cNvSpPr txBox="1">
              <a:spLocks/>
            </p:cNvSpPr>
            <p:nvPr/>
          </p:nvSpPr>
          <p:spPr>
            <a:xfrm rot="0">
              <a:off x="1188720" y="351790"/>
              <a:ext cx="1937385" cy="27749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002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수도권의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지역별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7" name="텍스트 상자 6"/>
            <p:cNvSpPr txBox="1">
              <a:spLocks/>
            </p:cNvSpPr>
            <p:nvPr/>
          </p:nvSpPr>
          <p:spPr>
            <a:xfrm rot="0">
              <a:off x="1188720" y="581660"/>
              <a:ext cx="183451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마츠리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9" name="텍스트 상자 8"/>
          <p:cNvSpPr txBox="1">
            <a:spLocks/>
          </p:cNvSpPr>
          <p:nvPr/>
        </p:nvSpPr>
        <p:spPr>
          <a:xfrm rot="0">
            <a:off x="536575" y="1404620"/>
            <a:ext cx="19862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-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도쿄</a:t>
            </a:r>
            <a:r>
              <a:rPr lang="en-US" altLang="ko-KR" sz="1800" cap="none" dirty="0" smtClean="0" b="0" strike="noStrike">
                <a:latin typeface="Arial" charset="0"/>
                <a:ea typeface="Arial" charset="0"/>
              </a:rPr>
              <a:t> </a:t>
            </a:r>
            <a:r>
              <a:rPr lang="en-US" altLang="ko-KR" sz="1800" cap="none" dirty="0" smtClean="0" b="0" strike="noStrike">
                <a:latin typeface="나눔스퀘어라운드 Regular" charset="0"/>
                <a:ea typeface="나눔스퀘어라운드 Regular" charset="0"/>
              </a:rPr>
              <a:t>간다마츠리</a:t>
            </a: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35476" r="32811" b="35158"/>
          <a:stretch>
            <a:fillRect/>
          </a:stretch>
        </p:blipFill>
        <p:spPr>
          <a:xfrm rot="0">
            <a:off x="536575" y="2457450"/>
            <a:ext cx="5495290" cy="3679825"/>
          </a:xfrm>
          <a:prstGeom prst="rect"/>
          <a:noFill/>
        </p:spPr>
      </p:pic>
      <p:pic>
        <p:nvPicPr>
          <p:cNvPr id="17" name="그림 16">
            <a:hlinkClick r:id="rId5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1" b="6210"/>
          <a:stretch>
            <a:fillRect/>
          </a:stretch>
        </p:blipFill>
        <p:spPr>
          <a:xfrm rot="0">
            <a:off x="6416675" y="2783205"/>
            <a:ext cx="5239385" cy="287782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상자 3"/>
          <p:cNvSpPr txBox="1">
            <a:spLocks/>
          </p:cNvSpPr>
          <p:nvPr/>
        </p:nvSpPr>
        <p:spPr>
          <a:xfrm>
            <a:off x="-3187065" y="1915160"/>
            <a:ext cx="11414125" cy="230759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rgbClr val="ED636D">
                    <a:alpha val="65940"/>
                  </a:srgbClr>
                </a:solidFill>
                <a:latin typeface="나눔스퀘어라운드 Regular" charset="0"/>
                <a:ea typeface="나눔스퀘어라운드 Regular" charset="0"/>
              </a:rPr>
              <a:t>3. 일본의 </a:t>
            </a:r>
            <a:endParaRPr lang="ko-KR" altLang="en-US" sz="7200" cap="none" dirty="0" smtClean="0" b="1" strike="noStrike">
              <a:solidFill>
                <a:srgbClr val="ED636D">
                  <a:alpha val="65940"/>
                </a:srgbClr>
              </a:solidFill>
              <a:latin typeface="나눔스퀘어라운드 Regular" charset="0"/>
              <a:ea typeface="나눔스퀘어라운드 Regular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rgbClr val="ED636D">
                    <a:alpha val="65940"/>
                  </a:srgbClr>
                </a:solidFill>
                <a:latin typeface="나눔스퀘어라운드 Regular" charset="0"/>
                <a:ea typeface="나눔스퀘어라운드 Regular" charset="0"/>
              </a:rPr>
              <a:t>           지방 관광 정책 </a:t>
            </a:r>
            <a:endParaRPr lang="ko-KR" altLang="en-US" sz="7200" cap="none" dirty="0" smtClean="0" b="1" strike="noStrike">
              <a:solidFill>
                <a:srgbClr val="ED636D">
                  <a:alpha val="65940"/>
                </a:srgbClr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8162925" y="2348230"/>
            <a:ext cx="3378200" cy="1868170"/>
            <a:chOff x="8162925" y="2348230"/>
            <a:chExt cx="3378200" cy="1868170"/>
          </a:xfrm>
        </p:grpSpPr>
        <p:sp>
          <p:nvSpPr>
            <p:cNvPr id="5" name="도형 4"/>
            <p:cNvSpPr>
              <a:spLocks/>
            </p:cNvSpPr>
            <p:nvPr/>
          </p:nvSpPr>
          <p:spPr>
            <a:xfrm rot="0">
              <a:off x="8162925" y="2348230"/>
              <a:ext cx="2166620" cy="1868170"/>
            </a:xfrm>
            <a:prstGeom prst="triangle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9" name="도형 8"/>
            <p:cNvSpPr>
              <a:spLocks/>
            </p:cNvSpPr>
            <p:nvPr/>
          </p:nvSpPr>
          <p:spPr>
            <a:xfrm rot="0">
              <a:off x="9373870" y="2348230"/>
              <a:ext cx="2166620" cy="1868170"/>
            </a:xfrm>
            <a:prstGeom prst="triangle"/>
            <a:solidFill>
              <a:schemeClr val="accent1">
                <a:alpha val="29025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6" name="텍스트 상자 5"/>
          <p:cNvSpPr txBox="1">
            <a:spLocks/>
          </p:cNvSpPr>
          <p:nvPr/>
        </p:nvSpPr>
        <p:spPr>
          <a:xfrm rot="0">
            <a:off x="5492750" y="4486275"/>
            <a:ext cx="1218565" cy="706755"/>
          </a:xfrm>
          <a:prstGeom prst="rect"/>
          <a:noFill/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21*0***4</a:t>
            </a:r>
            <a:endParaRPr lang="ko-KR" altLang="en-US" sz="2000" cap="none" dirty="0" smtClean="0" b="0" strike="noStrike">
              <a:latin typeface="Arial" charset="0"/>
              <a:ea typeface="Arial" charset="0"/>
            </a:endParaRPr>
          </a:p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윤*섭</a:t>
            </a:r>
            <a:endParaRPr lang="ko-KR" altLang="en-US" sz="1800" cap="none" dirty="0" smtClean="0" b="1" strike="noStrike">
              <a:solidFill>
                <a:schemeClr val="bg1">
                  <a:lumMod val="50000"/>
                </a:schemeClr>
              </a:solidFill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D5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상자 6"/>
          <p:cNvSpPr txBox="1">
            <a:spLocks/>
          </p:cNvSpPr>
          <p:nvPr/>
        </p:nvSpPr>
        <p:spPr>
          <a:xfrm rot="0">
            <a:off x="337820" y="344805"/>
            <a:ext cx="640080" cy="3702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목차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 rot="0">
            <a:off x="538480" y="1917700"/>
            <a:ext cx="3140075" cy="4020185"/>
            <a:chOff x="538480" y="1917700"/>
            <a:chExt cx="3140075" cy="4020185"/>
          </a:xfrm>
        </p:grpSpPr>
        <p:grpSp>
          <p:nvGrpSpPr>
            <p:cNvPr id="11" name="그룹 10"/>
            <p:cNvGrpSpPr/>
            <p:nvPr/>
          </p:nvGrpSpPr>
          <p:grpSpPr>
            <a:xfrm rot="0">
              <a:off x="567055" y="1917700"/>
              <a:ext cx="2957830" cy="415925"/>
              <a:chOff x="567055" y="1917700"/>
              <a:chExt cx="2957830" cy="415925"/>
            </a:xfrm>
          </p:grpSpPr>
          <p:sp>
            <p:nvSpPr>
              <p:cNvPr id="23" name="텍스트 상자 22"/>
              <p:cNvSpPr txBox="1">
                <a:spLocks/>
              </p:cNvSpPr>
              <p:nvPr/>
            </p:nvSpPr>
            <p:spPr>
              <a:xfrm rot="0">
                <a:off x="567055" y="1917700"/>
                <a:ext cx="5638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dirty="0" smtClean="0" b="0" strike="noStrike">
                    <a:solidFill>
                      <a:schemeClr val="bg1"/>
                    </a:solidFill>
                    <a:latin typeface="Arial" charset="0"/>
                    <a:ea typeface="Arial" charset="0"/>
                  </a:rPr>
                  <a:t>001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Arial" charset="0"/>
                  <a:ea typeface="Arial" charset="0"/>
                </a:endParaRPr>
              </a:p>
            </p:txBody>
          </p:sp>
          <p:sp>
            <p:nvSpPr>
              <p:cNvPr id="24" name="텍스트 상자 23"/>
              <p:cNvSpPr txBox="1">
                <a:spLocks/>
              </p:cNvSpPr>
              <p:nvPr/>
            </p:nvSpPr>
            <p:spPr>
              <a:xfrm rot="0">
                <a:off x="1197610" y="1964055"/>
                <a:ext cx="27736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spc="-150" dirty="0" smtClean="0" b="0" strike="noStrike">
                    <a:solidFill>
                      <a:schemeClr val="bg1"/>
                    </a:solidFill>
                    <a:latin typeface="나눔바른고딕" charset="0"/>
                    <a:ea typeface="나눔바른고딕" charset="0"/>
                  </a:rPr>
                  <a:t>일본 지방 관광정책의 개요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나눔바른고딕" charset="0"/>
                  <a:ea typeface="나눔바른고딕" charset="0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 rot="0">
              <a:off x="538480" y="3116580"/>
              <a:ext cx="3119120" cy="370205"/>
              <a:chOff x="538480" y="3116580"/>
              <a:chExt cx="3119120" cy="370205"/>
            </a:xfrm>
          </p:grpSpPr>
          <p:sp>
            <p:nvSpPr>
              <p:cNvPr id="21" name="텍스트 상자 20"/>
              <p:cNvSpPr txBox="1">
                <a:spLocks/>
              </p:cNvSpPr>
              <p:nvPr/>
            </p:nvSpPr>
            <p:spPr>
              <a:xfrm rot="0">
                <a:off x="538480" y="3116580"/>
                <a:ext cx="5638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dirty="0" smtClean="0" b="0" strike="noStrike">
                    <a:solidFill>
                      <a:schemeClr val="bg1"/>
                    </a:solidFill>
                    <a:latin typeface="Arial" charset="0"/>
                    <a:ea typeface="Arial" charset="0"/>
                  </a:rPr>
                  <a:t>002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Arial" charset="0"/>
                  <a:ea typeface="Arial" charset="0"/>
                </a:endParaRPr>
              </a:p>
            </p:txBody>
          </p:sp>
          <p:sp>
            <p:nvSpPr>
              <p:cNvPr id="22" name="텍스트 상자 21"/>
              <p:cNvSpPr txBox="1">
                <a:spLocks/>
              </p:cNvSpPr>
              <p:nvPr/>
            </p:nvSpPr>
            <p:spPr>
              <a:xfrm rot="0">
                <a:off x="1112520" y="3116580"/>
                <a:ext cx="30784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spc="-150" dirty="0" smtClean="0" b="0" strike="noStrike">
                    <a:solidFill>
                      <a:schemeClr val="bg1"/>
                    </a:solidFill>
                    <a:latin typeface="나눔바른고딕" charset="0"/>
                    <a:ea typeface="나눔바른고딕" charset="0"/>
                  </a:rPr>
                  <a:t>일본 지방 관광정책 관련 법률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나눔바른고딕" charset="0"/>
                  <a:ea typeface="나눔바른고딕" charset="0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 rot="0">
              <a:off x="538480" y="4316095"/>
              <a:ext cx="3140075" cy="415925"/>
              <a:chOff x="538480" y="4316095"/>
              <a:chExt cx="3140075" cy="415925"/>
            </a:xfrm>
          </p:grpSpPr>
          <p:sp>
            <p:nvSpPr>
              <p:cNvPr id="19" name="텍스트 상자 18"/>
              <p:cNvSpPr txBox="1">
                <a:spLocks/>
              </p:cNvSpPr>
              <p:nvPr/>
            </p:nvSpPr>
            <p:spPr>
              <a:xfrm rot="0">
                <a:off x="538480" y="4316095"/>
                <a:ext cx="5638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dirty="0" smtClean="0" b="0" strike="noStrike">
                    <a:solidFill>
                      <a:schemeClr val="bg1"/>
                    </a:solidFill>
                    <a:latin typeface="Arial" charset="0"/>
                    <a:ea typeface="Arial" charset="0"/>
                  </a:rPr>
                  <a:t>003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Arial" charset="0"/>
                  <a:ea typeface="Arial" charset="0"/>
                </a:endParaRPr>
              </a:p>
            </p:txBody>
          </p:sp>
          <p:sp>
            <p:nvSpPr>
              <p:cNvPr id="20" name="텍스트 상자 19"/>
              <p:cNvSpPr txBox="1">
                <a:spLocks/>
              </p:cNvSpPr>
              <p:nvPr/>
            </p:nvSpPr>
            <p:spPr>
              <a:xfrm rot="0">
                <a:off x="1133475" y="4362450"/>
                <a:ext cx="30784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spc="-150" dirty="0" smtClean="0" b="0" strike="noStrike">
                    <a:solidFill>
                      <a:schemeClr val="bg1"/>
                    </a:solidFill>
                    <a:latin typeface="나눔바른고딕" charset="0"/>
                    <a:ea typeface="나눔바른고딕" charset="0"/>
                  </a:rPr>
                  <a:t>일본 지방 관광정책 관련 계획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나눔바른고딕" charset="0"/>
                  <a:ea typeface="나눔바른고딕" charset="0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 rot="0">
              <a:off x="546100" y="5561330"/>
              <a:ext cx="2893060" cy="375920"/>
              <a:chOff x="546100" y="5561330"/>
              <a:chExt cx="2893060" cy="375920"/>
            </a:xfrm>
          </p:grpSpPr>
          <p:sp>
            <p:nvSpPr>
              <p:cNvPr id="17" name="텍스트 상자 16"/>
              <p:cNvSpPr txBox="1">
                <a:spLocks/>
              </p:cNvSpPr>
              <p:nvPr/>
            </p:nvSpPr>
            <p:spPr>
              <a:xfrm rot="0">
                <a:off x="546100" y="5567680"/>
                <a:ext cx="5638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dirty="0" smtClean="0" b="0" strike="noStrike">
                    <a:solidFill>
                      <a:schemeClr val="bg1"/>
                    </a:solidFill>
                    <a:latin typeface="Arial" charset="0"/>
                    <a:ea typeface="Arial" charset="0"/>
                  </a:rPr>
                  <a:t>004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Arial" charset="0"/>
                  <a:ea typeface="Arial" charset="0"/>
                </a:endParaRPr>
              </a:p>
            </p:txBody>
          </p:sp>
          <p:sp>
            <p:nvSpPr>
              <p:cNvPr id="18" name="텍스트 상자 17"/>
              <p:cNvSpPr txBox="1">
                <a:spLocks/>
              </p:cNvSpPr>
              <p:nvPr/>
            </p:nvSpPr>
            <p:spPr>
              <a:xfrm rot="0">
                <a:off x="1112520" y="5561330"/>
                <a:ext cx="2773680" cy="370205"/>
              </a:xfrm>
              <a:prstGeom prst="rect"/>
              <a:noFill/>
            </p:spPr>
            <p:txBody>
              <a:bodyPr wrap="none" lIns="91440" tIns="45720" rIns="91440" bIns="45720" vert="horz" anchor="t">
                <a:spAutoFit/>
              </a:bodyPr>
              <a:lstStyle/>
              <a:p>
                <a:pPr marL="0" indent="0" algn="l" fontAlgn="auto" defTabSz="914400" ea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ko-KR" sz="1800" cap="none" spc="-150" dirty="0" smtClean="0" b="0" strike="noStrike">
                    <a:solidFill>
                      <a:schemeClr val="bg1"/>
                    </a:solidFill>
                    <a:latin typeface="나눔바른고딕" charset="0"/>
                    <a:ea typeface="나눔바른고딕" charset="0"/>
                  </a:rPr>
                  <a:t>일본 지방 관광정책의 성과</a:t>
                </a:r>
                <a:endParaRPr lang="ko-KR" altLang="en-US" sz="1800" cap="none" dirty="0" smtClean="0" b="0" strike="noStrike">
                  <a:solidFill>
                    <a:schemeClr val="bg1"/>
                  </a:solidFill>
                  <a:latin typeface="나눔바른고딕" charset="0"/>
                  <a:ea typeface="나눔바른고딕" charset="0"/>
                </a:endParaRPr>
              </a:p>
            </p:txBody>
          </p:sp>
        </p:grpSp>
      </p:grpSp>
      <p:sp>
        <p:nvSpPr>
          <p:cNvPr id="25" name="도형 24"/>
          <p:cNvSpPr>
            <a:spLocks/>
          </p:cNvSpPr>
          <p:nvPr/>
        </p:nvSpPr>
        <p:spPr>
          <a:xfrm rot="0" flipH="1">
            <a:off x="8048625" y="0"/>
            <a:ext cx="4144645" cy="6859270"/>
          </a:xfrm>
          <a:prstGeom prst="rtTriangle"/>
          <a:solidFill>
            <a:srgbClr val="ED636D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도형 25"/>
          <p:cNvSpPr>
            <a:spLocks/>
          </p:cNvSpPr>
          <p:nvPr/>
        </p:nvSpPr>
        <p:spPr>
          <a:xfrm rot="0" flipH="1" flipV="1">
            <a:off x="8048625" y="0"/>
            <a:ext cx="4144645" cy="6823075"/>
          </a:xfrm>
          <a:prstGeom prst="rtTriangle"/>
          <a:solidFill>
            <a:srgbClr val="FA7D87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27" name="도형 26"/>
          <p:cNvCxnSpPr/>
          <p:nvPr/>
        </p:nvCxnSpPr>
        <p:spPr>
          <a:xfrm rot="0">
            <a:off x="337820" y="724535"/>
            <a:ext cx="1374775" cy="635"/>
          </a:xfrm>
          <a:prstGeom prst="line"/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 rot="0">
            <a:off x="-3208020" y="1945640"/>
            <a:ext cx="11000740" cy="230695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chemeClr val="accent2">
                    <a:alpha val="68687"/>
                  </a:schemeClr>
                </a:solidFill>
                <a:latin typeface="나눔스퀘어라운드 Regular" charset="0"/>
                <a:ea typeface="나눔스퀘어라운드 Regular" charset="0"/>
              </a:rPr>
              <a:t>1. 일본의 </a:t>
            </a:r>
            <a:endParaRPr lang="ko-KR" altLang="en-US" sz="7200" cap="none" dirty="0" smtClean="0" b="1" strike="noStrike">
              <a:solidFill>
                <a:schemeClr val="accent2">
                  <a:alpha val="68687"/>
                </a:schemeClr>
              </a:solidFill>
              <a:latin typeface="나눔스퀘어라운드 Regular" charset="0"/>
              <a:ea typeface="나눔스퀘어라운드 Regular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chemeClr val="accent2">
                    <a:alpha val="68687"/>
                  </a:schemeClr>
                </a:solidFill>
                <a:latin typeface="나눔스퀘어라운드 Regular" charset="0"/>
                <a:ea typeface="나눔스퀘어라운드 Regular" charset="0"/>
              </a:rPr>
              <a:t>           관광 정책 기구 </a:t>
            </a:r>
            <a:endParaRPr lang="ko-KR" altLang="en-US" sz="7200" cap="none" dirty="0" smtClean="0" b="1" strike="noStrike">
              <a:solidFill>
                <a:schemeClr val="accent2">
                  <a:alpha val="68687"/>
                </a:schemeClr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835" y="6505575"/>
            <a:ext cx="2519680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502650" y="2392680"/>
            <a:ext cx="3376930" cy="1866900"/>
            <a:chOff x="8502650" y="2392680"/>
            <a:chExt cx="3376930" cy="1866900"/>
          </a:xfrm>
        </p:grpSpPr>
        <p:sp>
          <p:nvSpPr>
            <p:cNvPr id="5" name="이등변 삼각형 4"/>
            <p:cNvSpPr>
              <a:spLocks/>
            </p:cNvSpPr>
            <p:nvPr/>
          </p:nvSpPr>
          <p:spPr>
            <a:xfrm rot="0">
              <a:off x="8502650" y="2392680"/>
              <a:ext cx="2165985" cy="1867535"/>
            </a:xfrm>
            <a:prstGeom prst="triangle"/>
            <a:solidFill>
              <a:schemeClr val="accent1">
                <a:alpha val="69865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9" name="이등변 삼각형 8"/>
            <p:cNvSpPr>
              <a:spLocks/>
            </p:cNvSpPr>
            <p:nvPr/>
          </p:nvSpPr>
          <p:spPr>
            <a:xfrm rot="0">
              <a:off x="9713595" y="2392680"/>
              <a:ext cx="2165985" cy="1867535"/>
            </a:xfrm>
            <a:prstGeom prst="triangle"/>
            <a:solidFill>
              <a:schemeClr val="accent4">
                <a:alpha val="29830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6" name="TextBox 5"/>
          <p:cNvSpPr txBox="1">
            <a:spLocks/>
          </p:cNvSpPr>
          <p:nvPr/>
        </p:nvSpPr>
        <p:spPr>
          <a:xfrm rot="0">
            <a:off x="5525770" y="4570095"/>
            <a:ext cx="1146175" cy="70675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2*4**9*9</a:t>
            </a:r>
            <a:endParaRPr lang="ko-KR" altLang="en-US" sz="2000" cap="none" dirty="0" smtClean="0" b="0" strike="noStrike">
              <a:latin typeface="Arial" charset="0"/>
              <a:ea typeface="Arial" charset="0"/>
            </a:endParaRPr>
          </a:p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이*민</a:t>
            </a:r>
            <a:endParaRPr lang="ko-KR" altLang="en-US" sz="20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4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708785" cy="12007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001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499618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일본 지방 관광정책의 개요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 rot="0">
            <a:off x="1468755" y="2265045"/>
            <a:ext cx="9256395" cy="1798320"/>
            <a:chOff x="1468755" y="2265045"/>
            <a:chExt cx="9256395" cy="1798320"/>
          </a:xfrm>
        </p:grpSpPr>
        <p:sp>
          <p:nvSpPr>
            <p:cNvPr id="7" name="도형 6"/>
            <p:cNvSpPr>
              <a:spLocks/>
            </p:cNvSpPr>
            <p:nvPr/>
          </p:nvSpPr>
          <p:spPr>
            <a:xfrm rot="2700000">
              <a:off x="1468755" y="2265045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 rot="2700000">
              <a:off x="5197475" y="2265045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9" name="도형 18"/>
            <p:cNvSpPr>
              <a:spLocks/>
            </p:cNvSpPr>
            <p:nvPr/>
          </p:nvSpPr>
          <p:spPr>
            <a:xfrm rot="2700000">
              <a:off x="8926830" y="2265045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cxnSp>
        <p:nvCxnSpPr>
          <p:cNvPr id="3" name="도형 2"/>
          <p:cNvCxnSpPr/>
          <p:nvPr/>
        </p:nvCxnSpPr>
        <p:spPr>
          <a:xfrm rot="0">
            <a:off x="3790950" y="3143885"/>
            <a:ext cx="886460" cy="635"/>
          </a:xfrm>
          <a:prstGeom prst="straightConnector1"/>
          <a:ln w="6350" cap="flat" cmpd="sng">
            <a:solidFill>
              <a:schemeClr val="accent1">
                <a:alpha val="100000"/>
              </a:schemeClr>
            </a:solidFill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도형 19"/>
          <p:cNvCxnSpPr/>
          <p:nvPr/>
        </p:nvCxnSpPr>
        <p:spPr>
          <a:xfrm rot="0">
            <a:off x="7524750" y="3162935"/>
            <a:ext cx="886460" cy="635"/>
          </a:xfrm>
          <a:prstGeom prst="straightConnector1"/>
          <a:ln w="6350" cap="flat" cmpd="sng">
            <a:solidFill>
              <a:schemeClr val="accent1">
                <a:alpha val="100000"/>
              </a:schemeClr>
            </a:solidFill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텍스트 상자 20"/>
          <p:cNvSpPr txBox="1">
            <a:spLocks/>
          </p:cNvSpPr>
          <p:nvPr/>
        </p:nvSpPr>
        <p:spPr>
          <a:xfrm rot="0">
            <a:off x="1144905" y="4613910"/>
            <a:ext cx="2493010" cy="83185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228600" indent="-22860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cap="none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관광기본법 개정</a:t>
            </a: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  <a:p>
            <a:pPr marL="228600" indent="-22860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  <a:p>
            <a:pPr marL="228600" indent="-22860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cap="none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외국인 내방촉진법 개정</a:t>
            </a: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22" name="텍스트 상자 21"/>
          <p:cNvSpPr txBox="1">
            <a:spLocks/>
          </p:cNvSpPr>
          <p:nvPr/>
        </p:nvSpPr>
        <p:spPr>
          <a:xfrm rot="0">
            <a:off x="4525010" y="4433570"/>
            <a:ext cx="3142615" cy="107759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지방 인바운드 정책 중심으로 재편</a:t>
            </a: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  <a:p>
            <a:pPr marL="171450" indent="-17145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cap="none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관광입국추진 기본계획</a:t>
            </a: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  <a:p>
            <a:pPr marL="171450" indent="-17145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  <a:p>
            <a:pPr marL="171450" indent="-17145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 cap="none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관광비전 목표</a:t>
            </a:r>
            <a:endParaRPr lang="ko-KR" altLang="en-US" sz="16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23" name="텍스트 상자 22"/>
          <p:cNvSpPr txBox="1">
            <a:spLocks/>
          </p:cNvSpPr>
          <p:nvPr/>
        </p:nvSpPr>
        <p:spPr>
          <a:xfrm rot="0">
            <a:off x="8554720" y="4445635"/>
            <a:ext cx="2493010" cy="154749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50" cap="none" dirty="0" smtClean="0" b="0" strike="noStrike">
                <a:latin typeface="나눔고딕" charset="0"/>
                <a:ea typeface="나눔고딕" charset="0"/>
              </a:rPr>
              <a:t>국토교통성은 2003년부터 정책 체크평가서를 공표한 이후 현재까지 시책목표 및 지표에 대해 전년대비 성과를 사후평가하고 있다. 2016년도의 경우, 기본계획지표와 관련해 방일외국인관광객 수, 방일외국인소비액, 지방에서의 외국인 숙박객 수, 외국인 재방문 수, 일본인 국내여행소비액에 대해 실적과 목표달성 평가를 실시한다.</a:t>
            </a:r>
            <a:endParaRPr lang="ko-KR" altLang="en-US" sz="1050" cap="none" dirty="0" smtClean="0" b="0" strike="noStrike">
              <a:latin typeface="나눔고딕" charset="0"/>
              <a:ea typeface="나눔고딕" charset="0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텍스트 상자 25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 rot="0">
            <a:off x="1188720" y="581660"/>
            <a:ext cx="7416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바른고딕" charset="0"/>
                <a:ea typeface="나눔바른고딕" charset="0"/>
              </a:rPr>
              <a:t>개요</a:t>
            </a:r>
            <a:endParaRPr lang="ko-KR" altLang="en-US" sz="2200" cap="none" dirty="0" smtClean="0" b="0" strike="noStrike">
              <a:latin typeface="나눔바른고딕" charset="0"/>
              <a:ea typeface="나눔바른고딕" charset="0"/>
            </a:endParaRPr>
          </a:p>
        </p:txBody>
      </p:sp>
      <p:sp>
        <p:nvSpPr>
          <p:cNvPr id="30" name="텍스트 상자 29"/>
          <p:cNvSpPr txBox="1">
            <a:spLocks/>
          </p:cNvSpPr>
          <p:nvPr/>
        </p:nvSpPr>
        <p:spPr>
          <a:xfrm rot="0">
            <a:off x="1657350" y="2962910"/>
            <a:ext cx="1419860" cy="40068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법률 개정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31" name="텍스트 상자 30"/>
          <p:cNvSpPr txBox="1">
            <a:spLocks/>
          </p:cNvSpPr>
          <p:nvPr/>
        </p:nvSpPr>
        <p:spPr>
          <a:xfrm rot="0">
            <a:off x="5026660" y="2962910"/>
            <a:ext cx="2138680" cy="33909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계획 수립 ·시행</a:t>
            </a:r>
            <a:endParaRPr lang="ko-KR" altLang="en-US" sz="16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32" name="텍스트 상자 31"/>
          <p:cNvSpPr txBox="1">
            <a:spLocks/>
          </p:cNvSpPr>
          <p:nvPr/>
        </p:nvSpPr>
        <p:spPr>
          <a:xfrm rot="0">
            <a:off x="9115425" y="2962910"/>
            <a:ext cx="1419860" cy="40068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성과 파악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708785" cy="12007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002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556768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일본 지방 관광정책 관련 법률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7893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279525" y="1919605"/>
          <a:ext cx="9954260" cy="408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365"/>
                <a:gridCol w="4318000"/>
                <a:gridCol w="3731895"/>
              </a:tblGrid>
              <a:tr h="49657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구성</a:t>
                      </a:r>
                      <a:endParaRPr lang="ko-KR" altLang="en-US" sz="20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주요 내용</a:t>
                      </a:r>
                      <a:endParaRPr lang="ko-KR" altLang="en-US" sz="20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20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특징</a:t>
                      </a:r>
                      <a:endParaRPr lang="ko-KR" altLang="en-US" sz="20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관광입국추진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기본법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2006년 구｢관광기본법｣개정 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- 지역관광 관련 조문 다수 (제3장 제1절, 제12조~제14조)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관광입국 추진의 가장 중요한 과제로 지역관광 육성 제시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지역격차 시정에서 관광경쟁력 강화로 지역관광 진흥 관점 전환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183705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외국인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내방촉진법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1997년 제정된 법 개정 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공공교통 사업자에게 인바운드 관광객 편의증진 의무 부여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국제관광여객세 사용 규정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외국인 여행객 지방방문 비용절감에서 편의증진으로 기본방침 변경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285750" indent="-2857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고딕"/>
                        <a:buChar char="-"/>
                      </a:pPr>
                      <a:r>
                        <a:rPr lang="en-US" altLang="ko-KR" sz="18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재원 사용 범위를 규정하여 국제관광을 위한 예산 편성 근거 제시</a:t>
                      </a:r>
                      <a:endParaRPr lang="ko-KR" altLang="en-US" sz="18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도형 9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1188720" y="581660"/>
            <a:ext cx="21386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지방 관광 법률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708785" cy="12007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003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556768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고딕" charset="0"/>
                <a:ea typeface="나눔고딕" charset="0"/>
              </a:rPr>
              <a:t>일본 지방 관광정책 관련 계획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고딕" charset="0"/>
              <a:ea typeface="나눔고딕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093595" y="1320800"/>
          <a:ext cx="8005445" cy="485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200"/>
                <a:gridCol w="3085465"/>
                <a:gridCol w="3192780"/>
              </a:tblGrid>
              <a:tr h="44640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구성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관광입국추진 기본계획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내일의 일본 관광비전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계획 성격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-  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법정계획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(5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개년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계획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)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-   2020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목표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중장기계획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46101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계획 수립 주체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관광입국추진각료회의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총리대신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주관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관계성청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참여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관광비전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구상회의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결정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총리대신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주관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관계성청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참여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156972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계획 목표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인바운드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중심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여행자수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여행객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소비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재방문자수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숙박일수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일본인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국내여행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소비액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일본인의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해외여행자수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국제회의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개최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비율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인바운드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편중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방일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여행자수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소비액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숙박일수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재방문자수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일본인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국내여행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소비액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98869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계획 체계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관광지역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관광산업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  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국제관광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관광환경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관광자원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관광산업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0" indent="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  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관광환경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101536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시사점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중장기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설정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및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연도별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실행계획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체계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정립으로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정책의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일관성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확보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성청이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참여하는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계획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체계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구축으로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정책의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실효성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확보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인바운드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진흥이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주요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내용으로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제시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과제해결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지향형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정책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수립으로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인한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사각지대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발생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및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소비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파급효과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중심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정책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설정의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우려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존재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</a:tr>
            </a:tbl>
          </a:graphicData>
        </a:graphic>
      </p:graphicFrame>
      <p:sp>
        <p:nvSpPr>
          <p:cNvPr id="10" name="도형 9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1188720" y="581660"/>
            <a:ext cx="26974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지방 관광정책 계획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689225" y="1953260"/>
          <a:ext cx="5791835" cy="3160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355"/>
                <a:gridCol w="1783080"/>
                <a:gridCol w="2057400"/>
              </a:tblGrid>
              <a:tr h="28257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지표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관광비전 목표(2020년)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관광비전 목표(2030년)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방일 외국인 관광객 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4,000만 명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6,000만 명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방일 외국인 관광객 소비액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8조엔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15조엔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지방부(3대도시권 이외) 방일 외국인 연 숙박객 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7,000만 명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1억 3,000만 명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방일 외국인 재방문 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2,400만 명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3,600만 명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일본인 국내여행소비액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21조엔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22조엔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도형 9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1188720" y="581660"/>
            <a:ext cx="21386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관광 비전 목표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708785" cy="12007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b="1" strike="noStrike">
                <a:solidFill>
                  <a:schemeClr val="tx2"/>
                </a:solidFill>
                <a:latin typeface="Arial" charset="0"/>
                <a:ea typeface="Arial" charset="0"/>
              </a:rPr>
              <a:t>004</a:t>
            </a:r>
            <a:endParaRPr lang="ko-KR" altLang="en-US" sz="7200" cap="none" dirty="0" smtClean="0" b="1" strike="noStrike">
              <a:solidFill>
                <a:schemeClr val="tx2"/>
              </a:solidFill>
              <a:latin typeface="Arial" charset="0"/>
              <a:ea typeface="Arial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403733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스퀘어라운드 Regular" charset="0"/>
                <a:ea typeface="나눔스퀘어라운드 Regular" charset="0"/>
              </a:rPr>
              <a:t>지방 관광정책의 성과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텍스트 상자 21"/>
          <p:cNvSpPr txBox="1">
            <a:spLocks/>
          </p:cNvSpPr>
          <p:nvPr/>
        </p:nvSpPr>
        <p:spPr>
          <a:xfrm rot="0">
            <a:off x="5175250" y="3089910"/>
            <a:ext cx="2235835" cy="25463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050" cap="none" dirty="0" smtClean="0" b="0" strike="noStrike">
                <a:latin typeface="Arial" charset="0"/>
                <a:ea typeface="Arial" charset="0"/>
              </a:rPr>
              <a:t>Lorem Ipsum is simply dummy text</a:t>
            </a:r>
            <a:endParaRPr lang="ko-KR" altLang="en-US" sz="1050" cap="none" dirty="0" smtClean="0" b="0" strike="noStrike">
              <a:latin typeface="Arial" charset="0"/>
              <a:ea typeface="Arial" charset="0"/>
            </a:endParaRPr>
          </a:p>
        </p:txBody>
      </p: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545590" y="1734820"/>
          <a:ext cx="8666480" cy="3395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355"/>
                <a:gridCol w="1783080"/>
                <a:gridCol w="4932045"/>
              </a:tblGrid>
              <a:tr h="282575">
                <a:tc rowSpan="5"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chemeClr val="tx1"/>
                          </a:solidFill>
                          <a:latin typeface="나눔고딕" charset="0"/>
                          <a:ea typeface="나눔고딕" charset="0"/>
                        </a:rPr>
                        <a:t>지방</a:t>
                      </a:r>
                      <a:endParaRPr lang="ko-KR" altLang="en-US" sz="1200" kern="1200" dirty="0" smtClean="0" cap="none" b="0" strike="noStrike">
                        <a:solidFill>
                          <a:schemeClr val="tx1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chemeClr val="tx1"/>
                          </a:solidFill>
                          <a:latin typeface="나눔고딕" charset="0"/>
                          <a:ea typeface="나눔고딕" charset="0"/>
                        </a:rPr>
                        <a:t>인바운드</a:t>
                      </a:r>
                      <a:endParaRPr lang="ko-KR" altLang="en-US" sz="1200" kern="1200" dirty="0" smtClean="0" cap="none" b="0" strike="noStrike">
                        <a:solidFill>
                          <a:schemeClr val="tx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구성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주요내용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</a:tr>
              <a:tr h="690245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지방부 숙박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여행객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지방부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(2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1,000%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)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Arial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3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대도시권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이외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2015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38.3%→ 2017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40.9%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10%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이상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2007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5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개→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2017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19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개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80899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국적별 지방 숙박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국적별로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선호하는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지역에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다소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간의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차이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존재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한국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중국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홍콩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대만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등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근거리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시장은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오사카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도쿄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비중이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유사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홋카이도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후쿠오카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나고야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등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고르게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분포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83058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여행유형 및 동반자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여행유형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: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방일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외국인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방문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TOP 7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지역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모두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FIT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높음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오사카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및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교토는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개발여행상품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이용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높음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도쿄는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1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홋카이도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및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오키나와는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가족여행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오사카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및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교토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후쿠오카는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친구여행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비중이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상대적으로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높음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8359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방문횟수 및 여행일수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21조엔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교토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오사카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첫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방문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비율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높고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후쿠오카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홋카이도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오키나와는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재방문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비율이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높음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후쿠오카는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3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이내가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40.7%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여행일수가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비교적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짧음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도형 9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1188720" y="581660"/>
            <a:ext cx="7416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성과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545590" y="1734820"/>
          <a:ext cx="8666480" cy="315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355"/>
                <a:gridCol w="1783080"/>
                <a:gridCol w="4932045"/>
              </a:tblGrid>
              <a:tr h="282575">
                <a:tc rowSpan="3"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chemeClr val="tx1"/>
                          </a:solidFill>
                          <a:latin typeface="나눔고딕" charset="0"/>
                          <a:ea typeface="나눔고딕" charset="0"/>
                        </a:rPr>
                        <a:t>파급효과</a:t>
                      </a:r>
                      <a:endParaRPr lang="ko-KR" altLang="en-US" sz="1200" kern="1200" dirty="0" smtClean="0" cap="none" b="0" strike="noStrike">
                        <a:solidFill>
                          <a:schemeClr val="tx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alpha val="8007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구성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bg1"/>
                          </a:solidFill>
                          <a:latin typeface="나눔고딕" charset="0"/>
                          <a:ea typeface="나눔고딕" charset="0"/>
                        </a:rPr>
                        <a:t>주요내용</a:t>
                      </a:r>
                      <a:endParaRPr lang="ko-KR" altLang="en-US" sz="1200" kern="1200" dirty="0" smtClean="0" cap="none" b="1" strike="noStrike">
                        <a:solidFill>
                          <a:schemeClr val="bg1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rgbClr val="ED636D">
                        <a:alpha val="80070"/>
                      </a:srgbClr>
                    </a:solidFill>
                  </a:tcPr>
                </a:tc>
              </a:tr>
              <a:tr h="1499235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관광 경제성장 효과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서비스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수지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여행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: 2010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최대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적자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→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2017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두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번째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흑자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Arial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4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(2012-2016)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명목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GDP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기여비율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4.5% (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약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2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조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엔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)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관광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GDP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가장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성장률인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23%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스퀘어라운드 Regular" charset="0"/>
                        <a:ea typeface="나눔스퀘어라운드 Regular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137414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고딕" charset="0"/>
                          <a:ea typeface="나눔고딕" charset="0"/>
                        </a:rPr>
                        <a:t>지역 파급효과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나눔고딕" charset="0"/>
                        <a:ea typeface="나눔고딕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방일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재방문객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지방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방문객도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함께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숙박업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건축물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공사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예정액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5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년간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8.4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배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  <a:p>
                      <a:pPr marL="171450" indent="-171450" algn="l" fontAlgn="auto" defTabSz="91440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3838"/>
                        </a:buClr>
                        <a:buFont typeface="나눔스퀘어라운드 Regular"/>
                        <a:buChar char="-"/>
                      </a:pP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인바운드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성장률이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높은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지방부에서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숙박업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건설투자가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대폭적으로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증가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(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가가현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사가현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아오모리현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,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오키나와현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 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나눔스퀘어라운드 Regular" charset="0"/>
                          <a:ea typeface="나눔스퀘어라운드 Regular" charset="0"/>
                        </a:rPr>
                        <a:t>등</a:t>
                      </a:r>
                      <a:r>
                        <a:rPr lang="en-US" altLang="ko-KR" sz="1200" kern="1200" cap="none" dirty="0" smtClean="0" b="0" strike="noStrike">
                          <a:solidFill>
                            <a:srgbClr val="3A3838"/>
                          </a:solidFill>
                          <a:latin typeface="Arial" charset="0"/>
                          <a:ea typeface="Arial" charset="0"/>
                        </a:rPr>
                        <a:t>)</a:t>
                      </a:r>
                      <a:endParaRPr lang="ko-KR" altLang="en-US" sz="1200" kern="1200" dirty="0" smtClean="0" cap="none" b="0" strike="noStrike">
                        <a:solidFill>
                          <a:srgbClr val="3A3838"/>
                        </a:solidFill>
                        <a:latin typeface="Arial" charset="0"/>
                        <a:ea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D5B5B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도형 9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0" name="텍스트 상자 19"/>
          <p:cNvSpPr txBox="1">
            <a:spLocks/>
          </p:cNvSpPr>
          <p:nvPr/>
        </p:nvSpPr>
        <p:spPr>
          <a:xfrm rot="0">
            <a:off x="1188720" y="581660"/>
            <a:ext cx="7416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성과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chemeClr val="tx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820" y="344805"/>
            <a:ext cx="1173480" cy="369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Contents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5" name="직각 삼각형 24"/>
          <p:cNvSpPr/>
          <p:nvPr/>
        </p:nvSpPr>
        <p:spPr>
          <a:xfrm flipH="1">
            <a:off x="8048625" y="0"/>
            <a:ext cx="414337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직각 삼각형 25"/>
          <p:cNvSpPr/>
          <p:nvPr/>
        </p:nvSpPr>
        <p:spPr>
          <a:xfrm flipH="1" flipV="1">
            <a:off x="8048625" y="0"/>
            <a:ext cx="4143375" cy="68218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/>
          <p:nvPr/>
        </p:nvCxnSpPr>
        <p:spPr>
          <a:xfrm>
            <a:off x="337820" y="724535"/>
            <a:ext cx="137414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/>
          </p:cNvSpPr>
          <p:nvPr/>
        </p:nvSpPr>
        <p:spPr>
          <a:xfrm rot="0">
            <a:off x="1511300" y="1238250"/>
            <a:ext cx="3100705" cy="4616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001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정책 기구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 rot="0">
            <a:off x="1511300" y="2867025"/>
            <a:ext cx="3859530" cy="4616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002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중앙 행정 조직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 rot="0">
            <a:off x="1946910" y="1819910"/>
            <a:ext cx="389318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 국제 관광 진흥회 (JNTO)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 rot="0">
            <a:off x="1946910" y="3470910"/>
            <a:ext cx="186118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중앙관광조직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 rot="0">
            <a:off x="1946910" y="3892550"/>
            <a:ext cx="249618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통계 및 보도 자료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 rot="0">
            <a:off x="1509395" y="4505325"/>
            <a:ext cx="3846830" cy="46164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003 </a:t>
            </a: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일본의 지방 행정 조직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 rot="0">
            <a:off x="1946910" y="5140960"/>
            <a:ext cx="186118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지방관광행정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 rot="0">
            <a:off x="1946910" y="5525135"/>
            <a:ext cx="351218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DMO &amp; 광영 관광 주유 루트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 rot="0">
            <a:off x="1946910" y="5953760"/>
            <a:ext cx="57086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 rot="0">
            <a:off x="1955165" y="2215515"/>
            <a:ext cx="2496185" cy="400050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·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2000" cap="none" dirty="0" smtClean="0" b="0" strike="noStrike">
                <a:solidFill>
                  <a:schemeClr val="bg1"/>
                </a:solidFill>
                <a:latin typeface="나눔스퀘어라운드 Regular" charset="0"/>
                <a:ea typeface="나눔스퀘어라운드 Regular" charset="0"/>
              </a:rPr>
              <a:t>통계 및 보도 자료</a:t>
            </a:r>
            <a:endParaRPr lang="ko-KR" altLang="en-US" sz="2000" cap="none" dirty="0" smtClean="0" b="0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6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상자 17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7" name="텍스트 상자 26"/>
          <p:cNvSpPr txBox="1">
            <a:spLocks/>
          </p:cNvSpPr>
          <p:nvPr/>
        </p:nvSpPr>
        <p:spPr>
          <a:xfrm rot="0">
            <a:off x="1188720" y="581660"/>
            <a:ext cx="82854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도도부현별 방일 외국인 관광객 방문율(도쿄-오사카 골든루트)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  <p:sp>
        <p:nvSpPr>
          <p:cNvPr id="2" name="도형 1"/>
          <p:cNvSpPr>
            <a:spLocks/>
          </p:cNvSpPr>
          <p:nvPr/>
        </p:nvSpPr>
        <p:spPr>
          <a:xfrm rot="0">
            <a:off x="1641475" y="2750820"/>
            <a:ext cx="1702435" cy="1702435"/>
          </a:xfrm>
          <a:prstGeom prst="ellipse"/>
          <a:solidFill>
            <a:srgbClr val="EE9097">
              <a:alpha val="6005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3075940" y="1868170"/>
            <a:ext cx="3331845" cy="3331845"/>
          </a:xfrm>
          <a:prstGeom prst="ellipse"/>
          <a:solidFill>
            <a:srgbClr val="ED636D">
              <a:alpha val="8907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바른고딕" charset="0"/>
              <a:ea typeface="나눔바른고딕" charset="0"/>
            </a:endParaRPr>
          </a:p>
        </p:txBody>
      </p:sp>
      <p:sp>
        <p:nvSpPr>
          <p:cNvPr id="13" name="도형 12"/>
          <p:cNvSpPr>
            <a:spLocks/>
          </p:cNvSpPr>
          <p:nvPr/>
        </p:nvSpPr>
        <p:spPr>
          <a:xfrm rot="0">
            <a:off x="5715635" y="2337435"/>
            <a:ext cx="2529840" cy="2529840"/>
          </a:xfrm>
          <a:prstGeom prst="ellipse"/>
          <a:solidFill>
            <a:srgbClr val="FA7D87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 rot="0">
            <a:off x="7962265" y="2392045"/>
            <a:ext cx="2397760" cy="2299335"/>
          </a:xfrm>
          <a:prstGeom prst="ellipse"/>
          <a:solidFill>
            <a:srgbClr val="ED636D">
              <a:alpha val="40035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4" name="도형 3"/>
          <p:cNvCxnSpPr/>
          <p:nvPr/>
        </p:nvCxnSpPr>
        <p:spPr>
          <a:xfrm rot="0">
            <a:off x="1633855" y="5497830"/>
            <a:ext cx="8839200" cy="635"/>
          </a:xfrm>
          <a:prstGeom prst="straightConnector1"/>
          <a:ln w="6350" cap="flat" cmpd="sng">
            <a:solidFill>
              <a:schemeClr val="accent1">
                <a:alpha val="100000"/>
              </a:schemeClr>
            </a:solidFill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텍스트 상자 4"/>
          <p:cNvSpPr txBox="1">
            <a:spLocks/>
          </p:cNvSpPr>
          <p:nvPr/>
        </p:nvSpPr>
        <p:spPr>
          <a:xfrm rot="0">
            <a:off x="3792220" y="2893695"/>
            <a:ext cx="1897380" cy="141668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도쿄도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48.2%</a:t>
            </a:r>
            <a:endParaRPr lang="ko-KR" altLang="en-US" sz="54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 rot="0">
            <a:off x="6380480" y="3032125"/>
            <a:ext cx="1452880" cy="113919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치바현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39.7%</a:t>
            </a:r>
            <a:endParaRPr lang="ko-KR" altLang="en-US" sz="40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 rot="0">
            <a:off x="1827530" y="3145790"/>
            <a:ext cx="1198880" cy="95504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교토부</a:t>
            </a:r>
            <a:endParaRPr lang="ko-KR" altLang="en-US" sz="24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27.5%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30" name="텍스트 상자 29"/>
          <p:cNvSpPr txBox="1">
            <a:spLocks/>
          </p:cNvSpPr>
          <p:nvPr/>
        </p:nvSpPr>
        <p:spPr>
          <a:xfrm rot="0">
            <a:off x="8440420" y="3124200"/>
            <a:ext cx="1605280" cy="95504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오사카부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39.1%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32" name="텍스트 상자 31"/>
          <p:cNvSpPr txBox="1">
            <a:spLocks/>
          </p:cNvSpPr>
          <p:nvPr/>
        </p:nvSpPr>
        <p:spPr>
          <a:xfrm rot="0">
            <a:off x="7421880" y="5688330"/>
            <a:ext cx="30918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출처 : 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観光庁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, 2018, 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平成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29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年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(2017)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訪日外国人消費動向調査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.</a:t>
            </a: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)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상자 17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7" name="도형 16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sp>
        <p:nvSpPr>
          <p:cNvPr id="27" name="텍스트 상자 26"/>
          <p:cNvSpPr txBox="1">
            <a:spLocks/>
          </p:cNvSpPr>
          <p:nvPr/>
        </p:nvSpPr>
        <p:spPr>
          <a:xfrm rot="0">
            <a:off x="1188720" y="581660"/>
            <a:ext cx="7726680" cy="4318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latin typeface="나눔고딕" charset="0"/>
                <a:ea typeface="나눔고딕" charset="0"/>
              </a:rPr>
              <a:t>도도부현별 방일 외국인 관광객 방문율(골든 루트외 지방)</a:t>
            </a:r>
            <a:endParaRPr lang="ko-KR" altLang="en-US" sz="2200" cap="none" dirty="0" smtClean="0" b="0" strike="noStrike">
              <a:latin typeface="나눔고딕" charset="0"/>
              <a:ea typeface="나눔고딕" charset="0"/>
            </a:endParaRPr>
          </a:p>
        </p:txBody>
      </p:sp>
      <p:sp>
        <p:nvSpPr>
          <p:cNvPr id="2" name="도형 1"/>
          <p:cNvSpPr>
            <a:spLocks/>
          </p:cNvSpPr>
          <p:nvPr/>
        </p:nvSpPr>
        <p:spPr>
          <a:xfrm rot="0">
            <a:off x="1719580" y="3037840"/>
            <a:ext cx="1702435" cy="1702435"/>
          </a:xfrm>
          <a:prstGeom prst="ellipse"/>
          <a:solidFill>
            <a:srgbClr val="FA7D87">
              <a:alpha val="6005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3075940" y="2607310"/>
            <a:ext cx="2477135" cy="2327910"/>
          </a:xfrm>
          <a:prstGeom prst="ellipse"/>
          <a:solidFill>
            <a:srgbClr val="ED636D">
              <a:alpha val="8907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3" name="도형 12"/>
          <p:cNvSpPr>
            <a:spLocks/>
          </p:cNvSpPr>
          <p:nvPr/>
        </p:nvSpPr>
        <p:spPr>
          <a:xfrm rot="0">
            <a:off x="5443220" y="2737485"/>
            <a:ext cx="1927860" cy="2067560"/>
          </a:xfrm>
          <a:prstGeom prst="ellipse"/>
          <a:solidFill>
            <a:srgbClr val="EE9097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 rot="0">
            <a:off x="7204075" y="2746375"/>
            <a:ext cx="2079625" cy="1953895"/>
          </a:xfrm>
          <a:prstGeom prst="ellipse"/>
          <a:solidFill>
            <a:srgbClr val="ED636D">
              <a:alpha val="40035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4" name="도형 3"/>
          <p:cNvCxnSpPr/>
          <p:nvPr/>
        </p:nvCxnSpPr>
        <p:spPr>
          <a:xfrm rot="0">
            <a:off x="1633855" y="5497830"/>
            <a:ext cx="8839200" cy="635"/>
          </a:xfrm>
          <a:prstGeom prst="straightConnector1"/>
          <a:ln w="6350" cap="flat" cmpd="sng">
            <a:solidFill>
              <a:schemeClr val="accent1">
                <a:alpha val="100000"/>
              </a:schemeClr>
            </a:solidFill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텍스트 상자 4"/>
          <p:cNvSpPr txBox="1">
            <a:spLocks/>
          </p:cNvSpPr>
          <p:nvPr/>
        </p:nvSpPr>
        <p:spPr>
          <a:xfrm rot="0">
            <a:off x="3357245" y="3153410"/>
            <a:ext cx="1913255" cy="113919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후쿠오카현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9.9%</a:t>
            </a:r>
            <a:endParaRPr lang="ko-KR" altLang="en-US" sz="40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28" name="텍스트 상자 27"/>
          <p:cNvSpPr txBox="1">
            <a:spLocks/>
          </p:cNvSpPr>
          <p:nvPr/>
        </p:nvSpPr>
        <p:spPr>
          <a:xfrm rot="0">
            <a:off x="5581015" y="3319145"/>
            <a:ext cx="1522730" cy="10160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아이치현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8.9%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 rot="0">
            <a:off x="1783080" y="3524250"/>
            <a:ext cx="1417955" cy="89344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오키나와현</a:t>
            </a:r>
            <a:endParaRPr lang="ko-KR" altLang="en-US" sz="20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7.3%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30" name="텍스트 상자 29"/>
          <p:cNvSpPr txBox="1">
            <a:spLocks/>
          </p:cNvSpPr>
          <p:nvPr/>
        </p:nvSpPr>
        <p:spPr>
          <a:xfrm rot="0">
            <a:off x="7465695" y="3293745"/>
            <a:ext cx="1557655" cy="95504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홋카이도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나눔바른고딕" charset="0"/>
                <a:ea typeface="나눔바른고딕" charset="0"/>
              </a:rPr>
              <a:t>7.7%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나눔바른고딕" charset="0"/>
              <a:ea typeface="나눔바른고딕" charset="0"/>
            </a:endParaRPr>
          </a:p>
        </p:txBody>
      </p:sp>
      <p:sp>
        <p:nvSpPr>
          <p:cNvPr id="32" name="텍스트 상자 31"/>
          <p:cNvSpPr txBox="1">
            <a:spLocks/>
          </p:cNvSpPr>
          <p:nvPr/>
        </p:nvSpPr>
        <p:spPr>
          <a:xfrm rot="0">
            <a:off x="7472680" y="5688330"/>
            <a:ext cx="3041015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출처 : 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観光庁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, 2018, 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平成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29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年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(2017)</a:t>
            </a:r>
            <a:r>
              <a:rPr lang="en-US" altLang="ko-KR" sz="800" cap="none" dirty="0" smtClean="0" b="0" strike="noStrike">
                <a:latin typeface="나눔스퀘어라운드 Regular" charset="0"/>
                <a:ea typeface="나눔스퀘어라운드 Regular" charset="0"/>
              </a:rPr>
              <a:t>訪日外国人消費動向調査</a:t>
            </a:r>
            <a:r>
              <a:rPr lang="en-US" altLang="ko-KR" sz="800" cap="none" dirty="0" smtClean="0" b="0" strike="noStrike">
                <a:latin typeface="Arial" charset="0"/>
                <a:ea typeface="Arial" charset="0"/>
              </a:rPr>
              <a:t>.</a:t>
            </a:r>
            <a:endParaRPr lang="ko-KR" altLang="en-US" sz="800" cap="none" dirty="0" smtClean="0" b="0" strike="noStrike"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003675" y="4249420"/>
            <a:ext cx="3126740" cy="554355"/>
            <a:chOff x="4003675" y="4249420"/>
            <a:chExt cx="3126740" cy="554355"/>
          </a:xfrm>
        </p:grpSpPr>
      </p:grpSp>
      <p:sp>
        <p:nvSpPr>
          <p:cNvPr id="8" name="텍스트 상자 7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8162925" y="2348230"/>
            <a:ext cx="3378200" cy="1868170"/>
            <a:chOff x="8162925" y="2348230"/>
            <a:chExt cx="3378200" cy="1868170"/>
          </a:xfrm>
        </p:grpSpPr>
        <p:sp>
          <p:nvSpPr>
            <p:cNvPr id="5" name="도형 4"/>
            <p:cNvSpPr>
              <a:spLocks/>
            </p:cNvSpPr>
            <p:nvPr/>
          </p:nvSpPr>
          <p:spPr>
            <a:xfrm rot="0">
              <a:off x="8162925" y="2348230"/>
              <a:ext cx="2166620" cy="1868170"/>
            </a:xfrm>
            <a:prstGeom prst="triangle"/>
            <a:solidFill>
              <a:srgbClr val="EE9097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9" name="도형 8"/>
            <p:cNvSpPr>
              <a:spLocks/>
            </p:cNvSpPr>
            <p:nvPr/>
          </p:nvSpPr>
          <p:spPr>
            <a:xfrm rot="0">
              <a:off x="9373870" y="2348230"/>
              <a:ext cx="2166620" cy="1868170"/>
            </a:xfrm>
            <a:prstGeom prst="triangle"/>
            <a:solidFill>
              <a:srgbClr val="8AB6DE">
                <a:alpha val="70061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10" name="텍스트 상자 9"/>
          <p:cNvSpPr txBox="1">
            <a:spLocks/>
          </p:cNvSpPr>
          <p:nvPr/>
        </p:nvSpPr>
        <p:spPr>
          <a:xfrm rot="0">
            <a:off x="603885" y="1939290"/>
            <a:ext cx="7538720" cy="230822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rgbClr val="ED737C">
                    <a:alpha val="66725"/>
                  </a:srgbClr>
                </a:solidFill>
                <a:latin typeface="나눔스퀘어라운드 Regular" charset="0"/>
                <a:ea typeface="나눔스퀘어라운드 Regular" charset="0"/>
              </a:rPr>
              <a:t>4. 일본의 </a:t>
            </a:r>
            <a:endParaRPr lang="ko-KR" altLang="en-US" sz="7200" cap="none" dirty="0" smtClean="0" b="1" strike="noStrike">
              <a:solidFill>
                <a:srgbClr val="ED737C">
                  <a:alpha val="66725"/>
                </a:srgbClr>
              </a:solidFill>
              <a:latin typeface="나눔스퀘어라운드 Regular" charset="0"/>
              <a:ea typeface="나눔스퀘어라운드 Regular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rgbClr val="ED737C">
                    <a:alpha val="66725"/>
                  </a:srgbClr>
                </a:solidFill>
                <a:latin typeface="나눔스퀘어라운드 Regular" charset="0"/>
                <a:ea typeface="나눔스퀘어라운드 Regular" charset="0"/>
              </a:rPr>
              <a:t>   국제 관광 정책 </a:t>
            </a:r>
            <a:endParaRPr lang="ko-KR" altLang="en-US" sz="1800" cap="none" dirty="0" smtClean="0" b="0" strike="noStrike">
              <a:solidFill>
                <a:srgbClr val="ED737C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1" name="텍스트 상자 10"/>
          <p:cNvSpPr txBox="1">
            <a:spLocks/>
          </p:cNvSpPr>
          <p:nvPr/>
        </p:nvSpPr>
        <p:spPr>
          <a:xfrm rot="0">
            <a:off x="5360670" y="4247515"/>
            <a:ext cx="1473835" cy="8070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r" fontAlgn="auto" defTabSz="50800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Arial" charset="0"/>
                <a:ea typeface="Arial" charset="0"/>
              </a:rPr>
              <a:t>216*2**3</a:t>
            </a:r>
            <a:endParaRPr lang="ko-KR" altLang="en-US" sz="2000" cap="none" dirty="0" smtClean="0" b="0" strike="noStrike">
              <a:latin typeface="Arial" charset="0"/>
              <a:ea typeface="Arial" charset="0"/>
            </a:endParaRPr>
          </a:p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나눔스퀘어라운드 Regular" charset="0"/>
                <a:ea typeface="나눔스퀘어라운드 Regular" charset="0"/>
              </a:rPr>
              <a:t>유*은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5D5B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상자 6"/>
          <p:cNvSpPr txBox="1">
            <a:spLocks/>
          </p:cNvSpPr>
          <p:nvPr/>
        </p:nvSpPr>
        <p:spPr>
          <a:xfrm rot="0">
            <a:off x="300990" y="220980"/>
            <a:ext cx="2022475" cy="55435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목차</a:t>
            </a:r>
            <a:endParaRPr lang="ko-KR" altLang="en-US" sz="30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23" name="텍스트 상자 22"/>
          <p:cNvSpPr txBox="1">
            <a:spLocks/>
          </p:cNvSpPr>
          <p:nvPr/>
        </p:nvSpPr>
        <p:spPr>
          <a:xfrm rot="0">
            <a:off x="1670685" y="1590675"/>
            <a:ext cx="10546080" cy="378650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001         일본 관광청 소개                                        </a:t>
            </a: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002         일본 관광청의 역할</a:t>
            </a: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003         국제 관광 정책</a:t>
            </a: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004         해외 여행 시책</a:t>
            </a:r>
            <a:endParaRPr lang="ko-KR" altLang="en-US" sz="24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 rot="0" flipH="1">
            <a:off x="8048625" y="0"/>
            <a:ext cx="4144645" cy="6859270"/>
          </a:xfrm>
          <a:prstGeom prst="rtTriangle"/>
          <a:solidFill>
            <a:srgbClr val="ED636D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도형 25"/>
          <p:cNvSpPr>
            <a:spLocks/>
          </p:cNvSpPr>
          <p:nvPr/>
        </p:nvSpPr>
        <p:spPr>
          <a:xfrm rot="0" flipH="1" flipV="1">
            <a:off x="8048625" y="0"/>
            <a:ext cx="4144645" cy="6823075"/>
          </a:xfrm>
          <a:prstGeom prst="rtTriangle"/>
          <a:solidFill>
            <a:srgbClr val="FA7D87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27" name="도형 26"/>
          <p:cNvCxnSpPr/>
          <p:nvPr/>
        </p:nvCxnSpPr>
        <p:spPr>
          <a:xfrm rot="0">
            <a:off x="362585" y="762000"/>
            <a:ext cx="1374775" cy="635"/>
          </a:xfrm>
          <a:prstGeom prst="line"/>
          <a:ln w="6350" cap="flat" cmpd="sng">
            <a:solidFill>
              <a:schemeClr val="bg1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325880" cy="10160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0" strike="noStrike">
                <a:solidFill>
                  <a:schemeClr val="tx2"/>
                </a:solidFill>
                <a:latin typeface="에스코어 드림 7 ExtraBold" charset="0"/>
                <a:ea typeface="에스코어 드림 7 ExtraBold" charset="0"/>
              </a:rPr>
              <a:t>001</a:t>
            </a:r>
            <a:endParaRPr lang="ko-KR" altLang="en-US" sz="6000" cap="none" dirty="0" smtClean="0" b="0" strike="noStrike">
              <a:solidFill>
                <a:schemeClr val="tx2"/>
              </a:solidFill>
              <a:latin typeface="에스코어 드림 7 ExtraBold" charset="0"/>
              <a:ea typeface="에스코어 드림 7 ExtraBold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326263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일본 관광청 소개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텍스트 상자 36"/>
          <p:cNvSpPr txBox="1">
            <a:spLocks/>
          </p:cNvSpPr>
          <p:nvPr/>
        </p:nvSpPr>
        <p:spPr>
          <a:xfrm rot="0">
            <a:off x="5095240" y="1852930"/>
            <a:ext cx="6421120" cy="316547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▶ 일장기 모티브  –  하나되어 노력하겠다는 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       결의 상징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▶ 붉은색과 흰색의 링  –  변화와 창조성 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            &amp; 유연성 상징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▶ 붉은 색채와 디자인  –  지향하는 모습 의미 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8" name="텍스트 상자 37"/>
          <p:cNvSpPr txBox="1">
            <a:spLocks/>
          </p:cNvSpPr>
          <p:nvPr/>
        </p:nvSpPr>
        <p:spPr>
          <a:xfrm rot="0">
            <a:off x="1016000" y="4725035"/>
            <a:ext cx="3437890" cy="39941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>
                    <a:lumMod val="75000"/>
                  </a:schemeClr>
                </a:solidFill>
                <a:latin typeface="에스코어 드림 6 Bold" charset="0"/>
                <a:ea typeface="에스코어 드림 6 Bold" charset="0"/>
              </a:rPr>
              <a:t>(  관광청 상징 마크  )</a:t>
            </a:r>
            <a:endParaRPr lang="ko-KR" altLang="en-US" sz="2000" cap="none" dirty="0" smtClean="0" b="0" strike="noStrike">
              <a:solidFill>
                <a:schemeClr val="tx2">
                  <a:lumMod val="75000"/>
                </a:schemeClr>
              </a:solidFill>
              <a:latin typeface="에스코어 드림 6 Bold" charset="0"/>
              <a:ea typeface="에스코어 드림 6 Bold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568450" y="1863725"/>
            <a:ext cx="2263140" cy="2661285"/>
          </a:xfrm>
          <a:prstGeom prst="rect"/>
          <a:noFill/>
        </p:spPr>
      </p:pic>
      <p:sp>
        <p:nvSpPr>
          <p:cNvPr id="18" name="도형 17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9" name="텍스트 상자 18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1188720" y="351790"/>
            <a:ext cx="2339975" cy="692150"/>
            <a:chOff x="1188720" y="351790"/>
            <a:chExt cx="2339975" cy="692150"/>
          </a:xfrm>
        </p:grpSpPr>
        <p:sp>
          <p:nvSpPr>
            <p:cNvPr id="21" name="텍스트 상자 20"/>
            <p:cNvSpPr txBox="1">
              <a:spLocks/>
            </p:cNvSpPr>
            <p:nvPr/>
          </p:nvSpPr>
          <p:spPr>
            <a:xfrm rot="0">
              <a:off x="1188720" y="351790"/>
              <a:ext cx="19608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001 일본 관광청 소개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2" name="텍스트 상자 21"/>
            <p:cNvSpPr txBox="1">
              <a:spLocks/>
            </p:cNvSpPr>
            <p:nvPr/>
          </p:nvSpPr>
          <p:spPr>
            <a:xfrm rot="0">
              <a:off x="1188720" y="581660"/>
              <a:ext cx="238315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에스코어 드림 6 Bold" charset="0"/>
                  <a:ea typeface="에스코어 드림 6 Bold" charset="0"/>
                </a:rPr>
                <a:t>관광청에 대하여</a:t>
              </a:r>
              <a:endParaRPr lang="ko-KR" altLang="en-US" sz="2400" cap="none" dirty="0" smtClean="0" b="1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도형 17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9" name="텍스트 상자 18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1188720" y="351790"/>
            <a:ext cx="2339975" cy="692150"/>
            <a:chOff x="1188720" y="351790"/>
            <a:chExt cx="2339975" cy="692150"/>
          </a:xfrm>
        </p:grpSpPr>
        <p:sp>
          <p:nvSpPr>
            <p:cNvPr id="21" name="텍스트 상자 20"/>
            <p:cNvSpPr txBox="1">
              <a:spLocks/>
            </p:cNvSpPr>
            <p:nvPr/>
          </p:nvSpPr>
          <p:spPr>
            <a:xfrm rot="0">
              <a:off x="1188720" y="351790"/>
              <a:ext cx="19608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001 일본 관광청 소개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2" name="텍스트 상자 21"/>
            <p:cNvSpPr txBox="1">
              <a:spLocks/>
            </p:cNvSpPr>
            <p:nvPr/>
          </p:nvSpPr>
          <p:spPr>
            <a:xfrm rot="0">
              <a:off x="1188720" y="581660"/>
              <a:ext cx="238315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에스코어 드림 6 Bold" charset="0"/>
                  <a:ea typeface="에스코어 드림 6 Bold" charset="0"/>
                </a:rPr>
                <a:t>관광청에 대하여</a:t>
              </a:r>
              <a:endParaRPr lang="ko-KR" altLang="en-US" sz="2400" cap="none" dirty="0" smtClean="0" b="1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  <p:sp>
        <p:nvSpPr>
          <p:cNvPr id="23" name="텍스트 상자 22"/>
          <p:cNvSpPr txBox="1">
            <a:spLocks/>
          </p:cNvSpPr>
          <p:nvPr/>
        </p:nvSpPr>
        <p:spPr>
          <a:xfrm rot="0">
            <a:off x="5753100" y="1057275"/>
            <a:ext cx="6102985" cy="285813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► 설립 : 2008년 10월 1일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► 전신 : 국토교통성 종합정책국 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종합관광정책심의관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► 소재지 : 일본 도쿄도 지요다구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► 직원 수 : 약 100명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24" name="텍스트 상자 23"/>
          <p:cNvSpPr txBox="1">
            <a:spLocks/>
          </p:cNvSpPr>
          <p:nvPr/>
        </p:nvSpPr>
        <p:spPr>
          <a:xfrm rot="0">
            <a:off x="5753100" y="3701415"/>
            <a:ext cx="2134235" cy="70866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► 조직 및 체계         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5" name="텍스트 상자 4"/>
          <p:cNvSpPr txBox="1">
            <a:spLocks/>
          </p:cNvSpPr>
          <p:nvPr/>
        </p:nvSpPr>
        <p:spPr>
          <a:xfrm rot="0">
            <a:off x="5753100" y="3701415"/>
            <a:ext cx="5004435" cy="224345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에스코어 드림 6 Bold" charset="0"/>
                <a:ea typeface="에스코어 드림 6 Bold" charset="0"/>
              </a:rPr>
              <a:t>                      </a:t>
            </a: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· 총무과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· 관광전략과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· 관광산업과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· </a:t>
            </a:r>
            <a:r>
              <a:rPr lang="en-US" altLang="ko-KR" sz="2000" cap="none" dirty="0" smtClean="0" b="1" strike="noStrike">
                <a:solidFill>
                  <a:srgbClr val="F97101"/>
                </a:solidFill>
                <a:latin typeface="에스코어 드림 6 Bold" charset="0"/>
                <a:ea typeface="에스코어 드림 6 Bold" charset="0"/>
              </a:rPr>
              <a:t>국제관광과</a:t>
            </a:r>
            <a:endParaRPr lang="ko-KR" altLang="en-US" sz="2000" cap="none" dirty="0" smtClean="0" b="1" strike="noStrike">
              <a:solidFill>
                <a:srgbClr val="F97101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    · 관광지역진흥부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      - 관광지역진흥과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latin typeface="에스코어 드림 6 Bold" charset="0"/>
                <a:ea typeface="에스코어 드림 6 Bold" charset="0"/>
              </a:rPr>
              <a:t>                 - 관광자원과</a:t>
            </a:r>
            <a:endParaRPr lang="ko-KR" altLang="en-US" sz="2000" cap="none" dirty="0" smtClean="0" b="0" strike="noStrike">
              <a:latin typeface="에스코어 드림 6 Bold" charset="0"/>
              <a:ea typeface="에스코어 드림 6 Bold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1">
            <a:off x="369570" y="1898015"/>
            <a:ext cx="5136515" cy="3082290"/>
          </a:xfrm>
          <a:prstGeom prst="roundRect">
            <a:avLst>
              <a:gd name="adj" fmla="val 16667"/>
            </a:avLst>
          </a:prstGeom>
          <a:noFill/>
          <a:ln w="0">
            <a:noFill/>
            <a:prstDash/>
          </a:ln>
          <a:effectLst>
            <a:outerShdw sx="100000" sy="100000" blurRad="76200" dist="38100" dir="7800000" rotWithShape="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 rot="0">
            <a:off x="6819265" y="168275"/>
            <a:ext cx="1829435" cy="6448425"/>
            <a:chOff x="6819265" y="168275"/>
            <a:chExt cx="1829435" cy="6448425"/>
          </a:xfrm>
        </p:grpSpPr>
        <p:sp>
          <p:nvSpPr>
            <p:cNvPr id="4" name="텍스트 상자 3"/>
            <p:cNvSpPr txBox="1">
              <a:spLocks/>
            </p:cNvSpPr>
            <p:nvPr/>
          </p:nvSpPr>
          <p:spPr>
            <a:xfrm rot="0">
              <a:off x="8463280" y="168275"/>
              <a:ext cx="3729355" cy="644842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41300" cap="none" dirty="0" smtClean="0" b="0" strike="noStrike">
                <a:solidFill>
                  <a:srgbClr val="000000">
                    <a:alpha val="20017"/>
                  </a:srgbClr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5" name="텍스트 상자 4"/>
            <p:cNvSpPr txBox="1">
              <a:spLocks/>
            </p:cNvSpPr>
            <p:nvPr/>
          </p:nvSpPr>
          <p:spPr>
            <a:xfrm rot="0">
              <a:off x="6819265" y="168275"/>
              <a:ext cx="5373370" cy="644842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41300" cap="none" dirty="0" smtClean="0" b="0" strike="noStrike">
                <a:solidFill>
                  <a:srgbClr val="000000">
                    <a:alpha val="60052"/>
                  </a:srgbClr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314450" cy="10160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1" strike="noStrike">
                <a:solidFill>
                  <a:schemeClr val="tx2"/>
                </a:solidFill>
                <a:latin typeface="에스코어 드림 7 ExtraBold" charset="0"/>
                <a:ea typeface="에스코어 드림 7 ExtraBold" charset="0"/>
              </a:rPr>
              <a:t>002</a:t>
            </a:r>
            <a:endParaRPr lang="ko-KR" altLang="en-US" sz="6000" cap="none" dirty="0" smtClean="0" b="1" strike="noStrike">
              <a:solidFill>
                <a:schemeClr val="tx2"/>
              </a:solidFill>
              <a:latin typeface="에스코어 드림 7 ExtraBold" charset="0"/>
              <a:ea typeface="에스코어 드림 7 ExtraBold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364871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일본 관광청의 역할</a:t>
            </a:r>
            <a:endParaRPr lang="ko-KR" altLang="en-US" sz="32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도형 12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도형 4"/>
          <p:cNvSpPr>
            <a:spLocks/>
          </p:cNvSpPr>
          <p:nvPr/>
        </p:nvSpPr>
        <p:spPr>
          <a:xfrm rot="0">
            <a:off x="4885690" y="1317625"/>
            <a:ext cx="2421890" cy="2421890"/>
          </a:xfrm>
          <a:prstGeom prst="ellipse"/>
          <a:solidFill>
            <a:srgbClr val="ED636D">
              <a:alpha val="80070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6" name="도형 5"/>
          <p:cNvSpPr>
            <a:spLocks/>
          </p:cNvSpPr>
          <p:nvPr/>
        </p:nvSpPr>
        <p:spPr>
          <a:xfrm rot="0">
            <a:off x="5988050" y="2051050"/>
            <a:ext cx="2421890" cy="2421890"/>
          </a:xfrm>
          <a:prstGeom prst="ellipse"/>
          <a:solidFill>
            <a:srgbClr val="FA7D87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7" name="도형 6"/>
          <p:cNvSpPr>
            <a:spLocks/>
          </p:cNvSpPr>
          <p:nvPr/>
        </p:nvSpPr>
        <p:spPr>
          <a:xfrm rot="0">
            <a:off x="5572125" y="3427095"/>
            <a:ext cx="2421890" cy="2421890"/>
          </a:xfrm>
          <a:prstGeom prst="ellipse"/>
          <a:solidFill>
            <a:srgbClr val="EE9097">
              <a:alpha val="40035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도형 7"/>
          <p:cNvSpPr>
            <a:spLocks/>
          </p:cNvSpPr>
          <p:nvPr/>
        </p:nvSpPr>
        <p:spPr>
          <a:xfrm rot="0">
            <a:off x="4253865" y="3427095"/>
            <a:ext cx="2421890" cy="2421890"/>
          </a:xfrm>
          <a:prstGeom prst="ellipse"/>
          <a:solidFill>
            <a:srgbClr val="FA7D87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9" name="도형 8"/>
          <p:cNvSpPr>
            <a:spLocks/>
          </p:cNvSpPr>
          <p:nvPr/>
        </p:nvSpPr>
        <p:spPr>
          <a:xfrm rot="0">
            <a:off x="3783965" y="2153920"/>
            <a:ext cx="2421890" cy="2421890"/>
          </a:xfrm>
          <a:prstGeom prst="ellipse"/>
          <a:solidFill>
            <a:srgbClr val="ED636D">
              <a:alpha val="40035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4" name="도형 23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5" name="텍스트 상자 24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2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 rot="0">
            <a:off x="1188720" y="351790"/>
            <a:ext cx="2903855" cy="692150"/>
            <a:chOff x="1188720" y="351790"/>
            <a:chExt cx="2903855" cy="692150"/>
          </a:xfrm>
        </p:grpSpPr>
        <p:sp>
          <p:nvSpPr>
            <p:cNvPr id="27" name="텍스트 상자 26"/>
            <p:cNvSpPr txBox="1">
              <a:spLocks/>
            </p:cNvSpPr>
            <p:nvPr/>
          </p:nvSpPr>
          <p:spPr>
            <a:xfrm rot="0">
              <a:off x="1188720" y="351790"/>
              <a:ext cx="21386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002 일본 관광청의 역할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8" name="텍스트 상자 27"/>
            <p:cNvSpPr txBox="1">
              <a:spLocks/>
            </p:cNvSpPr>
            <p:nvPr/>
          </p:nvSpPr>
          <p:spPr>
            <a:xfrm rot="0">
              <a:off x="1188720" y="581660"/>
              <a:ext cx="2995295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에스코어 드림 6 Bold" charset="0"/>
                  <a:ea typeface="에스코어 드림 6 Bold" charset="0"/>
                </a:rPr>
                <a:t>관광청이 하는 일은?</a:t>
              </a:r>
              <a:endParaRPr lang="ko-KR" altLang="en-US" sz="2400" cap="none" dirty="0" smtClean="0" b="1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  <p:sp>
        <p:nvSpPr>
          <p:cNvPr id="2" name="텍스트 상자 1"/>
          <p:cNvSpPr txBox="1">
            <a:spLocks/>
          </p:cNvSpPr>
          <p:nvPr/>
        </p:nvSpPr>
        <p:spPr>
          <a:xfrm rot="0">
            <a:off x="5400040" y="1692275"/>
            <a:ext cx="1276985" cy="77025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관광지 </a:t>
            </a:r>
            <a:endParaRPr lang="ko-KR" altLang="en-US" sz="22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조성</a:t>
            </a:r>
            <a:endParaRPr lang="ko-KR" altLang="en-US" sz="22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29" name="텍스트 상자 28"/>
          <p:cNvSpPr txBox="1">
            <a:spLocks/>
          </p:cNvSpPr>
          <p:nvPr/>
        </p:nvSpPr>
        <p:spPr>
          <a:xfrm rot="0">
            <a:off x="7436485" y="2592070"/>
            <a:ext cx="946150" cy="110871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국제 관광 추진</a:t>
            </a:r>
            <a:endParaRPr lang="ko-KR" altLang="en-US" sz="22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0" name="텍스트 상자 29"/>
          <p:cNvSpPr txBox="1">
            <a:spLocks/>
          </p:cNvSpPr>
          <p:nvPr/>
        </p:nvSpPr>
        <p:spPr>
          <a:xfrm rot="0">
            <a:off x="6778625" y="4472940"/>
            <a:ext cx="1032510" cy="110871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관광 산업 지원</a:t>
            </a:r>
            <a:endParaRPr lang="ko-KR" altLang="en-US" sz="22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1" name="텍스트 상자 30"/>
          <p:cNvSpPr txBox="1">
            <a:spLocks/>
          </p:cNvSpPr>
          <p:nvPr/>
        </p:nvSpPr>
        <p:spPr>
          <a:xfrm rot="0">
            <a:off x="4730750" y="4709160"/>
            <a:ext cx="794385" cy="77025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인재 육성</a:t>
            </a:r>
            <a:endParaRPr lang="ko-KR" altLang="en-US" sz="22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2" name="텍스트 상자 31"/>
          <p:cNvSpPr txBox="1">
            <a:spLocks/>
          </p:cNvSpPr>
          <p:nvPr/>
        </p:nvSpPr>
        <p:spPr>
          <a:xfrm rot="0">
            <a:off x="4053205" y="2654300"/>
            <a:ext cx="995680" cy="110871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cap="none" dirty="0" smtClean="0" b="0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관광 환경 정비</a:t>
            </a:r>
            <a:endParaRPr lang="ko-KR" altLang="en-US" sz="2200" cap="none" dirty="0" smtClean="0" b="0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4" name="텍스트 상자 33"/>
          <p:cNvSpPr txBox="1">
            <a:spLocks/>
          </p:cNvSpPr>
          <p:nvPr/>
        </p:nvSpPr>
        <p:spPr>
          <a:xfrm rot="0">
            <a:off x="8391525" y="1320800"/>
            <a:ext cx="2715260" cy="70866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국제 경쟁력을 갖춘 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관광지 조성 지원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8" name="텍스트 상자 37"/>
          <p:cNvSpPr txBox="1">
            <a:spLocks/>
          </p:cNvSpPr>
          <p:nvPr/>
        </p:nvSpPr>
        <p:spPr>
          <a:xfrm rot="0">
            <a:off x="492125" y="5020310"/>
            <a:ext cx="3636010" cy="39941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분야 인재 육성 및 활용 촉진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40" name="텍스트 상자 39"/>
          <p:cNvSpPr txBox="1">
            <a:spLocks/>
          </p:cNvSpPr>
          <p:nvPr/>
        </p:nvSpPr>
        <p:spPr>
          <a:xfrm rot="0">
            <a:off x="8943975" y="3073400"/>
            <a:ext cx="2543810" cy="70866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해외 국가와의 관광 교류 확대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41" name="텍스트 상자 40"/>
          <p:cNvSpPr txBox="1">
            <a:spLocks/>
          </p:cNvSpPr>
          <p:nvPr/>
        </p:nvSpPr>
        <p:spPr>
          <a:xfrm rot="0">
            <a:off x="8620125" y="4697095"/>
            <a:ext cx="2867660" cy="70866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수요에 맞는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관광산업의 고도화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42" name="텍스트 상자 41"/>
          <p:cNvSpPr txBox="1">
            <a:spLocks/>
          </p:cNvSpPr>
          <p:nvPr/>
        </p:nvSpPr>
        <p:spPr>
          <a:xfrm rot="0">
            <a:off x="523875" y="3016250"/>
            <a:ext cx="3162935" cy="39941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해외 여행객의 안전 대책 </a:t>
            </a:r>
            <a:endParaRPr lang="ko-KR" altLang="en-US" sz="20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rot="0">
            <a:off x="6819265" y="168275"/>
            <a:ext cx="1829435" cy="6448425"/>
            <a:chOff x="6819265" y="168275"/>
            <a:chExt cx="1829435" cy="6448425"/>
          </a:xfrm>
        </p:grpSpPr>
        <p:sp>
          <p:nvSpPr>
            <p:cNvPr id="4" name="텍스트 상자 3"/>
            <p:cNvSpPr txBox="1">
              <a:spLocks/>
            </p:cNvSpPr>
            <p:nvPr/>
          </p:nvSpPr>
          <p:spPr>
            <a:xfrm rot="0">
              <a:off x="8463280" y="168275"/>
              <a:ext cx="3729355" cy="644842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41300" cap="none" dirty="0" smtClean="0" b="0" strike="noStrike">
                <a:solidFill>
                  <a:srgbClr val="000000">
                    <a:alpha val="20017"/>
                  </a:srgbClr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5" name="텍스트 상자 4"/>
            <p:cNvSpPr txBox="1">
              <a:spLocks/>
            </p:cNvSpPr>
            <p:nvPr/>
          </p:nvSpPr>
          <p:spPr>
            <a:xfrm rot="0">
              <a:off x="6819265" y="168275"/>
              <a:ext cx="5373370" cy="6448425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41300" cap="none" dirty="0" smtClean="0" b="0" strike="noStrike">
                <a:solidFill>
                  <a:srgbClr val="000000">
                    <a:alpha val="60052"/>
                  </a:srgbClr>
                </a:solidFill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287780" cy="10160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1" strike="noStrike">
                <a:solidFill>
                  <a:schemeClr val="tx2"/>
                </a:solidFill>
                <a:latin typeface="에스코어 드림 7 ExtraBold" charset="0"/>
                <a:ea typeface="에스코어 드림 7 ExtraBold" charset="0"/>
              </a:rPr>
              <a:t>003</a:t>
            </a:r>
            <a:endParaRPr lang="ko-KR" altLang="en-US" sz="6000" cap="none" dirty="0" smtClean="0" b="1" strike="noStrike">
              <a:solidFill>
                <a:schemeClr val="tx2"/>
              </a:solidFill>
              <a:latin typeface="에스코어 드림 7 ExtraBold" charset="0"/>
              <a:ea typeface="에스코어 드림 7 ExtraBold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2762885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국제 관광 정책</a:t>
            </a:r>
            <a:endParaRPr lang="ko-KR" altLang="en-US" sz="32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도형 12"/>
          <p:cNvSpPr>
            <a:spLocks/>
          </p:cNvSpPr>
          <p:nvPr/>
        </p:nvSpPr>
        <p:spPr>
          <a:xfrm rot="0">
            <a:off x="669671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4" name="도형 13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585" y="2286000"/>
            <a:ext cx="1708785" cy="120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chemeClr val="tx2"/>
                </a:solidFill>
              </a:rPr>
              <a:t>001</a:t>
            </a:r>
            <a:endParaRPr lang="ko-KR" altLang="en-US" sz="7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49650"/>
            <a:ext cx="4221480" cy="584200"/>
          </a:xfrm>
          <a:prstGeom prst="rect">
            <a:avLst/>
          </a:prstGeom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스퀘어라운드 Regular" charset="0"/>
                <a:ea typeface="나눔스퀘어라운드 Regular" charset="0"/>
              </a:rPr>
              <a:t>일본의 관광 정책 기구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835" y="6505575"/>
            <a:ext cx="2519680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585" y="3392805"/>
            <a:ext cx="6974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>
            <a:off x="6687820" y="920115"/>
            <a:ext cx="3334385" cy="459422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15" y="920115"/>
            <a:ext cx="3334385" cy="459422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34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rot="0">
            <a:off x="1449705" y="1846580"/>
            <a:ext cx="9256395" cy="1798320"/>
            <a:chOff x="1449705" y="1846580"/>
            <a:chExt cx="9256395" cy="1798320"/>
          </a:xfrm>
        </p:grpSpPr>
        <p:sp>
          <p:nvSpPr>
            <p:cNvPr id="7" name="도형 6"/>
            <p:cNvSpPr>
              <a:spLocks/>
            </p:cNvSpPr>
            <p:nvPr/>
          </p:nvSpPr>
          <p:spPr>
            <a:xfrm rot="2700000">
              <a:off x="1449705" y="1846580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8" name="도형 17"/>
            <p:cNvSpPr>
              <a:spLocks/>
            </p:cNvSpPr>
            <p:nvPr/>
          </p:nvSpPr>
          <p:spPr>
            <a:xfrm rot="2700000">
              <a:off x="5178425" y="1846580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9" name="도형 18"/>
            <p:cNvSpPr>
              <a:spLocks/>
            </p:cNvSpPr>
            <p:nvPr/>
          </p:nvSpPr>
          <p:spPr>
            <a:xfrm rot="2700000">
              <a:off x="8907780" y="1846580"/>
              <a:ext cx="1798320" cy="1798320"/>
            </a:xfrm>
            <a:prstGeom prst="roundRect"/>
            <a:solidFill>
              <a:srgbClr val="ED636D">
                <a:alpha val="69060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cxnSp>
        <p:nvCxnSpPr>
          <p:cNvPr id="3" name="도형 2"/>
          <p:cNvCxnSpPr/>
          <p:nvPr/>
        </p:nvCxnSpPr>
        <p:spPr>
          <a:xfrm rot="0">
            <a:off x="3790950" y="2677795"/>
            <a:ext cx="886460" cy="635"/>
          </a:xfrm>
          <a:prstGeom prst="straightConnector1"/>
          <a:ln w="6350" cap="flat" cmpd="sng">
            <a:solidFill>
              <a:schemeClr val="accent1">
                <a:alpha val="100000"/>
              </a:schemeClr>
            </a:solidFill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도형 19"/>
          <p:cNvCxnSpPr/>
          <p:nvPr/>
        </p:nvCxnSpPr>
        <p:spPr>
          <a:xfrm rot="0">
            <a:off x="7524750" y="2696845"/>
            <a:ext cx="886460" cy="635"/>
          </a:xfrm>
          <a:prstGeom prst="straightConnector1"/>
          <a:ln w="6350" cap="flat" cmpd="sng">
            <a:solidFill>
              <a:schemeClr val="accent1">
                <a:alpha val="100000"/>
              </a:schemeClr>
            </a:solidFill>
            <a:prstDash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텍스트 상자 20"/>
          <p:cNvSpPr txBox="1">
            <a:spLocks/>
          </p:cNvSpPr>
          <p:nvPr/>
        </p:nvSpPr>
        <p:spPr>
          <a:xfrm rot="0">
            <a:off x="290830" y="4218305"/>
            <a:ext cx="3943350" cy="244475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방일 여행 촉진 사업</a:t>
            </a:r>
            <a:endParaRPr lang="ko-KR" altLang="en-US" sz="24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5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just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5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방일 외국인 여행객 수 목표 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3천만 명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동아시아 국가를 시장으로 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대규모적인 해외 프로모션 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전개 사업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22" name="텍스트 상자 21"/>
          <p:cNvSpPr txBox="1">
            <a:spLocks/>
          </p:cNvSpPr>
          <p:nvPr/>
        </p:nvSpPr>
        <p:spPr>
          <a:xfrm rot="0">
            <a:off x="4502150" y="4237990"/>
            <a:ext cx="3466465" cy="209359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Visit Japan Campaign</a:t>
            </a:r>
            <a:endParaRPr lang="ko-KR" altLang="en-US" sz="24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2003년 1월 고이즈미 총리 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시정방침 연설에서 제시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‘2010년 방일 외국인 여행객 수 1천만 명으로’ </a:t>
            </a:r>
            <a:endParaRPr lang="ko-KR" altLang="en-US" sz="18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23" name="텍스트 상자 22"/>
          <p:cNvSpPr txBox="1">
            <a:spLocks/>
          </p:cNvSpPr>
          <p:nvPr/>
        </p:nvSpPr>
        <p:spPr>
          <a:xfrm rot="0">
            <a:off x="8329295" y="4265930"/>
            <a:ext cx="3301365" cy="209359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15개국 프로모션 전개</a:t>
            </a:r>
            <a:endParaRPr lang="ko-KR" altLang="en-US" sz="24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cap="none" dirty="0" smtClean="0" b="1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방일 외국인 여행객 수가 많은 12개 나라를 중점 시장으로 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 기대되는 3개 시장 추가하여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프로모션 전개 </a:t>
            </a:r>
            <a:endParaRPr lang="ko-KR" altLang="en-US" sz="18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텍스트 상자 25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3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1188720" y="351790"/>
            <a:ext cx="3221355" cy="692150"/>
            <a:chOff x="1188720" y="351790"/>
            <a:chExt cx="3221355" cy="692150"/>
          </a:xfrm>
        </p:grpSpPr>
        <p:sp>
          <p:nvSpPr>
            <p:cNvPr id="28" name="텍스트 상자 27"/>
            <p:cNvSpPr txBox="1">
              <a:spLocks/>
            </p:cNvSpPr>
            <p:nvPr/>
          </p:nvSpPr>
          <p:spPr>
            <a:xfrm rot="0">
              <a:off x="1188720" y="351790"/>
              <a:ext cx="17830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003 국제 관광 정책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9" name="텍스트 상자 28"/>
            <p:cNvSpPr txBox="1">
              <a:spLocks/>
            </p:cNvSpPr>
            <p:nvPr/>
          </p:nvSpPr>
          <p:spPr>
            <a:xfrm rot="0">
              <a:off x="1188720" y="581660"/>
              <a:ext cx="3138170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에스코어 드림 6 Bold" charset="0"/>
                  <a:ea typeface="에스코어 드림 6 Bold" charset="0"/>
                </a:rPr>
                <a:t>Visit Japan사업이란?</a:t>
              </a:r>
              <a:endParaRPr lang="ko-KR" altLang="en-US" sz="2400" cap="none" dirty="0" smtClean="0" b="1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  <p:sp>
        <p:nvSpPr>
          <p:cNvPr id="30" name="텍스트 상자 29"/>
          <p:cNvSpPr txBox="1">
            <a:spLocks/>
          </p:cNvSpPr>
          <p:nvPr/>
        </p:nvSpPr>
        <p:spPr>
          <a:xfrm rot="0">
            <a:off x="1633855" y="2536825"/>
            <a:ext cx="1419860" cy="52387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소개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1" name="텍스트 상자 30"/>
          <p:cNvSpPr txBox="1">
            <a:spLocks/>
          </p:cNvSpPr>
          <p:nvPr/>
        </p:nvSpPr>
        <p:spPr>
          <a:xfrm rot="0">
            <a:off x="5386705" y="2536825"/>
            <a:ext cx="1419860" cy="52387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의의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32" name="텍스트 상자 31"/>
          <p:cNvSpPr txBox="1">
            <a:spLocks/>
          </p:cNvSpPr>
          <p:nvPr/>
        </p:nvSpPr>
        <p:spPr>
          <a:xfrm rot="0">
            <a:off x="9115425" y="2526030"/>
            <a:ext cx="1419860" cy="52387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cap="none" dirty="0" smtClean="0" b="1" strike="noStrike">
                <a:solidFill>
                  <a:schemeClr val="bg1"/>
                </a:solidFill>
                <a:latin typeface="에스코어 드림 6 Bold" charset="0"/>
                <a:ea typeface="에스코어 드림 6 Bold" charset="0"/>
              </a:rPr>
              <a:t>사업</a:t>
            </a:r>
            <a:endParaRPr lang="ko-KR" altLang="en-US" sz="2800" cap="none" dirty="0" smtClean="0" b="1" strike="noStrike">
              <a:solidFill>
                <a:schemeClr val="bg1"/>
              </a:solidFill>
              <a:latin typeface="에스코어 드림 6 Bold" charset="0"/>
              <a:ea typeface="에스코어 드림 6 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3" name="도형 22"/>
          <p:cNvSpPr>
            <a:spLocks/>
          </p:cNvSpPr>
          <p:nvPr/>
        </p:nvSpPr>
        <p:spPr>
          <a:xfrm rot="0">
            <a:off x="6444615" y="2284095"/>
            <a:ext cx="2593340" cy="2593340"/>
          </a:xfrm>
          <a:prstGeom prst="diamond"/>
          <a:solidFill>
            <a:schemeClr val="accent2">
              <a:lumMod val="60000"/>
              <a:lumOff val="40000"/>
              <a:alpha val="69865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1" strike="noStrike">
              <a:solidFill>
                <a:schemeClr val="tx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4" name="도형 23"/>
          <p:cNvSpPr>
            <a:spLocks/>
          </p:cNvSpPr>
          <p:nvPr/>
        </p:nvSpPr>
        <p:spPr>
          <a:xfrm rot="0">
            <a:off x="7797165" y="941070"/>
            <a:ext cx="2593975" cy="2593975"/>
          </a:xfrm>
          <a:prstGeom prst="diamond"/>
          <a:solidFill>
            <a:srgbClr val="ED636D">
              <a:alpha val="69060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Meeting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latin typeface="에스코어 드림 5 Medium" charset="0"/>
              <a:ea typeface="에스코어 드림 5 Medium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에스코어 드림 5 Medium" charset="0"/>
                <a:ea typeface="에스코어 드림 5 Medium" charset="0"/>
              </a:rPr>
              <a:t>기업 등의 미팅</a:t>
            </a:r>
            <a:endParaRPr lang="ko-KR" altLang="en-US" sz="1300" cap="none" dirty="0" smtClean="0" b="0" strike="noStrike">
              <a:latin typeface="에스코어 드림 5 Medium" charset="0"/>
              <a:ea typeface="에스코어 드림 5 Medium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latin typeface="에스코어 드림 5 Medium" charset="0"/>
              <a:ea typeface="에스코어 드림 5 Medium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300" cap="none" dirty="0" smtClean="0" b="0" strike="noStrike"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25" name="도형 24"/>
          <p:cNvSpPr>
            <a:spLocks/>
          </p:cNvSpPr>
          <p:nvPr/>
        </p:nvSpPr>
        <p:spPr>
          <a:xfrm rot="0">
            <a:off x="9149715" y="2296160"/>
            <a:ext cx="2593340" cy="2593340"/>
          </a:xfrm>
          <a:prstGeom prst="diamond"/>
          <a:solidFill>
            <a:schemeClr val="accent3">
              <a:alpha val="69865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cap="none" dirty="0" smtClean="0" b="1" strike="noStrike">
              <a:solidFill>
                <a:schemeClr val="tx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6" name="도형 25"/>
          <p:cNvSpPr>
            <a:spLocks/>
          </p:cNvSpPr>
          <p:nvPr/>
        </p:nvSpPr>
        <p:spPr>
          <a:xfrm rot="0">
            <a:off x="7797165" y="3639820"/>
            <a:ext cx="2609215" cy="2638425"/>
          </a:xfrm>
          <a:prstGeom prst="diamond"/>
          <a:solidFill>
            <a:srgbClr val="B1D8E8">
              <a:alpha val="69060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1" strike="noStrike">
              <a:solidFill>
                <a:schemeClr val="bg1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9" name="텍스트 상자 18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4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1188720" y="351790"/>
            <a:ext cx="2700655" cy="692150"/>
            <a:chOff x="1188720" y="351790"/>
            <a:chExt cx="2700655" cy="692150"/>
          </a:xfrm>
        </p:grpSpPr>
        <p:sp>
          <p:nvSpPr>
            <p:cNvPr id="21" name="텍스트 상자 20"/>
            <p:cNvSpPr txBox="1">
              <a:spLocks/>
            </p:cNvSpPr>
            <p:nvPr/>
          </p:nvSpPr>
          <p:spPr>
            <a:xfrm rot="0">
              <a:off x="1188720" y="351790"/>
              <a:ext cx="17830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003 국제 관광 정책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2" name="텍스트 상자 21"/>
            <p:cNvSpPr txBox="1">
              <a:spLocks/>
            </p:cNvSpPr>
            <p:nvPr/>
          </p:nvSpPr>
          <p:spPr>
            <a:xfrm rot="0">
              <a:off x="1188720" y="581660"/>
              <a:ext cx="2696210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solidFill>
                    <a:srgbClr val="F97101"/>
                  </a:solidFill>
                  <a:latin typeface="에스코어 드림 6 Bold" charset="0"/>
                  <a:ea typeface="에스코어 드림 6 Bold" charset="0"/>
                </a:rPr>
                <a:t>MICE</a:t>
              </a:r>
              <a:r>
                <a:rPr lang="en-US" altLang="ko-KR" sz="2400" cap="none" dirty="0" smtClean="0" b="1" strike="noStrike">
                  <a:latin typeface="에스코어 드림 6 Bold" charset="0"/>
                  <a:ea typeface="에스코어 드림 6 Bold" charset="0"/>
                </a:rPr>
                <a:t> 개최 및 추진</a:t>
              </a:r>
              <a:endParaRPr lang="ko-KR" altLang="en-US" sz="2400" cap="none" dirty="0" smtClean="0" b="1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39395" y="1983105"/>
            <a:ext cx="6205855" cy="3502025"/>
            <a:chOff x="239395" y="1983105"/>
            <a:chExt cx="6205855" cy="3502025"/>
          </a:xfrm>
        </p:grpSpPr>
        <p:sp>
          <p:nvSpPr>
            <p:cNvPr id="28" name="텍스트 상자 27"/>
            <p:cNvSpPr txBox="1">
              <a:spLocks/>
            </p:cNvSpPr>
            <p:nvPr/>
          </p:nvSpPr>
          <p:spPr>
            <a:xfrm rot="0">
              <a:off x="287020" y="1983105"/>
              <a:ext cx="1661160" cy="43243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200" cap="none" dirty="0" smtClean="0" b="1" strike="noStrike">
                  <a:solidFill>
                    <a:srgbClr val="F97101"/>
                  </a:solidFill>
                  <a:latin typeface="에스코어 드림 6 Bold" charset="0"/>
                  <a:ea typeface="에스코어 드림 6 Bold" charset="0"/>
                </a:rPr>
                <a:t>MICE</a:t>
              </a:r>
              <a:r>
                <a:rPr lang="en-US" altLang="ko-KR" sz="2200" cap="none" dirty="0" smtClean="0" b="1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의 의미</a:t>
              </a:r>
              <a:endParaRPr lang="ko-KR" altLang="en-US" sz="2200" cap="none" dirty="0" smtClean="0" b="1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9" name="텍스트 상자 28"/>
            <p:cNvSpPr txBox="1">
              <a:spLocks/>
            </p:cNvSpPr>
            <p:nvPr/>
          </p:nvSpPr>
          <p:spPr>
            <a:xfrm rot="0">
              <a:off x="239395" y="2624455"/>
              <a:ext cx="6206490" cy="2307590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기업 등의 회의  (</a:t>
              </a:r>
              <a:r>
                <a:rPr lang="en-US" altLang="ko-KR" sz="1800" cap="none" dirty="0" smtClean="0" b="1" strike="noStrike">
                  <a:solidFill>
                    <a:srgbClr val="F97101"/>
                  </a:solidFill>
                  <a:latin typeface="에스코어 드림 5 Medium" charset="0"/>
                  <a:ea typeface="에스코어 드림 5 Medium" charset="0"/>
                </a:rPr>
                <a:t>M</a:t>
              </a: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eeting), </a:t>
              </a:r>
              <a:endParaRPr lang="ko-KR" altLang="en-US" sz="1800" cap="none" dirty="0" smtClean="0" b="0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기업 등이 실시하는 포상·연수여행 (</a:t>
              </a:r>
              <a:r>
                <a:rPr lang="en-US" altLang="ko-KR" sz="1800" cap="none" dirty="0" smtClean="0" b="1" strike="noStrike">
                  <a:solidFill>
                    <a:srgbClr val="F97101"/>
                  </a:solidFill>
                  <a:latin typeface="에스코어 드림 5 Medium" charset="0"/>
                  <a:ea typeface="에스코어 드림 5 Medium" charset="0"/>
                </a:rPr>
                <a:t>I</a:t>
              </a: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ncentive Travel), </a:t>
              </a:r>
              <a:endParaRPr lang="ko-KR" altLang="en-US" sz="1800" cap="none" dirty="0" smtClean="0" b="0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국제기관·학회 등이 개최하는 국제회의  (</a:t>
              </a:r>
              <a:r>
                <a:rPr lang="en-US" altLang="ko-KR" sz="1800" cap="none" dirty="0" smtClean="0" b="1" strike="noStrike">
                  <a:solidFill>
                    <a:srgbClr val="F97101"/>
                  </a:solidFill>
                  <a:latin typeface="에스코어 드림 5 Medium" charset="0"/>
                  <a:ea typeface="에스코어 드림 5 Medium" charset="0"/>
                </a:rPr>
                <a:t>C</a:t>
              </a: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onvention), </a:t>
              </a:r>
              <a:endParaRPr lang="ko-KR" altLang="en-US" sz="1800" cap="none" dirty="0" smtClean="0" b="0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이벤트, 전시회 (</a:t>
              </a:r>
              <a:r>
                <a:rPr lang="en-US" altLang="ko-KR" sz="1800" cap="none" dirty="0" smtClean="0" b="1" strike="noStrike">
                  <a:solidFill>
                    <a:srgbClr val="F97101"/>
                  </a:solidFill>
                  <a:latin typeface="에스코어 드림 5 Medium" charset="0"/>
                  <a:ea typeface="에스코어 드림 5 Medium" charset="0"/>
                </a:rPr>
                <a:t>E</a:t>
              </a: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vent/</a:t>
              </a:r>
              <a:r>
                <a:rPr lang="en-US" altLang="ko-KR" sz="1800" cap="none" dirty="0" smtClean="0" b="1" strike="noStrike">
                  <a:solidFill>
                    <a:srgbClr val="F97101"/>
                  </a:solidFill>
                  <a:latin typeface="에스코어 드림 5 Medium" charset="0"/>
                  <a:ea typeface="에스코어 드림 5 Medium" charset="0"/>
                </a:rPr>
                <a:t>E</a:t>
              </a:r>
              <a:r>
                <a:rPr lang="en-US" altLang="ko-KR" sz="1800" cap="none" dirty="0" smtClean="0" b="0" strike="noStrike">
                  <a:latin typeface="에스코어 드림 5 Medium" charset="0"/>
                  <a:ea typeface="에스코어 드림 5 Medium" charset="0"/>
                </a:rPr>
                <a:t>xhibition)의 머리글자를 딴 것</a:t>
              </a:r>
              <a:endParaRPr lang="ko-KR" altLang="en-US" sz="1800" cap="none" dirty="0" smtClean="0" b="0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1" strike="noStrike">
                  <a:latin typeface="에스코어 드림 5 Medium" charset="0"/>
                  <a:ea typeface="에스코어 드림 5 Medium" charset="0"/>
                </a:rPr>
                <a:t>많은 집객(集客) 교류가 예상되는 </a:t>
              </a:r>
              <a:endParaRPr lang="ko-KR" altLang="en-US" sz="1800" cap="none" dirty="0" smtClean="0" b="1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cap="none" dirty="0" smtClean="0" b="1" strike="noStrike">
                  <a:latin typeface="에스코어 드림 5 Medium" charset="0"/>
                  <a:ea typeface="에스코어 드림 5 Medium" charset="0"/>
                </a:rPr>
                <a:t>비즈니스 이벤트의 총칭</a:t>
              </a:r>
              <a:endParaRPr lang="ko-KR" altLang="en-US" sz="1800" cap="none" dirty="0" smtClean="0" b="1" strike="noStrike">
                <a:latin typeface="에스코어 드림 5 Medium" charset="0"/>
                <a:ea typeface="에스코어 드림 5 Medium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solidFill>
                  <a:schemeClr val="tx2"/>
                </a:solidFill>
                <a:latin typeface="에스코어 드림 5 Medium" charset="0"/>
                <a:ea typeface="에스코어 드림 5 Medium" charset="0"/>
              </a:endParaRPr>
            </a:p>
          </p:txBody>
        </p:sp>
      </p:grpSp>
      <p:sp>
        <p:nvSpPr>
          <p:cNvPr id="36" name="텍스트 상자 35"/>
          <p:cNvSpPr txBox="1">
            <a:spLocks/>
          </p:cNvSpPr>
          <p:nvPr/>
        </p:nvSpPr>
        <p:spPr>
          <a:xfrm rot="0">
            <a:off x="8507095" y="2457450"/>
            <a:ext cx="1448435" cy="27749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solidFill>
                  <a:schemeClr val="bg2">
                    <a:lumMod val="25000"/>
                  </a:schemeClr>
                </a:solidFill>
                <a:latin typeface="에스코어 드림 5 Medium" charset="0"/>
                <a:ea typeface="에스코어 드림 5 Medium" charset="0"/>
              </a:rPr>
              <a:t>임원회의 세미나</a:t>
            </a:r>
            <a:endParaRPr lang="ko-KR" altLang="en-US" sz="1200" cap="none" dirty="0" smtClean="0" b="0" strike="noStrike">
              <a:solidFill>
                <a:schemeClr val="bg2">
                  <a:lumMod val="25000"/>
                </a:schemeClr>
              </a:solidFill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38" name="텍스트 상자 37"/>
          <p:cNvSpPr txBox="1">
            <a:spLocks/>
          </p:cNvSpPr>
          <p:nvPr/>
        </p:nvSpPr>
        <p:spPr>
          <a:xfrm rot="0">
            <a:off x="7146290" y="2978785"/>
            <a:ext cx="1334135" cy="37020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latin typeface="에스코어 드림 5 Medium" charset="0"/>
                <a:ea typeface="에스코어 드림 5 Medium" charset="0"/>
              </a:rPr>
              <a:t>Incentive</a:t>
            </a:r>
            <a:endParaRPr lang="ko-KR" altLang="en-US" sz="1800" cap="none" dirty="0" smtClean="0" b="1" strike="noStrike"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41" name="도형 40"/>
          <p:cNvSpPr>
            <a:spLocks/>
          </p:cNvSpPr>
          <p:nvPr/>
        </p:nvSpPr>
        <p:spPr>
          <a:xfrm rot="0">
            <a:off x="9660255" y="2978785"/>
            <a:ext cx="1572895" cy="370205"/>
          </a:xfrm>
          <a:prstGeom prst="rect"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latin typeface="에스코어 드림 5 Medium" charset="0"/>
                <a:ea typeface="에스코어 드림 5 Medium" charset="0"/>
              </a:rPr>
              <a:t>Convention</a:t>
            </a:r>
            <a:endParaRPr lang="ko-KR" altLang="en-US" sz="1800" cap="none" dirty="0" smtClean="0" b="1" strike="noStrike"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42" name="텍스트 상자 41"/>
          <p:cNvSpPr txBox="1">
            <a:spLocks/>
          </p:cNvSpPr>
          <p:nvPr/>
        </p:nvSpPr>
        <p:spPr>
          <a:xfrm rot="0">
            <a:off x="8403590" y="4093845"/>
            <a:ext cx="1511300" cy="92392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Event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1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Exhibition</a:t>
            </a:r>
            <a:endParaRPr lang="ko-KR" altLang="en-US" sz="1800" cap="none" dirty="0" smtClean="0" b="1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43" name="텍스트 상자 42"/>
          <p:cNvSpPr txBox="1">
            <a:spLocks/>
          </p:cNvSpPr>
          <p:nvPr/>
        </p:nvSpPr>
        <p:spPr>
          <a:xfrm rot="0">
            <a:off x="6974840" y="3442970"/>
            <a:ext cx="1532890" cy="29273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에스코어 드림 5 Medium" charset="0"/>
                <a:ea typeface="에스코어 드림 5 Medium" charset="0"/>
              </a:rPr>
              <a:t>기업보장 연수여행</a:t>
            </a:r>
            <a:endParaRPr lang="ko-KR" altLang="en-US" sz="1300" cap="none" dirty="0" smtClean="0" b="0" strike="noStrike"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44" name="텍스트 상자 43"/>
          <p:cNvSpPr txBox="1">
            <a:spLocks/>
          </p:cNvSpPr>
          <p:nvPr/>
        </p:nvSpPr>
        <p:spPr>
          <a:xfrm rot="0">
            <a:off x="9594215" y="3442970"/>
            <a:ext cx="1905000" cy="29273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latin typeface="에스코어 드림 5 Medium" charset="0"/>
                <a:ea typeface="에스코어 드림 5 Medium" charset="0"/>
              </a:rPr>
              <a:t>국제단체 총회 학술회의</a:t>
            </a:r>
            <a:endParaRPr lang="ko-KR" altLang="en-US" sz="1300" cap="none" dirty="0" smtClean="0" b="0" strike="noStrike"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46" name="텍스트 상자 45"/>
          <p:cNvSpPr txBox="1">
            <a:spLocks/>
          </p:cNvSpPr>
          <p:nvPr/>
        </p:nvSpPr>
        <p:spPr>
          <a:xfrm rot="0">
            <a:off x="8415020" y="4834255"/>
            <a:ext cx="1826895" cy="292735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300" cap="none" dirty="0" smtClean="0" b="0" strike="noStrike">
                <a:solidFill>
                  <a:schemeClr val="bg1"/>
                </a:solidFill>
                <a:latin typeface="에스코어 드림 5 Medium" charset="0"/>
                <a:ea typeface="에스코어 드림 5 Medium" charset="0"/>
              </a:rPr>
              <a:t>문화&amp;스포츠 이벤트</a:t>
            </a:r>
            <a:endParaRPr lang="ko-KR" altLang="en-US" sz="1300" cap="none" dirty="0" smtClean="0" b="0" strike="noStrike">
              <a:solidFill>
                <a:schemeClr val="bg1"/>
              </a:solidFill>
              <a:latin typeface="에스코어 드림 5 Medium" charset="0"/>
              <a:ea typeface="에스코어 드림 5 Medium" charset="0"/>
            </a:endParaRPr>
          </a:p>
        </p:txBody>
      </p:sp>
      <p:sp>
        <p:nvSpPr>
          <p:cNvPr id="47" name="텍스트 상자 46"/>
          <p:cNvSpPr txBox="1">
            <a:spLocks/>
          </p:cNvSpPr>
          <p:nvPr/>
        </p:nvSpPr>
        <p:spPr>
          <a:xfrm rot="0">
            <a:off x="8479790" y="5104765"/>
            <a:ext cx="1567815" cy="46228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에스코어 드림 5 Medium" charset="0"/>
                <a:ea typeface="에스코어 드림 5 Medium" charset="0"/>
              </a:rPr>
              <a:t>도쿄국제영화제</a:t>
            </a:r>
            <a:endParaRPr lang="ko-KR" altLang="en-US" sz="1200" cap="none" dirty="0" smtClean="0" b="0" strike="noStrike">
              <a:latin typeface="에스코어 드림 5 Medium" charset="0"/>
              <a:ea typeface="에스코어 드림 5 Medium" charset="0"/>
            </a:endParaRPr>
          </a:p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에스코어 드림 5 Medium" charset="0"/>
                <a:ea typeface="에스코어 드림 5 Medium" charset="0"/>
              </a:rPr>
              <a:t>세계육상선수권대회 </a:t>
            </a:r>
            <a:endParaRPr lang="ko-KR" altLang="en-US" sz="1200" cap="none" dirty="0" smtClean="0" b="0" strike="noStrike">
              <a:latin typeface="에스코어 드림 5 Medium" charset="0"/>
              <a:ea typeface="에스코어 드림 5 Medium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38" name="텍스트 상자 37"/>
          <p:cNvSpPr txBox="1">
            <a:spLocks/>
          </p:cNvSpPr>
          <p:nvPr/>
        </p:nvSpPr>
        <p:spPr>
          <a:xfrm rot="0">
            <a:off x="1739265" y="4724400"/>
            <a:ext cx="2329180" cy="49339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00" cap="none" dirty="0" smtClean="0" b="0" strike="noStrike">
                <a:solidFill>
                  <a:schemeClr val="tx2">
                    <a:lumMod val="75000"/>
                  </a:schemeClr>
                </a:solidFill>
                <a:latin typeface="에스코어 드림 6 Bold" charset="0"/>
                <a:ea typeface="에스코어 드림 6 Bold" charset="0"/>
              </a:rPr>
              <a:t>운류와시 램프</a:t>
            </a:r>
            <a:endParaRPr lang="ko-KR" altLang="en-US" sz="2600" cap="none" dirty="0" smtClean="0" b="0" strike="noStrike">
              <a:solidFill>
                <a:schemeClr val="tx2">
                  <a:lumMod val="75000"/>
                </a:schemeClr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41" name="텍스트 상자 40"/>
          <p:cNvSpPr txBox="1">
            <a:spLocks/>
          </p:cNvSpPr>
          <p:nvPr/>
        </p:nvSpPr>
        <p:spPr>
          <a:xfrm rot="0">
            <a:off x="5447030" y="4724400"/>
            <a:ext cx="1998980" cy="49339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00" cap="none" dirty="0" smtClean="0" b="0" strike="noStrike">
                <a:solidFill>
                  <a:schemeClr val="tx2">
                    <a:lumMod val="75000"/>
                  </a:schemeClr>
                </a:solidFill>
                <a:latin typeface="에스코어 드림 6 Bold" charset="0"/>
                <a:ea typeface="에스코어 드림 6 Bold" charset="0"/>
              </a:rPr>
              <a:t>마네키 네코</a:t>
            </a:r>
            <a:endParaRPr lang="ko-KR" altLang="en-US" sz="2600" cap="none" dirty="0" smtClean="0" b="0" strike="noStrike">
              <a:solidFill>
                <a:schemeClr val="tx2">
                  <a:lumMod val="75000"/>
                </a:schemeClr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44" name="텍스트 상자 43"/>
          <p:cNvSpPr txBox="1">
            <a:spLocks/>
          </p:cNvSpPr>
          <p:nvPr/>
        </p:nvSpPr>
        <p:spPr>
          <a:xfrm rot="0">
            <a:off x="9666605" y="4724400"/>
            <a:ext cx="1503680" cy="493395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00" cap="none" dirty="0" smtClean="0" b="0" strike="noStrike">
                <a:solidFill>
                  <a:schemeClr val="tx2">
                    <a:lumMod val="75000"/>
                  </a:schemeClr>
                </a:solidFill>
                <a:latin typeface="에스코어 드림 6 Bold" charset="0"/>
                <a:ea typeface="에스코어 드림 6 Bold" charset="0"/>
              </a:rPr>
              <a:t>오리즈루</a:t>
            </a:r>
            <a:endParaRPr lang="ko-KR" altLang="en-US" sz="2600" cap="none" dirty="0" smtClean="0" b="0" strike="noStrike">
              <a:solidFill>
                <a:schemeClr val="tx2">
                  <a:lumMod val="75000"/>
                </a:schemeClr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18" name="도형 17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9" name="텍스트 상자 18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5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1169670" y="351790"/>
            <a:ext cx="3994150" cy="706120"/>
            <a:chOff x="1169670" y="351790"/>
            <a:chExt cx="3994150" cy="706120"/>
          </a:xfrm>
        </p:grpSpPr>
        <p:sp>
          <p:nvSpPr>
            <p:cNvPr id="21" name="텍스트 상자 20"/>
            <p:cNvSpPr txBox="1">
              <a:spLocks/>
            </p:cNvSpPr>
            <p:nvPr/>
          </p:nvSpPr>
          <p:spPr>
            <a:xfrm rot="0">
              <a:off x="1188720" y="351790"/>
              <a:ext cx="17830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003 국제 관광 정책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2" name="텍스트 상자 21"/>
            <p:cNvSpPr txBox="1">
              <a:spLocks/>
            </p:cNvSpPr>
            <p:nvPr/>
          </p:nvSpPr>
          <p:spPr>
            <a:xfrm rot="0">
              <a:off x="1169670" y="595630"/>
              <a:ext cx="4297680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0" strike="noStrike">
                  <a:latin typeface="에스코어 드림 6 Bold" charset="0"/>
                  <a:ea typeface="에스코어 드림 6 Bold" charset="0"/>
                </a:rPr>
                <a:t>매력적인 일본 선물 콘테스트</a:t>
              </a:r>
              <a:endParaRPr lang="ko-KR" altLang="en-US" sz="2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  <p:sp>
        <p:nvSpPr>
          <p:cNvPr id="6" name="도형 5"/>
          <p:cNvSpPr>
            <a:spLocks/>
          </p:cNvSpPr>
          <p:nvPr/>
        </p:nvSpPr>
        <p:spPr>
          <a:xfrm rot="0">
            <a:off x="1633855" y="1990725"/>
            <a:ext cx="2480945" cy="2381885"/>
          </a:xfrm>
          <a:prstGeom prst="ellipse"/>
          <a:blipFill rotWithShape="1"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0" name="도형 19"/>
          <p:cNvSpPr>
            <a:spLocks/>
          </p:cNvSpPr>
          <p:nvPr/>
        </p:nvSpPr>
        <p:spPr>
          <a:xfrm rot="0">
            <a:off x="5415280" y="1990725"/>
            <a:ext cx="2480945" cy="2381885"/>
          </a:xfrm>
          <a:prstGeom prst="ellipse"/>
          <a:blipFill rotWithShape="1"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23" name="도형 22"/>
          <p:cNvSpPr>
            <a:spLocks/>
          </p:cNvSpPr>
          <p:nvPr/>
        </p:nvSpPr>
        <p:spPr>
          <a:xfrm rot="0">
            <a:off x="9034780" y="1990725"/>
            <a:ext cx="2480945" cy="2381885"/>
          </a:xfrm>
          <a:prstGeom prst="ellipse"/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>
            <a:spLocks/>
          </p:cNvSpPr>
          <p:nvPr/>
        </p:nvSpPr>
        <p:spPr>
          <a:xfrm rot="0">
            <a:off x="489585" y="2286000"/>
            <a:ext cx="1295400" cy="10160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cap="none" dirty="0" smtClean="0" b="1" strike="noStrike">
                <a:solidFill>
                  <a:schemeClr val="tx2"/>
                </a:solidFill>
                <a:latin typeface="에스코어 드림 7 ExtraBold" charset="0"/>
                <a:ea typeface="에스코어 드림 7 ExtraBold" charset="0"/>
              </a:rPr>
              <a:t>004</a:t>
            </a:r>
            <a:endParaRPr lang="ko-KR" altLang="en-US" sz="6000" cap="none" dirty="0" smtClean="0" b="1" strike="noStrike">
              <a:solidFill>
                <a:schemeClr val="tx2"/>
              </a:solidFill>
              <a:latin typeface="에스코어 드림 7 ExtraBold" charset="0"/>
              <a:ea typeface="에스코어 드림 7 ExtraBold" charset="0"/>
            </a:endParaRPr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 rot="0">
            <a:off x="533400" y="3549650"/>
            <a:ext cx="2875280" cy="58547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rPr>
              <a:t>해외 여행 시책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에스코어 드림 6 Bold" charset="0"/>
              <a:ea typeface="에스코어 드림 6 Bold" charset="0"/>
            </a:endParaRPr>
          </a:p>
        </p:txBody>
      </p:sp>
      <p:sp>
        <p:nvSpPr>
          <p:cNvPr id="10" name="텍스트 상자 9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cxnSp>
        <p:nvCxnSpPr>
          <p:cNvPr id="18" name="도형 17"/>
          <p:cNvCxnSpPr/>
          <p:nvPr/>
        </p:nvCxnSpPr>
        <p:spPr>
          <a:xfrm rot="0">
            <a:off x="489585" y="3392805"/>
            <a:ext cx="6975475" cy="635"/>
          </a:xfrm>
          <a:prstGeom prst="line"/>
          <a:ln w="63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도형 10"/>
          <p:cNvSpPr>
            <a:spLocks/>
          </p:cNvSpPr>
          <p:nvPr/>
        </p:nvSpPr>
        <p:spPr>
          <a:xfrm rot="0">
            <a:off x="6687820" y="920115"/>
            <a:ext cx="3335655" cy="4595495"/>
          </a:xfrm>
          <a:prstGeom prst="triangle"/>
          <a:solidFill>
            <a:srgbClr val="ED636D">
              <a:alpha val="4904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2" name="도형 11"/>
          <p:cNvSpPr>
            <a:spLocks/>
          </p:cNvSpPr>
          <p:nvPr/>
        </p:nvSpPr>
        <p:spPr>
          <a:xfrm rot="0">
            <a:off x="8552815" y="920115"/>
            <a:ext cx="3335655" cy="4595495"/>
          </a:xfrm>
          <a:prstGeom prst="triangle"/>
          <a:solidFill>
            <a:schemeClr val="accent1">
              <a:lumMod val="75000"/>
              <a:lumOff val="0"/>
              <a:alpha val="20017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도형 6"/>
          <p:cNvSpPr>
            <a:spLocks/>
          </p:cNvSpPr>
          <p:nvPr/>
        </p:nvSpPr>
        <p:spPr>
          <a:xfrm rot="0">
            <a:off x="266065" y="244475"/>
            <a:ext cx="721360" cy="721360"/>
          </a:xfrm>
          <a:prstGeom prst="rect"/>
          <a:solidFill>
            <a:srgbClr val="B8BCBB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numCol="1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8" name="텍스트 상자 7"/>
          <p:cNvSpPr txBox="1">
            <a:spLocks/>
          </p:cNvSpPr>
          <p:nvPr/>
        </p:nvSpPr>
        <p:spPr>
          <a:xfrm rot="0">
            <a:off x="490220" y="323215"/>
            <a:ext cx="259715" cy="58547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6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 rot="0">
            <a:off x="1188720" y="351790"/>
            <a:ext cx="3493770" cy="725170"/>
            <a:chOff x="1188720" y="351790"/>
            <a:chExt cx="3493770" cy="725170"/>
          </a:xfrm>
        </p:grpSpPr>
        <p:sp>
          <p:nvSpPr>
            <p:cNvPr id="10" name="텍스트 상자 9"/>
            <p:cNvSpPr txBox="1">
              <a:spLocks/>
            </p:cNvSpPr>
            <p:nvPr/>
          </p:nvSpPr>
          <p:spPr>
            <a:xfrm rot="0">
              <a:off x="1188720" y="351790"/>
              <a:ext cx="1783080" cy="3086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 smtClean="0" b="0" strike="noStrike">
                  <a:latin typeface="에스코어 드림 6 Bold" charset="0"/>
                  <a:ea typeface="에스코어 드림 6 Bold" charset="0"/>
                </a:rPr>
                <a:t>004 해외 여행 시책</a:t>
              </a:r>
              <a:endParaRPr lang="ko-KR" altLang="en-US" sz="1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11" name="텍스트 상자 10"/>
            <p:cNvSpPr txBox="1">
              <a:spLocks/>
            </p:cNvSpPr>
            <p:nvPr/>
          </p:nvSpPr>
          <p:spPr>
            <a:xfrm rot="0">
              <a:off x="1188720" y="614680"/>
              <a:ext cx="3688080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0" strike="noStrike">
                  <a:latin typeface="에스코어 드림 6 Bold" charset="0"/>
                  <a:ea typeface="에스코어 드림 6 Bold" charset="0"/>
                </a:rPr>
                <a:t>국제 상호교류 확대 방안</a:t>
              </a:r>
              <a:endParaRPr lang="ko-KR" altLang="en-US" sz="2400" cap="none" dirty="0" smtClean="0" b="0" strike="noStrike">
                <a:latin typeface="에스코어 드림 6 Bold" charset="0"/>
                <a:ea typeface="에스코어 드림 6 Bold" charset="0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 rot="0">
            <a:off x="3561715" y="1659890"/>
            <a:ext cx="4841240" cy="4325620"/>
            <a:chOff x="3561715" y="1659890"/>
            <a:chExt cx="4841240" cy="4325620"/>
          </a:xfrm>
        </p:grpSpPr>
        <p:sp>
          <p:nvSpPr>
            <p:cNvPr id="2" name="도형 1"/>
            <p:cNvSpPr>
              <a:spLocks/>
            </p:cNvSpPr>
            <p:nvPr/>
          </p:nvSpPr>
          <p:spPr>
            <a:xfrm rot="0">
              <a:off x="3561715" y="1659890"/>
              <a:ext cx="2811145" cy="2811145"/>
            </a:xfrm>
            <a:prstGeom prst="ellipse"/>
            <a:solidFill>
              <a:srgbClr val="ED636D">
                <a:alpha val="45039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6" name="도형 5"/>
            <p:cNvSpPr>
              <a:spLocks/>
            </p:cNvSpPr>
            <p:nvPr/>
          </p:nvSpPr>
          <p:spPr>
            <a:xfrm rot="0">
              <a:off x="5591810" y="1659890"/>
              <a:ext cx="2811145" cy="2811145"/>
            </a:xfrm>
            <a:prstGeom prst="ellipse"/>
            <a:solidFill>
              <a:schemeClr val="accent1">
                <a:lumMod val="75000"/>
                <a:lumOff val="0"/>
                <a:alpha val="20017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2" name="도형 11"/>
            <p:cNvSpPr>
              <a:spLocks/>
            </p:cNvSpPr>
            <p:nvPr/>
          </p:nvSpPr>
          <p:spPr>
            <a:xfrm rot="0">
              <a:off x="4653915" y="3174365"/>
              <a:ext cx="2811145" cy="2811145"/>
            </a:xfrm>
            <a:prstGeom prst="ellipse"/>
            <a:solidFill>
              <a:schemeClr val="accent2">
                <a:lumMod val="60000"/>
                <a:lumOff val="40000"/>
                <a:alpha val="40035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8366125" y="2237105"/>
            <a:ext cx="3858895" cy="1774825"/>
            <a:chOff x="8366125" y="2237105"/>
            <a:chExt cx="3858895" cy="1774825"/>
          </a:xfrm>
        </p:grpSpPr>
        <p:sp>
          <p:nvSpPr>
            <p:cNvPr id="14" name="텍스트 상자 13"/>
            <p:cNvSpPr txBox="1">
              <a:spLocks/>
            </p:cNvSpPr>
            <p:nvPr/>
          </p:nvSpPr>
          <p:spPr>
            <a:xfrm rot="0">
              <a:off x="8841105" y="2237105"/>
              <a:ext cx="3383280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2. 시책 실시 사고방식</a:t>
              </a:r>
              <a:endParaRPr lang="ko-KR" altLang="en-US" sz="24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15" name="텍스트 상자 14"/>
            <p:cNvSpPr txBox="1">
              <a:spLocks/>
            </p:cNvSpPr>
            <p:nvPr/>
          </p:nvSpPr>
          <p:spPr>
            <a:xfrm rot="0">
              <a:off x="8366125" y="2997835"/>
              <a:ext cx="3756660" cy="1014095"/>
            </a:xfrm>
            <a:prstGeom prst="rect"/>
            <a:noFill/>
          </p:spPr>
          <p:txBody>
            <a:bodyPr wrap="square" lIns="91440" tIns="45720" rIns="91440" bIns="45720" vert="horz" anchor="t">
              <a:spAutoFit/>
            </a:bodyPr>
            <a:lstStyle/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1) 민간의 해외 여행 용이화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2) 자국민 해외 관심도 증가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3) 젊은 세대 국제 관계 증진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 rot="0">
            <a:off x="215265" y="1981200"/>
            <a:ext cx="3579495" cy="1436370"/>
            <a:chOff x="215265" y="1981200"/>
            <a:chExt cx="3579495" cy="1436370"/>
          </a:xfrm>
        </p:grpSpPr>
        <p:sp>
          <p:nvSpPr>
            <p:cNvPr id="22" name="텍스트 상자 21"/>
            <p:cNvSpPr txBox="1">
              <a:spLocks/>
            </p:cNvSpPr>
            <p:nvPr/>
          </p:nvSpPr>
          <p:spPr>
            <a:xfrm rot="0">
              <a:off x="215265" y="1981200"/>
              <a:ext cx="3383280" cy="46228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1. 해외여행 시책 의의</a:t>
              </a:r>
              <a:endParaRPr lang="ko-KR" altLang="en-US" sz="24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3" name="텍스트 상자 22"/>
            <p:cNvSpPr txBox="1">
              <a:spLocks/>
            </p:cNvSpPr>
            <p:nvPr/>
          </p:nvSpPr>
          <p:spPr>
            <a:xfrm rot="0">
              <a:off x="275590" y="2710815"/>
              <a:ext cx="3519170" cy="706755"/>
            </a:xfrm>
            <a:prstGeom prst="rect"/>
            <a:noFill/>
          </p:spPr>
          <p:txBody>
            <a:bodyPr wrap="square" lIns="91440" tIns="45720" rIns="91440" bIns="45720" vert="horz" anchor="t">
              <a:spAutoFit/>
            </a:bodyPr>
            <a:lstStyle/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1) 상호 이해관계 증진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2) 교류를 통한 육성 기대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 rot="0">
            <a:off x="266065" y="4371975"/>
            <a:ext cx="4243070" cy="1772285"/>
            <a:chOff x="266065" y="4371975"/>
            <a:chExt cx="4243070" cy="1772285"/>
          </a:xfrm>
        </p:grpSpPr>
        <p:sp>
          <p:nvSpPr>
            <p:cNvPr id="25" name="텍스트 상자 24"/>
            <p:cNvSpPr txBox="1">
              <a:spLocks/>
            </p:cNvSpPr>
            <p:nvPr/>
          </p:nvSpPr>
          <p:spPr>
            <a:xfrm rot="0">
              <a:off x="363220" y="4371975"/>
              <a:ext cx="3907790" cy="462280"/>
            </a:xfrm>
            <a:prstGeom prst="rect"/>
            <a:noFill/>
          </p:spPr>
          <p:txBody>
            <a:bodyPr wrap="squar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3.젊은 세대를 위한 대책</a:t>
              </a:r>
              <a:endParaRPr lang="ko-KR" altLang="en-US" sz="24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  <p:sp>
          <p:nvSpPr>
            <p:cNvPr id="26" name="텍스트 상자 25"/>
            <p:cNvSpPr txBox="1">
              <a:spLocks/>
            </p:cNvSpPr>
            <p:nvPr/>
          </p:nvSpPr>
          <p:spPr>
            <a:xfrm rot="0">
              <a:off x="266065" y="5130165"/>
              <a:ext cx="4243070" cy="1014095"/>
            </a:xfrm>
            <a:prstGeom prst="rect"/>
            <a:noFill/>
          </p:spPr>
          <p:txBody>
            <a:bodyPr wrap="square" lIns="91440" tIns="45720" rIns="91440" bIns="45720" vert="horz" anchor="t">
              <a:spAutoFit/>
            </a:bodyPr>
            <a:lstStyle/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1) 국제 이해관계 증진 위한 활동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2) 해외 수학여행 실시 확대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  <a:p>
              <a:pPr marL="0" indent="0" algn="just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cap="none" dirty="0" smtClean="0" b="0" strike="noStrike">
                  <a:solidFill>
                    <a:schemeClr val="tx2"/>
                  </a:solidFill>
                  <a:latin typeface="에스코어 드림 6 Bold" charset="0"/>
                  <a:ea typeface="에스코어 드림 6 Bold" charset="0"/>
                </a:rPr>
                <a:t> </a:t>
              </a:r>
              <a:endParaRPr lang="ko-KR" altLang="en-US" sz="2000" cap="none" dirty="0" smtClean="0" b="0" strike="noStrike">
                <a:solidFill>
                  <a:schemeClr val="tx2"/>
                </a:solidFill>
                <a:latin typeface="에스코어 드림 6 Bold" charset="0"/>
                <a:ea typeface="에스코어 드림 6 Bold" charset="0"/>
              </a:endParaRPr>
            </a:p>
          </p:txBody>
        </p:sp>
      </p:grpSp>
      <p:cxnSp>
        <p:nvCxnSpPr>
          <p:cNvPr id="29" name="도형 28"/>
          <p:cNvCxnSpPr/>
          <p:nvPr/>
        </p:nvCxnSpPr>
        <p:spPr>
          <a:xfrm rot="0">
            <a:off x="3401060" y="2192655"/>
            <a:ext cx="931545" cy="635"/>
          </a:xfrm>
          <a:prstGeom prst="line"/>
          <a:ln w="28575" cap="flat" cmpd="sng">
            <a:solidFill>
              <a:schemeClr val="tx2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도형 29"/>
          <p:cNvCxnSpPr/>
          <p:nvPr/>
        </p:nvCxnSpPr>
        <p:spPr>
          <a:xfrm rot="0">
            <a:off x="4042410" y="4624705"/>
            <a:ext cx="924560" cy="635"/>
          </a:xfrm>
          <a:prstGeom prst="line"/>
          <a:ln w="28575" cap="flat" cmpd="sng">
            <a:solidFill>
              <a:schemeClr val="tx2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도형 30"/>
          <p:cNvCxnSpPr/>
          <p:nvPr/>
        </p:nvCxnSpPr>
        <p:spPr>
          <a:xfrm rot="0">
            <a:off x="7806055" y="2471420"/>
            <a:ext cx="928370" cy="635"/>
          </a:xfrm>
          <a:prstGeom prst="line"/>
          <a:ln w="28575" cap="flat" cmpd="sng">
            <a:solidFill>
              <a:schemeClr val="tx2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텍스트 상자 31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3348990" y="3425190"/>
            <a:ext cx="5511165" cy="1200785"/>
          </a:xfrm>
          <a:prstGeom prst="rect"/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spc="-300" dirty="0" smtClean="0" b="1" strike="noStrike">
                <a:solidFill>
                  <a:schemeClr val="accent1">
                    <a:alpha val="66725"/>
                  </a:schemeClr>
                </a:solidFill>
                <a:latin typeface="나눔스퀘어라운드 Regular" charset="0"/>
                <a:ea typeface="나눔스퀘어라운드 Regular" charset="0"/>
              </a:rPr>
              <a:t>감사합니다</a:t>
            </a:r>
            <a:r>
              <a:rPr lang="en-US" altLang="ko-KR" sz="7200" cap="none" spc="-300" dirty="0" smtClean="0" b="1" strike="noStrike">
                <a:solidFill>
                  <a:schemeClr val="accent1">
                    <a:alpha val="66725"/>
                  </a:schemeClr>
                </a:solidFill>
                <a:latin typeface="Arial" charset="0"/>
                <a:ea typeface="Arial" charset="0"/>
              </a:rPr>
              <a:t> :D</a:t>
            </a:r>
            <a:endParaRPr lang="ko-KR" altLang="en-US" sz="7200" cap="none" dirty="0" smtClean="0" b="1" strike="noStrike">
              <a:solidFill>
                <a:schemeClr val="accent1">
                  <a:alpha val="66725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 rot="0">
            <a:off x="9601835" y="6505575"/>
            <a:ext cx="2519680" cy="215900"/>
          </a:xfrm>
          <a:prstGeom prst="rect"/>
          <a:noFill/>
        </p:spPr>
        <p:txBody>
          <a:bodyPr wrap="none" lIns="91440" tIns="45720" rIns="91440" bIns="45720" vert="horz" anchor="t">
            <a:spAutoFit/>
          </a:bodyPr>
          <a:lstStyle/>
          <a:p>
            <a:pPr marL="0" indent="0" algn="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800" cap="none" dirty="0" smtClean="0" b="0" strike="noStrike">
                <a:solidFill>
                  <a:schemeClr val="accent6"/>
                </a:solidFill>
                <a:latin typeface="나눔스퀘어라운드 Regular" charset="0"/>
                <a:ea typeface="나눔스퀘어라운드 Regular" charset="0"/>
              </a:rPr>
              <a:t>Copyrightⓒ. Saebyeol Yu. All Rights Reserved.</a:t>
            </a:r>
            <a:endParaRPr lang="ko-KR" altLang="en-US" sz="800" cap="none" dirty="0" smtClean="0" b="0" strike="noStrike">
              <a:solidFill>
                <a:schemeClr val="accent6"/>
              </a:solidFill>
              <a:latin typeface="나눔스퀘어라운드 Regular" charset="0"/>
              <a:ea typeface="나눔스퀘어라운드 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A0E3E6B-410B-4A6D-AC84-7C34A93C5BA3}"/>
              </a:ext>
            </a:extLst>
          </p:cNvPr>
          <p:cNvCxnSpPr/>
          <p:nvPr/>
        </p:nvCxnSpPr>
        <p:spPr>
          <a:xfrm>
            <a:off x="1188720" y="273050"/>
            <a:ext cx="1066673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FD79D25-E655-4C2E-AA80-5EA801C39C55}"/>
              </a:ext>
            </a:extLst>
          </p:cNvPr>
          <p:cNvSpPr/>
          <p:nvPr/>
        </p:nvSpPr>
        <p:spPr>
          <a:xfrm>
            <a:off x="266065" y="244475"/>
            <a:ext cx="720090" cy="720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FDCCFE-121D-49A8-A28E-36B275C50740}"/>
              </a:ext>
            </a:extLst>
          </p:cNvPr>
          <p:cNvSpPr txBox="1"/>
          <p:nvPr/>
        </p:nvSpPr>
        <p:spPr>
          <a:xfrm>
            <a:off x="490220" y="323215"/>
            <a:ext cx="259080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1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7FC36BF-EED6-4D4E-B062-F4CF63F2B360}"/>
              </a:ext>
            </a:extLst>
          </p:cNvPr>
          <p:cNvGrpSpPr/>
          <p:nvPr/>
        </p:nvGrpSpPr>
        <p:grpSpPr>
          <a:xfrm>
            <a:off x="1188720" y="351790"/>
            <a:ext cx="2780030" cy="691515"/>
            <a:chOff x="1188720" y="351790"/>
            <a:chExt cx="2780030" cy="691515"/>
          </a:xfrm>
        </p:grpSpPr>
        <p:sp>
          <p:nvSpPr>
            <p:cNvPr id="42" name="TextBox 41"/>
            <p:cNvSpPr txBox="1">
              <a:spLocks/>
            </p:cNvSpPr>
            <p:nvPr/>
          </p:nvSpPr>
          <p:spPr>
            <a:xfrm rot="0">
              <a:off x="1188720" y="351790"/>
              <a:ext cx="1894840" cy="27686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001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관광정책기구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43" name="TextBox 42"/>
            <p:cNvSpPr txBox="1">
              <a:spLocks/>
            </p:cNvSpPr>
            <p:nvPr/>
          </p:nvSpPr>
          <p:spPr>
            <a:xfrm rot="0">
              <a:off x="1188720" y="581660"/>
              <a:ext cx="4271645" cy="46101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 국제 관광 진흥회 (JNTO)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44" name="도형 43"/>
          <p:cNvSpPr>
            <a:spLocks/>
          </p:cNvSpPr>
          <p:nvPr/>
        </p:nvSpPr>
        <p:spPr>
          <a:xfrm rot="0">
            <a:off x="4133215" y="1899920"/>
            <a:ext cx="3614420" cy="3625215"/>
          </a:xfrm>
          <a:prstGeom prst="ellipse"/>
          <a:solidFill>
            <a:schemeClr val="accent1">
              <a:alpha val="40035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일본국제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cap="none" dirty="0" smtClean="0" b="0" strike="noStrike">
                <a:latin typeface="나눔스퀘어라운드 Regular" charset="0"/>
                <a:ea typeface="나눔스퀘어라운드 Regular" charset="0"/>
              </a:rPr>
              <a:t>관광진흥회(JNTO)</a:t>
            </a:r>
            <a:endParaRPr lang="ko-KR" altLang="en-US" sz="24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5" name="텍스트 상자 44"/>
          <p:cNvSpPr txBox="1">
            <a:spLocks/>
          </p:cNvSpPr>
          <p:nvPr/>
        </p:nvSpPr>
        <p:spPr>
          <a:xfrm rot="0">
            <a:off x="6508750" y="1333500"/>
            <a:ext cx="3905885" cy="57785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비영리 특수 법인</a:t>
            </a:r>
            <a:endParaRPr lang="ko-KR" altLang="en-US" sz="35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6" name="텍스트 상자 45"/>
          <p:cNvSpPr txBox="1">
            <a:spLocks/>
          </p:cNvSpPr>
          <p:nvPr/>
        </p:nvSpPr>
        <p:spPr>
          <a:xfrm rot="0">
            <a:off x="8413750" y="2540000"/>
            <a:ext cx="2286635" cy="50863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국고보조금 70% 이상 </a:t>
            </a:r>
            <a:endParaRPr lang="ko-KR" altLang="en-US" sz="15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&amp; 민간부문 협찬금</a:t>
            </a:r>
            <a:endParaRPr lang="ko-KR" altLang="en-US" sz="15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7" name="텍스트 상자 46"/>
          <p:cNvSpPr txBox="1">
            <a:spLocks/>
          </p:cNvSpPr>
          <p:nvPr/>
        </p:nvSpPr>
        <p:spPr>
          <a:xfrm rot="0">
            <a:off x="1190625" y="3429000"/>
            <a:ext cx="2286635" cy="46736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7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해외관광진흥</a:t>
            </a:r>
            <a:endParaRPr lang="ko-KR" altLang="en-US" sz="27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8" name="텍스트 상자 47"/>
          <p:cNvSpPr txBox="1">
            <a:spLocks/>
          </p:cNvSpPr>
          <p:nvPr/>
        </p:nvSpPr>
        <p:spPr>
          <a:xfrm rot="0">
            <a:off x="8763000" y="4000500"/>
            <a:ext cx="2286635" cy="59118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관광객의 안전에 </a:t>
            </a:r>
            <a:endParaRPr lang="ko-KR" altLang="en-US" sz="18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관한 정보 제공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9" name="텍스트 상자 48"/>
          <p:cNvSpPr txBox="1">
            <a:spLocks/>
          </p:cNvSpPr>
          <p:nvPr/>
        </p:nvSpPr>
        <p:spPr>
          <a:xfrm rot="0">
            <a:off x="6969125" y="5524500"/>
            <a:ext cx="2286635" cy="50863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통역 안내원 </a:t>
            </a:r>
            <a:endParaRPr lang="ko-KR" altLang="en-US" sz="15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자격시험 시행</a:t>
            </a:r>
            <a:endParaRPr lang="ko-KR" altLang="en-US" sz="15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0" name="텍스트 상자 49"/>
          <p:cNvSpPr txBox="1">
            <a:spLocks/>
          </p:cNvSpPr>
          <p:nvPr/>
        </p:nvSpPr>
        <p:spPr>
          <a:xfrm rot="0">
            <a:off x="2571750" y="5556250"/>
            <a:ext cx="266763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국제관광 조사연구 </a:t>
            </a:r>
            <a:endParaRPr lang="ko-KR" altLang="en-US" sz="20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1" name="텍스트 상자 50"/>
          <p:cNvSpPr txBox="1">
            <a:spLocks/>
          </p:cNvSpPr>
          <p:nvPr/>
        </p:nvSpPr>
        <p:spPr>
          <a:xfrm rot="0">
            <a:off x="2651125" y="1809750"/>
            <a:ext cx="2286635" cy="56451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ctr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7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문수성 </a:t>
            </a:r>
            <a:endParaRPr lang="ko-KR" altLang="en-US" sz="1700" cap="none" dirty="0" smtClean="0" b="0" strike="noStrike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fontAlgn="auto" defTabSz="508000" ea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700" cap="none" dirty="0" smtClean="0" b="0" strike="noStrike">
                <a:solidFill>
                  <a:schemeClr val="tx1"/>
                </a:solidFill>
                <a:latin typeface="맑은 고딕" charset="0"/>
                <a:ea typeface="맑은 고딕" charset="0"/>
              </a:rPr>
              <a:t>(문수 정책국 관광부)</a:t>
            </a:r>
            <a:endParaRPr lang="ko-KR" altLang="en-US" sz="17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7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 rot="0">
            <a:off x="1318895" y="273050"/>
            <a:ext cx="10406380" cy="1270"/>
          </a:xfrm>
          <a:prstGeom prst="line"/>
          <a:ln w="190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>
            <a:spLocks/>
          </p:cNvSpPr>
          <p:nvPr/>
        </p:nvSpPr>
        <p:spPr>
          <a:xfrm rot="0">
            <a:off x="274320" y="244475"/>
            <a:ext cx="703580" cy="720725"/>
          </a:xfrm>
          <a:prstGeom prst="rect"/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 rot="0">
            <a:off x="493395" y="323215"/>
            <a:ext cx="253365" cy="58420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44" name="그룹 43"/>
          <p:cNvGrpSpPr/>
          <p:nvPr/>
        </p:nvGrpSpPr>
        <p:grpSpPr>
          <a:xfrm rot="0">
            <a:off x="1188720" y="351790"/>
            <a:ext cx="2780665" cy="692150"/>
            <a:chOff x="1188720" y="351790"/>
            <a:chExt cx="2780665" cy="692150"/>
          </a:xfrm>
        </p:grpSpPr>
        <p:sp>
          <p:nvSpPr>
            <p:cNvPr id="45" name="TextBox 44"/>
            <p:cNvSpPr txBox="1">
              <a:spLocks/>
            </p:cNvSpPr>
            <p:nvPr/>
          </p:nvSpPr>
          <p:spPr>
            <a:xfrm rot="0">
              <a:off x="1188720" y="351790"/>
              <a:ext cx="1894840" cy="27686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001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관광정책기구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46" name="TextBox 45"/>
            <p:cNvSpPr txBox="1">
              <a:spLocks/>
            </p:cNvSpPr>
            <p:nvPr/>
          </p:nvSpPr>
          <p:spPr>
            <a:xfrm rot="0">
              <a:off x="1189355" y="581660"/>
              <a:ext cx="4271645" cy="4610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ctr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 국제 관광 진흥회 (JNTO)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sp>
        <p:nvSpPr>
          <p:cNvPr id="47" name="도형 46"/>
          <p:cNvSpPr>
            <a:spLocks/>
          </p:cNvSpPr>
          <p:nvPr/>
        </p:nvSpPr>
        <p:spPr>
          <a:xfrm rot="0">
            <a:off x="1207135" y="1222375"/>
            <a:ext cx="1316355" cy="445135"/>
          </a:xfrm>
          <a:prstGeom prst="round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이사장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8" name="도형 47"/>
          <p:cNvSpPr>
            <a:spLocks/>
          </p:cNvSpPr>
          <p:nvPr/>
        </p:nvSpPr>
        <p:spPr>
          <a:xfrm rot="0">
            <a:off x="1207135" y="1793875"/>
            <a:ext cx="1316355" cy="445135"/>
          </a:xfrm>
          <a:prstGeom prst="round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이사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49" name="도형 48"/>
          <p:cNvSpPr>
            <a:spLocks/>
          </p:cNvSpPr>
          <p:nvPr/>
        </p:nvSpPr>
        <p:spPr>
          <a:xfrm rot="0">
            <a:off x="2731135" y="1793875"/>
            <a:ext cx="1316355" cy="445135"/>
          </a:xfrm>
          <a:prstGeom prst="round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강사실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0" name="도형 49"/>
          <p:cNvSpPr>
            <a:spLocks/>
          </p:cNvSpPr>
          <p:nvPr/>
        </p:nvSpPr>
        <p:spPr>
          <a:xfrm rot="0">
            <a:off x="4588510" y="1444625"/>
            <a:ext cx="1316355" cy="445135"/>
          </a:xfrm>
          <a:prstGeom prst="roundRect"/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latin typeface="맑은 고딕" charset="0"/>
                <a:ea typeface="맑은 고딕" charset="0"/>
              </a:rPr>
              <a:t>강사</a:t>
            </a: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51" name="도형 50"/>
          <p:cNvSpPr>
            <a:spLocks/>
          </p:cNvSpPr>
          <p:nvPr/>
        </p:nvSpPr>
        <p:spPr>
          <a:xfrm rot="0">
            <a:off x="2616200" y="2365375"/>
            <a:ext cx="357822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경영관리실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2" name="도형 51"/>
          <p:cNvSpPr>
            <a:spLocks/>
          </p:cNvSpPr>
          <p:nvPr/>
        </p:nvSpPr>
        <p:spPr>
          <a:xfrm rot="0">
            <a:off x="2616200" y="2921000"/>
            <a:ext cx="357822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인바운드 전략부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3" name="도형 52"/>
          <p:cNvSpPr>
            <a:spLocks/>
          </p:cNvSpPr>
          <p:nvPr/>
        </p:nvSpPr>
        <p:spPr>
          <a:xfrm rot="0">
            <a:off x="2616200" y="3524250"/>
            <a:ext cx="357822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해외 프로모션부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4" name="도형 53"/>
          <p:cNvSpPr>
            <a:spLocks/>
          </p:cNvSpPr>
          <p:nvPr/>
        </p:nvSpPr>
        <p:spPr>
          <a:xfrm rot="0">
            <a:off x="2616200" y="4111625"/>
            <a:ext cx="357822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글로벌 마케팅부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5" name="도형 54"/>
          <p:cNvSpPr>
            <a:spLocks/>
          </p:cNvSpPr>
          <p:nvPr/>
        </p:nvSpPr>
        <p:spPr>
          <a:xfrm rot="0">
            <a:off x="2616200" y="5508625"/>
            <a:ext cx="357822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컨벤션 유치부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6" name="도형 55"/>
          <p:cNvSpPr>
            <a:spLocks/>
          </p:cNvSpPr>
          <p:nvPr/>
        </p:nvSpPr>
        <p:spPr>
          <a:xfrm rot="0">
            <a:off x="2616200" y="6064250"/>
            <a:ext cx="357822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해외사무국(20개)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7" name="도형 56"/>
          <p:cNvSpPr>
            <a:spLocks/>
          </p:cNvSpPr>
          <p:nvPr/>
        </p:nvSpPr>
        <p:spPr>
          <a:xfrm rot="0">
            <a:off x="3747135" y="4794250"/>
            <a:ext cx="1316355" cy="445135"/>
          </a:xfrm>
          <a:prstGeom prst="roundRect"/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정보전략실</a:t>
            </a:r>
            <a:endParaRPr lang="ko-KR" altLang="en-US" sz="15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8" name="도형 57"/>
          <p:cNvSpPr>
            <a:spLocks/>
          </p:cNvSpPr>
          <p:nvPr/>
        </p:nvSpPr>
        <p:spPr>
          <a:xfrm rot="0">
            <a:off x="8085455" y="2357755"/>
            <a:ext cx="3578225" cy="445135"/>
          </a:xfrm>
          <a:prstGeom prst="roundRect"/>
          <a:noFill/>
          <a:ln w="3810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지역 프로모션 연계실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9" name="도형 58"/>
          <p:cNvSpPr>
            <a:spLocks/>
          </p:cNvSpPr>
          <p:nvPr/>
        </p:nvSpPr>
        <p:spPr>
          <a:xfrm rot="0">
            <a:off x="8101330" y="4691380"/>
            <a:ext cx="3578225" cy="445135"/>
          </a:xfrm>
          <a:prstGeom prst="roundRect"/>
          <a:noFill/>
          <a:ln w="317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규슈, 오키나와 지역 담당</a:t>
            </a:r>
            <a:endParaRPr lang="ko-KR" altLang="en-US" sz="15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0" name="도형 59"/>
          <p:cNvSpPr>
            <a:spLocks/>
          </p:cNvSpPr>
          <p:nvPr/>
        </p:nvSpPr>
        <p:spPr>
          <a:xfrm rot="0">
            <a:off x="8093710" y="4144010"/>
            <a:ext cx="3578225" cy="445135"/>
          </a:xfrm>
          <a:prstGeom prst="roundRect"/>
          <a:noFill/>
          <a:ln w="317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긴키, 주고쿠, 시코쿠 지역 담당</a:t>
            </a:r>
            <a:endParaRPr lang="ko-KR" altLang="en-US" sz="15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1" name="도형 60"/>
          <p:cNvSpPr>
            <a:spLocks/>
          </p:cNvSpPr>
          <p:nvPr/>
        </p:nvSpPr>
        <p:spPr>
          <a:xfrm rot="0">
            <a:off x="8086090" y="3564890"/>
            <a:ext cx="3578225" cy="445135"/>
          </a:xfrm>
          <a:prstGeom prst="roundRect"/>
          <a:noFill/>
          <a:ln w="317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호쿠리쿠, 신에츠, 주부 지역 담당</a:t>
            </a:r>
            <a:endParaRPr lang="ko-KR" altLang="en-US" sz="15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2" name="도형 61"/>
          <p:cNvSpPr>
            <a:spLocks/>
          </p:cNvSpPr>
          <p:nvPr/>
        </p:nvSpPr>
        <p:spPr>
          <a:xfrm rot="0">
            <a:off x="8078470" y="2969895"/>
            <a:ext cx="3578225" cy="445135"/>
          </a:xfrm>
          <a:prstGeom prst="roundRect"/>
          <a:noFill/>
          <a:ln w="317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5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홋카이도, 도호쿠, 간토 지역 담당</a:t>
            </a:r>
            <a:endParaRPr lang="ko-KR" altLang="en-US" sz="15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3" name="도형 62"/>
          <p:cNvSpPr>
            <a:spLocks/>
          </p:cNvSpPr>
          <p:nvPr/>
        </p:nvSpPr>
        <p:spPr>
          <a:xfrm rot="16200000" flipH="1">
            <a:off x="216535" y="3886835"/>
            <a:ext cx="4048760" cy="751840"/>
          </a:xfrm>
          <a:prstGeom prst="bentConnector2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4" name="도형 63"/>
          <p:cNvSpPr>
            <a:spLocks/>
          </p:cNvSpPr>
          <p:nvPr/>
        </p:nvSpPr>
        <p:spPr>
          <a:xfrm rot="0">
            <a:off x="2522855" y="1444625"/>
            <a:ext cx="866775" cy="349885"/>
          </a:xfrm>
          <a:prstGeom prst="bentConnector2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7" name="도형 66"/>
          <p:cNvSpPr>
            <a:spLocks/>
          </p:cNvSpPr>
          <p:nvPr/>
        </p:nvSpPr>
        <p:spPr>
          <a:xfrm rot="16200000" flipH="1">
            <a:off x="2081530" y="2037715"/>
            <a:ext cx="349885" cy="751840"/>
          </a:xfrm>
          <a:prstGeom prst="bentConnector2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8" name="도형 67"/>
          <p:cNvSpPr>
            <a:spLocks/>
          </p:cNvSpPr>
          <p:nvPr/>
        </p:nvSpPr>
        <p:spPr>
          <a:xfrm rot="16200000" flipH="1">
            <a:off x="2081530" y="2625090"/>
            <a:ext cx="349885" cy="751840"/>
          </a:xfrm>
          <a:prstGeom prst="bentConnector2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69" name="도형 68"/>
          <p:cNvSpPr>
            <a:spLocks/>
          </p:cNvSpPr>
          <p:nvPr/>
        </p:nvSpPr>
        <p:spPr>
          <a:xfrm rot="16200000" flipH="1">
            <a:off x="2081530" y="3228340"/>
            <a:ext cx="349885" cy="751840"/>
          </a:xfrm>
          <a:prstGeom prst="bentConnector2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70" name="도형 69"/>
          <p:cNvSpPr>
            <a:spLocks/>
          </p:cNvSpPr>
          <p:nvPr/>
        </p:nvSpPr>
        <p:spPr>
          <a:xfrm rot="16200000" flipH="1">
            <a:off x="2081530" y="3799840"/>
            <a:ext cx="349885" cy="751840"/>
          </a:xfrm>
          <a:prstGeom prst="bentConnector2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sp>
        <p:nvSpPr>
          <p:cNvPr id="71" name="도형 70"/>
          <p:cNvSpPr>
            <a:spLocks/>
          </p:cNvSpPr>
          <p:nvPr/>
        </p:nvSpPr>
        <p:spPr>
          <a:xfrm rot="16200000" flipH="1">
            <a:off x="2081530" y="5212715"/>
            <a:ext cx="349885" cy="751840"/>
          </a:xfrm>
          <a:prstGeom prst="bentConnector2"/>
          <a:ln w="6350" cap="flat" cmpd="sng">
            <a:solidFill>
              <a:schemeClr val="accent1">
                <a:alpha val="100000"/>
              </a:schemeClr>
            </a:solidFill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cxnSp>
        <p:nvCxnSpPr>
          <p:cNvPr id="72" name="도형 71"/>
          <p:cNvCxnSpPr>
            <a:stCxn id="47" idx="2"/>
            <a:endCxn id="48" idx="0"/>
          </p:cNvCxnSpPr>
          <p:nvPr/>
        </p:nvCxnSpPr>
        <p:spPr>
          <a:xfrm rot="0">
            <a:off x="1864995" y="1666875"/>
            <a:ext cx="635" cy="127635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도형 72"/>
          <p:cNvCxnSpPr>
            <a:stCxn id="54" idx="2"/>
            <a:endCxn id="57" idx="0"/>
          </p:cNvCxnSpPr>
          <p:nvPr/>
        </p:nvCxnSpPr>
        <p:spPr>
          <a:xfrm rot="0">
            <a:off x="4404995" y="4556125"/>
            <a:ext cx="635" cy="238760"/>
          </a:xfrm>
          <a:prstGeom prst="line"/>
          <a:ln w="6350" cap="flat" cmpd="sng">
            <a:prstDash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도형 73"/>
          <p:cNvCxnSpPr>
            <a:stCxn id="51" idx="3"/>
            <a:endCxn id="58" idx="1"/>
          </p:cNvCxnSpPr>
          <p:nvPr/>
        </p:nvCxnSpPr>
        <p:spPr>
          <a:xfrm rot="0" flipV="1">
            <a:off x="6193790" y="2580005"/>
            <a:ext cx="1892300" cy="8255"/>
          </a:xfrm>
          <a:prstGeom prst="line"/>
          <a:ln w="63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도형 74"/>
          <p:cNvSpPr>
            <a:spLocks/>
          </p:cNvSpPr>
          <p:nvPr/>
        </p:nvSpPr>
        <p:spPr>
          <a:xfrm rot="16200000" flipH="1">
            <a:off x="6440805" y="3253740"/>
            <a:ext cx="2336165" cy="985520"/>
          </a:xfrm>
          <a:prstGeom prst="bentConnector2"/>
          <a:ln w="63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맑은 고딕" charset="0"/>
              <a:ea typeface="맑은 고딕" charset="0"/>
            </a:endParaRPr>
          </a:p>
        </p:txBody>
      </p:sp>
      <p:cxnSp>
        <p:nvCxnSpPr>
          <p:cNvPr id="76" name="도형 75"/>
          <p:cNvCxnSpPr/>
          <p:nvPr/>
        </p:nvCxnSpPr>
        <p:spPr>
          <a:xfrm rot="0" flipH="1" flipV="1">
            <a:off x="7117715" y="3190875"/>
            <a:ext cx="961390" cy="1905"/>
          </a:xfrm>
          <a:prstGeom prst="line"/>
          <a:ln w="63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도형 76"/>
          <p:cNvCxnSpPr/>
          <p:nvPr/>
        </p:nvCxnSpPr>
        <p:spPr>
          <a:xfrm rot="0" flipH="1" flipV="1">
            <a:off x="7118350" y="3794125"/>
            <a:ext cx="961390" cy="1905"/>
          </a:xfrm>
          <a:prstGeom prst="line"/>
          <a:ln w="63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도형 77"/>
          <p:cNvCxnSpPr/>
          <p:nvPr/>
        </p:nvCxnSpPr>
        <p:spPr>
          <a:xfrm rot="0" flipH="1" flipV="1">
            <a:off x="7114540" y="4365625"/>
            <a:ext cx="961390" cy="1905"/>
          </a:xfrm>
          <a:prstGeom prst="line"/>
          <a:ln w="6350" cap="flat" cmpd="sng">
            <a:solidFill>
              <a:schemeClr val="accent5">
                <a:lumMod val="60000"/>
                <a:lumOff val="40000"/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 rot="0">
            <a:off x="1188720" y="273050"/>
            <a:ext cx="10667365" cy="635"/>
          </a:xfrm>
          <a:prstGeom prst="line"/>
          <a:ln w="19050" cap="flat" cmpd="sng">
            <a:solidFill>
              <a:schemeClr val="accent6">
                <a:alpha val="10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>
            <a:spLocks/>
          </p:cNvSpPr>
          <p:nvPr/>
        </p:nvSpPr>
        <p:spPr>
          <a:xfrm rot="0">
            <a:off x="266065" y="244475"/>
            <a:ext cx="720725" cy="720725"/>
          </a:xfrm>
          <a:prstGeom prst="rect"/>
          <a:solidFill>
            <a:schemeClr val="accent6">
              <a:lumMod val="60000"/>
              <a:lumOff val="40000"/>
            </a:scheme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vert="horz" anchor="ctr">
            <a:no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cap="none" dirty="0" smtClean="0" b="0" strike="noStrike"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 rot="0">
            <a:off x="490220" y="323215"/>
            <a:ext cx="259715" cy="584200"/>
          </a:xfrm>
          <a:prstGeom prst="rect"/>
          <a:noFill/>
        </p:spPr>
        <p:txBody>
          <a:bodyPr wrap="square" lIns="91440" tIns="45720" rIns="91440" bIns="45720" vert="horz" anchor="t">
            <a:spAutoFit/>
          </a:bodyPr>
          <a:lstStyle/>
          <a:p>
            <a:pPr marL="0" indent="0" algn="ctr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dirty="0" smtClean="0" b="1" strike="noStrike">
                <a:solidFill>
                  <a:schemeClr val="bg1"/>
                </a:solidFill>
                <a:latin typeface="Arial" charset="0"/>
                <a:ea typeface="Arial" charset="0"/>
              </a:rPr>
              <a:t>1</a:t>
            </a:r>
            <a:endParaRPr lang="ko-KR" altLang="en-US" sz="3200" cap="none" dirty="0" smtClean="0" b="1" strike="noStrike">
              <a:solidFill>
                <a:schemeClr val="bg1"/>
              </a:solidFill>
              <a:latin typeface="Arial" charset="0"/>
              <a:ea typeface="Arial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 rot="0">
            <a:off x="1188720" y="351790"/>
            <a:ext cx="2735580" cy="690880"/>
            <a:chOff x="1188720" y="351790"/>
            <a:chExt cx="2735580" cy="690880"/>
          </a:xfrm>
        </p:grpSpPr>
        <p:sp>
          <p:nvSpPr>
            <p:cNvPr id="12" name="TextBox 11"/>
            <p:cNvSpPr txBox="1">
              <a:spLocks/>
            </p:cNvSpPr>
            <p:nvPr/>
          </p:nvSpPr>
          <p:spPr>
            <a:xfrm rot="0">
              <a:off x="1188720" y="351790"/>
              <a:ext cx="1894840" cy="27686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001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일본의</a:t>
              </a:r>
              <a:r>
                <a:rPr lang="en-US" altLang="ko-KR" sz="1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1200" cap="none" dirty="0" smtClean="0" b="0" strike="noStrike">
                  <a:latin typeface="나눔스퀘어라운드 Regular" charset="0"/>
                  <a:ea typeface="나눔스퀘어라운드 Regular" charset="0"/>
                </a:rPr>
                <a:t>관광정책기구</a:t>
              </a:r>
              <a:endParaRPr lang="ko-KR" altLang="en-US" sz="1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  <p:sp>
          <p:nvSpPr>
            <p:cNvPr id="13" name="TextBox 12"/>
            <p:cNvSpPr txBox="1">
              <a:spLocks/>
            </p:cNvSpPr>
            <p:nvPr/>
          </p:nvSpPr>
          <p:spPr>
            <a:xfrm rot="0">
              <a:off x="1188720" y="581660"/>
              <a:ext cx="2734945" cy="461010"/>
            </a:xfrm>
            <a:prstGeom prst="rect"/>
            <a:noFill/>
          </p:spPr>
          <p:txBody>
            <a:bodyPr wrap="none" lIns="91440" tIns="45720" rIns="91440" bIns="45720" vert="horz" anchor="t">
              <a:spAutoFit/>
            </a:bodyPr>
            <a:lstStyle/>
            <a:p>
              <a:pPr marL="0" indent="0" algn="l" fontAlgn="auto" defTabSz="914400" ea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cap="none" dirty="0" smtClean="0" b="1" strike="noStrike">
                  <a:latin typeface="Arial" charset="0"/>
                  <a:ea typeface="Arial" charset="0"/>
                </a:rPr>
                <a:t>·</a:t>
              </a:r>
              <a:r>
                <a:rPr lang="en-US" altLang="ko-KR" sz="2200" cap="none" dirty="0" smtClean="0" b="0" strike="noStrike">
                  <a:latin typeface="Arial" charset="0"/>
                  <a:ea typeface="Arial" charset="0"/>
                </a:rPr>
                <a:t> </a:t>
              </a:r>
              <a:r>
                <a:rPr lang="en-US" altLang="ko-KR" sz="2200" cap="none" dirty="0" smtClean="0" b="0" strike="noStrike">
                  <a:latin typeface="나눔스퀘어라운드 Regular" charset="0"/>
                  <a:ea typeface="나눔스퀘어라운드 Regular" charset="0"/>
                </a:rPr>
                <a:t>통계 및 보도 자료</a:t>
              </a:r>
              <a:endParaRPr lang="ko-KR" altLang="en-US" sz="2200" cap="none" dirty="0" smtClean="0" b="0" strike="noStrike">
                <a:latin typeface="나눔스퀘어라운드 Regular" charset="0"/>
                <a:ea typeface="나눔스퀘어라운드 Regular" charset="0"/>
              </a:endParaRPr>
            </a:p>
          </p:txBody>
        </p:sp>
      </p:grp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49885" y="2318385"/>
          <a:ext cx="5207000" cy="250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743585"/>
                <a:gridCol w="744220"/>
                <a:gridCol w="748030"/>
                <a:gridCol w="772160"/>
                <a:gridCol w="774065"/>
                <a:gridCol w="784860"/>
              </a:tblGrid>
              <a:tr h="324485">
                <a:tc rowSpan="2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관광객 규모 </a:t>
                      </a:r>
                      <a:endParaRPr lang="ko-KR" altLang="en-US" sz="12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순위</a:t>
                      </a:r>
                      <a:endParaRPr lang="ko-KR" altLang="en-US" sz="12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2015</a:t>
                      </a:r>
                      <a:endParaRPr lang="ko-KR" altLang="en-US" sz="15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gridSpan="3"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2016</a:t>
                      </a:r>
                      <a:endParaRPr lang="ko-KR" altLang="en-US" sz="15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</a:tr>
              <a:tr h="554990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ko-KR" altLang="en-US" kern="1200" dirty="0" smtClean="0" cap="none" b="0"/>
                    </a:p>
                  </a:txBody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국가명</a:t>
                      </a:r>
                      <a:endParaRPr lang="ko-KR" altLang="en-US" sz="14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관광객 수</a:t>
                      </a:r>
                      <a:endParaRPr lang="ko-KR" altLang="en-US" sz="14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구성비 </a:t>
                      </a:r>
                      <a:endParaRPr lang="ko-KR" altLang="en-US" sz="14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(%)</a:t>
                      </a:r>
                      <a:endParaRPr lang="ko-KR" altLang="en-US" sz="14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국가명</a:t>
                      </a:r>
                      <a:endParaRPr lang="ko-KR" altLang="en-US" sz="15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관광객 수 </a:t>
                      </a:r>
                      <a:endParaRPr lang="ko-KR" altLang="en-US" sz="15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구성비</a:t>
                      </a:r>
                      <a:endParaRPr lang="ko-KR" altLang="en-US" sz="15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1" strike="noStrike">
                          <a:solidFill>
                            <a:schemeClr val="lt1"/>
                          </a:solidFill>
                          <a:latin typeface="맑은 고딕" charset="0"/>
                          <a:ea typeface="맑은 고딕" charset="0"/>
                        </a:rPr>
                        <a:t>(%)</a:t>
                      </a:r>
                      <a:endParaRPr lang="ko-KR" altLang="en-US" sz="1500" kern="1200" dirty="0" smtClean="0" cap="none" b="1" strike="noStrike">
                        <a:solidFill>
                          <a:schemeClr val="lt1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2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중국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499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25.3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중국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637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35.5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한국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400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20.3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한국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509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21.2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대만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368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18.6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대만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417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17.3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4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홍콩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152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7.7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홍콩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184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7.7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미국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103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5.2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미국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124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auto" defTabSz="508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500" kern="1200" cap="none" dirty="0" smtClean="0" b="0" strike="noStrike">
                          <a:solidFill>
                            <a:schemeClr val="bg1">
                              <a:lumMod val="50000"/>
                              <a:lumOff val="0"/>
                            </a:schemeClr>
                          </a:solidFill>
                          <a:latin typeface="맑은 고딕" charset="0"/>
                          <a:ea typeface="맑은 고딕" charset="0"/>
                        </a:rPr>
                        <a:t>5.2</a:t>
                      </a:r>
                      <a:endParaRPr lang="ko-KR" altLang="en-US" sz="1500" kern="1200" dirty="0" smtClean="0" cap="none" b="0" strike="noStrike">
                        <a:solidFill>
                          <a:schemeClr val="bg1">
                            <a:lumMod val="50000"/>
                            <a:lumOff val="0"/>
                          </a:schemeClr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90170" marR="90170" marT="46990" marB="46990" anchor="t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텍스트 상자 14"/>
          <p:cNvSpPr txBox="1">
            <a:spLocks/>
          </p:cNvSpPr>
          <p:nvPr/>
        </p:nvSpPr>
        <p:spPr>
          <a:xfrm rot="0">
            <a:off x="274320" y="1933575"/>
            <a:ext cx="4921885" cy="370205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방일 외국인 관광객 규모 순위(2015, 2016)</a:t>
            </a:r>
            <a:endParaRPr lang="ko-KR" altLang="en-US" sz="18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6" name="텍스트 상자 15"/>
          <p:cNvSpPr txBox="1">
            <a:spLocks/>
          </p:cNvSpPr>
          <p:nvPr/>
        </p:nvSpPr>
        <p:spPr>
          <a:xfrm rot="0">
            <a:off x="273685" y="4980940"/>
            <a:ext cx="3020695" cy="262255"/>
          </a:xfrm>
          <a:prstGeom prst="rect"/>
          <a:noFill/>
          <a:ln w="0" cap="flat" cmpd="sng">
            <a:solidFill>
              <a:srgbClr val="FFFFFF">
                <a:alpha val="100000"/>
              </a:srgbClr>
            </a:solidFill>
            <a:prstDash/>
          </a:ln>
        </p:spPr>
        <p:txBody>
          <a:bodyPr wrap="none" lIns="89535" tIns="46355" rIns="89535" bIns="46355" vert="horz" anchor="t">
            <a:no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100" cap="none" dirty="0" smtClean="0" b="0" strike="noStrike">
                <a:solidFill>
                  <a:schemeClr val="bg1">
                    <a:lumMod val="50000"/>
                    <a:lumOff val="0"/>
                  </a:schemeClr>
                </a:solidFill>
                <a:latin typeface="맑은 고딕" charset="0"/>
                <a:ea typeface="맑은 고딕" charset="0"/>
              </a:rPr>
              <a:t>관광청(2017) 17년 관광백서 : JNTO 통계자료</a:t>
            </a:r>
            <a:endParaRPr lang="ko-KR" altLang="en-US" sz="1100" cap="none" dirty="0" smtClean="0" b="0" strike="noStrike">
              <a:solidFill>
                <a:schemeClr val="bg1">
                  <a:lumMod val="50000"/>
                  <a:lumOff val="0"/>
                </a:schemeClr>
              </a:solidFill>
              <a:latin typeface="맑은 고딕" charset="0"/>
              <a:ea typeface="맑은 고딕" charset="0"/>
            </a:endParaRPr>
          </a:p>
        </p:txBody>
      </p:sp>
      <p:graphicFrame>
        <p:nvGraphicFramePr>
          <p:cNvPr id="17" name="차트 16"/>
          <p:cNvGraphicFramePr>
            <a:graphicFrameLocks noGrp="1"/>
          </p:cNvGraphicFramePr>
          <p:nvPr/>
        </p:nvGraphicFramePr>
        <p:xfrm>
          <a:off x="6174740" y="1283335"/>
          <a:ext cx="5394325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텍스트 상자 17"/>
          <p:cNvSpPr txBox="1">
            <a:spLocks/>
          </p:cNvSpPr>
          <p:nvPr/>
        </p:nvSpPr>
        <p:spPr>
          <a:xfrm rot="0">
            <a:off x="10541000" y="5810250"/>
            <a:ext cx="1191260" cy="278130"/>
          </a:xfrm>
          <a:prstGeom prst="rect"/>
          <a:noFill/>
          <a:ln w="0">
            <a:noFill/>
            <a:prstDash/>
          </a:ln>
        </p:spPr>
        <p:txBody>
          <a:bodyPr wrap="square" lIns="89535" tIns="46355" rIns="89535" bIns="46355" vert="horz" anchor="t">
            <a:spAutoFit/>
          </a:bodyPr>
          <a:lstStyle/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cap="none" dirty="0" smtClean="0" b="0" strike="noStrike">
                <a:latin typeface="맑은 고딕" charset="0"/>
                <a:ea typeface="맑은 고딕" charset="0"/>
              </a:rPr>
              <a:t>(단위 : 만 명)</a:t>
            </a:r>
            <a:endParaRPr lang="ko-KR" altLang="en-US" sz="1200" cap="none" dirty="0" smtClean="0" b="0" strike="noStrike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585" y="2286000"/>
            <a:ext cx="1708785" cy="1200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 dirty="0">
                <a:solidFill>
                  <a:schemeClr val="tx2"/>
                </a:solidFill>
              </a:rPr>
              <a:t>002</a:t>
            </a:r>
            <a:endParaRPr lang="ko-KR" altLang="en-US" sz="7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49650"/>
            <a:ext cx="4221480" cy="584200"/>
          </a:xfrm>
          <a:prstGeom prst="rect">
            <a:avLst/>
          </a:prstGeom>
          <a:noFill/>
        </p:spPr>
        <p:txBody>
          <a:bodyPr wrap="none" lIns="91440" tIns="45720" rIns="91440" bIns="45720" numCol="1" vert="horz" anchor="t">
            <a:spAutoFit/>
          </a:bodyPr>
          <a:lstStyle/>
          <a:p>
            <a:pPr marL="0" indent="0" algn="l" fontAlgn="auto" defTabSz="914400" ea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cap="none" spc="-150" dirty="0" smtClean="0" b="0" strike="noStrike">
                <a:solidFill>
                  <a:schemeClr val="tx2"/>
                </a:solidFill>
                <a:latin typeface="나눔스퀘어라운드 Regular" charset="0"/>
                <a:ea typeface="나눔스퀘어라운드 Regular" charset="0"/>
              </a:rPr>
              <a:t>일본의 중앙 행정 조직</a:t>
            </a:r>
            <a:endParaRPr lang="ko-KR" altLang="en-US" sz="3200" cap="none" dirty="0" smtClean="0" b="0" strike="noStrike">
              <a:solidFill>
                <a:schemeClr val="tx2"/>
              </a:solidFill>
              <a:latin typeface="나눔스퀘어라운드 Regular" charset="0"/>
              <a:ea typeface="나눔스퀘어라운드 Regula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835" y="6505575"/>
            <a:ext cx="2519680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6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6"/>
              </a:solidFill>
              <a:latin typeface="+mn-ea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89585" y="3392805"/>
            <a:ext cx="6974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>
            <a:off x="6687820" y="920115"/>
            <a:ext cx="3334385" cy="459422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>
            <a:off x="8552815" y="920115"/>
            <a:ext cx="3334385" cy="4594225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5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065">
      <a:dk1>
        <a:srgbClr val="3A3838"/>
      </a:dk1>
      <a:lt1>
        <a:srgbClr val="FFFFFF"/>
      </a:lt1>
      <a:dk2>
        <a:srgbClr val="5D5B5B"/>
      </a:dk2>
      <a:lt2>
        <a:srgbClr val="F2F2F2"/>
      </a:lt2>
      <a:accent1>
        <a:srgbClr val="ED636D"/>
      </a:accent1>
      <a:accent2>
        <a:srgbClr val="FA7D87"/>
      </a:accent2>
      <a:accent3>
        <a:srgbClr val="F8BAA1"/>
      </a:accent3>
      <a:accent4>
        <a:srgbClr val="1097D0"/>
      </a:accent4>
      <a:accent5>
        <a:srgbClr val="016A96"/>
      </a:accent5>
      <a:accent6>
        <a:srgbClr val="898F8D"/>
      </a:accent6>
      <a:hlink>
        <a:srgbClr val="757070"/>
      </a:hlink>
      <a:folHlink>
        <a:srgbClr val="757070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55</Pages>
  <Paragraphs>78</Paragraphs>
  <Words>365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Saebyeol Yu</dc:creator>
  <cp:lastModifiedBy>Lee Kyung Min</cp:lastModifiedBy>
  <dc:title>PowerPoint 프레젠테이션</dc:title>
  <dcterms:modified xsi:type="dcterms:W3CDTF">2019-03-28T13:02:51Z</dcterms:modified>
</cp:coreProperties>
</file>