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5" r:id="rId3"/>
    <p:sldId id="260" r:id="rId4"/>
    <p:sldId id="258" r:id="rId5"/>
    <p:sldId id="267" r:id="rId6"/>
    <p:sldId id="266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2407-79AD-4F95-9488-9A099BE85C13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A2C3-1565-458C-B1AA-88289CED7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5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6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80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일본은 섬이라는 </a:t>
            </a:r>
            <a:r>
              <a:rPr lang="ko-KR" altLang="en-US" sz="1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격리성</a:t>
            </a:r>
            <a:r>
              <a:rPr lang="ko-KR" altLang="en-US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 때문에 </a:t>
            </a:r>
            <a:endParaRPr lang="en-US" altLang="ko-KR" sz="12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j-lt"/>
              <a:ea typeface="KoPub돋움체 Medium" panose="0202060302010102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중국이나 한국과는 상당히 다른 미술 세계를 형성해왔다</a:t>
            </a:r>
            <a:r>
              <a:rPr lang="en-US" altLang="ko-KR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일본 미술은 정신적인 측면보다는 시각적 효과와 자연 변화에 대한 감각이 돋보이며 산수보다는 인물 묘사에 치중하는 것이 특색이다</a:t>
            </a:r>
            <a:r>
              <a:rPr lang="en-US" altLang="ko-KR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j-lt"/>
              <a:ea typeface="KoPub돋움체 Medium" panose="0202060302010102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시대별로 일본화를 알아보자</a:t>
            </a:r>
            <a:r>
              <a:rPr lang="en-US" altLang="ko-KR" sz="1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j-lt"/>
                <a:ea typeface="KoPub돋움체 Medium" panose="02020603020101020101" pitchFamily="18" charset="-127"/>
              </a:rPr>
              <a:t>!!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51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모모야마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시대는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영웅으로서의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쇼군이 강조됨으로써 장대함과 호화로움이 추구되었으며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 서민들의 생활이 중시되어 풍속화와 화조화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花鳥畵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유행했다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시대 미술의 핵심은 역시 회화에서 찾아볼 수 있는데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카노 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狩野派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화가들이 주로 그리는 장벽화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障壁畵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풍속화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화조화 등을 꼽을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외 남만 미술이라 하여 일본에 찾아온 서양인들을 묘사한 그림들이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1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열린 에도 시대에는 </a:t>
            </a:r>
            <a:r>
              <a:rPr lang="ko-KR" altLang="en-US" dirty="0" err="1"/>
              <a:t>모모야마</a:t>
            </a:r>
            <a:r>
              <a:rPr lang="ko-KR" altLang="en-US" dirty="0"/>
              <a:t> 시대의 잔영을 그대로 이어받아 카노 파 화가들에 의해 큰 규모의 장벽화가 만들어졌으나 </a:t>
            </a:r>
            <a:endParaRPr lang="en-US" altLang="ko-KR" dirty="0"/>
          </a:p>
          <a:p>
            <a:r>
              <a:rPr lang="ko-KR" altLang="en-US" dirty="0"/>
              <a:t>카노 </a:t>
            </a:r>
            <a:r>
              <a:rPr lang="ko-KR" altLang="en-US" dirty="0" err="1"/>
              <a:t>탄유</a:t>
            </a:r>
            <a:r>
              <a:rPr lang="en-US" altLang="ko-KR" dirty="0"/>
              <a:t>(</a:t>
            </a:r>
            <a:r>
              <a:rPr lang="ko-KR" altLang="en-US" dirty="0"/>
              <a:t>狩野探幽</a:t>
            </a:r>
            <a:r>
              <a:rPr lang="en-US" altLang="ko-KR" dirty="0"/>
              <a:t>)</a:t>
            </a:r>
            <a:r>
              <a:rPr lang="ko-KR" altLang="en-US" dirty="0"/>
              <a:t>가 새로운 시대 분위기에 맞춰 변화를 시도했다</a:t>
            </a:r>
            <a:r>
              <a:rPr lang="en-US" altLang="ko-KR" dirty="0"/>
              <a:t>. </a:t>
            </a:r>
            <a:r>
              <a:rPr lang="ko-KR" altLang="en-US" dirty="0"/>
              <a:t>서민들의 생활상을 </a:t>
            </a:r>
            <a:r>
              <a:rPr lang="ko-KR" altLang="en-US" dirty="0" err="1"/>
              <a:t>가미한다든지</a:t>
            </a:r>
            <a:r>
              <a:rPr lang="ko-KR" altLang="en-US" dirty="0"/>
              <a:t> 화초들을 담채로 스케치한 것 등은 시대상이 반영된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55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 에도시대</a:t>
            </a:r>
            <a:r>
              <a:rPr lang="en-US" altLang="ko-KR" dirty="0"/>
              <a:t>(</a:t>
            </a:r>
            <a:r>
              <a:rPr lang="ko-KR" altLang="en-US" dirty="0"/>
              <a:t>江戶</a:t>
            </a:r>
            <a:r>
              <a:rPr lang="en-US" altLang="ko-KR" dirty="0"/>
              <a:t>, 1603~1867)</a:t>
            </a:r>
            <a:r>
              <a:rPr lang="ko-KR" altLang="en-US" dirty="0"/>
              <a:t>에 서민계층을 기반으로 발달한 풍속화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우키요에의</a:t>
            </a:r>
            <a:r>
              <a:rPr lang="ko-KR" altLang="en-US" dirty="0"/>
              <a:t> ‘</a:t>
            </a:r>
            <a:r>
              <a:rPr lang="ko-KR" altLang="en-US" dirty="0" err="1"/>
              <a:t>우키요’는</a:t>
            </a:r>
            <a:r>
              <a:rPr lang="ko-KR" altLang="en-US" dirty="0"/>
              <a:t> 덧없는 세상</a:t>
            </a:r>
            <a:r>
              <a:rPr lang="en-US" altLang="ko-KR" dirty="0"/>
              <a:t>, </a:t>
            </a:r>
            <a:r>
              <a:rPr lang="ko-KR" altLang="en-US" dirty="0"/>
              <a:t>속세를 뜻하는 말로</a:t>
            </a:r>
            <a:endParaRPr lang="en-US" altLang="ko-KR" dirty="0"/>
          </a:p>
          <a:p>
            <a:r>
              <a:rPr lang="ko-KR" altLang="en-US" dirty="0"/>
              <a:t>미인</a:t>
            </a:r>
            <a:r>
              <a:rPr lang="en-US" altLang="ko-KR" dirty="0"/>
              <a:t>, </a:t>
            </a:r>
            <a:r>
              <a:rPr lang="ko-KR" altLang="en-US" dirty="0"/>
              <a:t>기녀</a:t>
            </a:r>
            <a:r>
              <a:rPr lang="en-US" altLang="ko-KR" dirty="0"/>
              <a:t>, </a:t>
            </a:r>
            <a:r>
              <a:rPr lang="ko-KR" altLang="en-US" dirty="0"/>
              <a:t>광대 등 풍속을 중심 제재로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목판화를 주된 형식으로 대량 생산하여 서민의 수요를 충당했다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근대 풍속화의 시작이라고 할 </a:t>
            </a:r>
            <a:r>
              <a:rPr lang="en-US" altLang="ko-KR" dirty="0"/>
              <a:t>17</a:t>
            </a:r>
            <a:r>
              <a:rPr lang="ko-KR" altLang="en-US" dirty="0"/>
              <a:t>세기 후반</a:t>
            </a:r>
            <a:r>
              <a:rPr lang="en-US" altLang="ko-KR" dirty="0"/>
              <a:t>, </a:t>
            </a:r>
            <a:r>
              <a:rPr lang="ko-KR" altLang="en-US" dirty="0" err="1"/>
              <a:t>히시카와</a:t>
            </a:r>
            <a:r>
              <a:rPr lang="ko-KR" altLang="en-US" dirty="0"/>
              <a:t> 모로노부菱川師宣는 출판 문화의 흥행에 따라 소설 삽화에 판화 고유의 아름다움을 표현했다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중요중요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!!!!!!!!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채색 </a:t>
            </a:r>
            <a:r>
              <a:rPr lang="ko-KR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판화가 등장했고</a:t>
            </a:r>
            <a:r>
              <a:rPr lang="en-US" altLang="ko-KR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이어 다색 판화로 발전함에 따라 널리 사랑받게 되었다</a:t>
            </a:r>
            <a:r>
              <a:rPr lang="en-US" altLang="ko-KR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목판화라서 대량생산가능해 서민수요충당 꼭 설명하기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98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메이지 유신 이후 서양화의 본격적인 유입으로 일본 미술의 양상이 달라지는데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주류였던 카노 파를 비롯해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우키요에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등이 쇠퇴하고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일본화라는 이름의 동양화가 자리잡게 되어 점점 세력화하는 유화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油畵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대립하였다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70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00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6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63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30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39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79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2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2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77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9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CC67-C7B7-4EE6-810E-3824D3250AD8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ABF8-5A81-421C-A8DD-BDE6B6556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61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"/>
            <a:ext cx="9144000" cy="387175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-25600" y="6470826"/>
            <a:ext cx="9160030" cy="38717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829" y="2484434"/>
            <a:ext cx="73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 </a:t>
            </a:r>
            <a:r>
              <a:rPr lang="ko-KR" altLang="en-US" sz="4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형상화 된 일본의 미의식 </a:t>
            </a:r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  <a:endParaRPr lang="ko-KR" altLang="en-US" sz="40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54" y="5163198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" y="5487911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C12F49-8B51-40E7-AAC3-ADAB506C7944}"/>
              </a:ext>
            </a:extLst>
          </p:cNvPr>
          <p:cNvSpPr txBox="1"/>
          <p:nvPr/>
        </p:nvSpPr>
        <p:spPr>
          <a:xfrm>
            <a:off x="5443693" y="4579970"/>
            <a:ext cx="4294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15"/>
            </a:pPr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01***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일본어일본학과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정은지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21702***  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일본어일본학과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박예진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21603***   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영어영문학과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노혜주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21501***  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일본어일본학과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손민정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21402***  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러시아어러시학과 김지원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21501***  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일본어일본학과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김지영</a:t>
            </a:r>
            <a:endParaRPr lang="en-US" altLang="ko-KR" sz="16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21802***   </a:t>
            </a:r>
            <a:r>
              <a:rPr lang="ko-KR" altLang="en-US" sz="160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일본어일본학과</a:t>
            </a:r>
            <a:r>
              <a:rPr lang="ko-KR" altLang="en-US" sz="16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김지원</a:t>
            </a:r>
          </a:p>
        </p:txBody>
      </p:sp>
    </p:spTree>
    <p:extLst>
      <p:ext uri="{BB962C8B-B14F-4D97-AF65-F5344CB8AC3E}">
        <p14:creationId xmlns:p14="http://schemas.microsoft.com/office/powerpoint/2010/main" val="3209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"/>
            <a:ext cx="9144000" cy="387175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-25600" y="6470826"/>
            <a:ext cx="9160030" cy="38717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829" y="2659562"/>
            <a:ext cx="7386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 </a:t>
            </a:r>
            <a:r>
              <a:rPr lang="ko-KR" altLang="en-US" sz="4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일본화</a:t>
            </a:r>
            <a:r>
              <a:rPr lang="en-US" altLang="ko-KR" sz="4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4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日本畵</a:t>
            </a:r>
            <a:r>
              <a:rPr lang="en-US" altLang="ko-KR" sz="4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 </a:t>
            </a:r>
            <a:r>
              <a:rPr lang="en-US" altLang="ko-KR" sz="44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  <a:endParaRPr lang="ko-KR" altLang="en-US" sz="44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54" y="5163198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78" y="4533257"/>
            <a:ext cx="3444559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" y="5487911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5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8503" y="573960"/>
            <a:ext cx="284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일본화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日本畵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endParaRPr lang="ko-KR" altLang="en-US" sz="28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266831" y="1097180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17" r="40926"/>
          <a:stretch/>
        </p:blipFill>
        <p:spPr bwMode="auto">
          <a:xfrm>
            <a:off x="0" y="0"/>
            <a:ext cx="1281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480CF5D-4545-4D8F-AC8D-AC817872C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03" y="1911618"/>
            <a:ext cx="3492645" cy="3262520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  <p:sp>
        <p:nvSpPr>
          <p:cNvPr id="10" name="평행 사변형 9"/>
          <p:cNvSpPr/>
          <p:nvPr/>
        </p:nvSpPr>
        <p:spPr>
          <a:xfrm flipV="1">
            <a:off x="5413197" y="5015179"/>
            <a:ext cx="3492645" cy="45719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F0BA3F-C24C-4091-B32F-7BDFC5CCA5AF}"/>
              </a:ext>
            </a:extLst>
          </p:cNvPr>
          <p:cNvSpPr txBox="1"/>
          <p:nvPr/>
        </p:nvSpPr>
        <p:spPr>
          <a:xfrm>
            <a:off x="5165271" y="2090450"/>
            <a:ext cx="263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일본은 섬나라</a:t>
            </a:r>
            <a:endParaRPr lang="en-US" altLang="ko-KR" sz="28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00286-B892-466C-8F74-C72B36D93960}"/>
              </a:ext>
            </a:extLst>
          </p:cNvPr>
          <p:cNvSpPr txBox="1"/>
          <p:nvPr/>
        </p:nvSpPr>
        <p:spPr>
          <a:xfrm>
            <a:off x="5494656" y="2826714"/>
            <a:ext cx="37346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중국</a:t>
            </a:r>
            <a:r>
              <a:rPr lang="en-US" altLang="ko-KR" sz="19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·</a:t>
            </a:r>
            <a:r>
              <a:rPr lang="ko-KR" altLang="en-US" sz="19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한국과 다른 미술 세계 형성</a:t>
            </a:r>
            <a:endParaRPr lang="en-US" altLang="ko-KR" sz="19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18E60450-69D1-4B34-91CC-A53780502869}"/>
              </a:ext>
            </a:extLst>
          </p:cNvPr>
          <p:cNvSpPr/>
          <p:nvPr/>
        </p:nvSpPr>
        <p:spPr>
          <a:xfrm>
            <a:off x="5148217" y="2907931"/>
            <a:ext cx="346441" cy="221747"/>
          </a:xfrm>
          <a:prstGeom prst="rightArrow">
            <a:avLst/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highlight>
                <a:srgbClr val="F7AAA6"/>
              </a:highligh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7A5CB-D870-45A1-9673-0647EFB0EEDA}"/>
              </a:ext>
            </a:extLst>
          </p:cNvPr>
          <p:cNvSpPr txBox="1"/>
          <p:nvPr/>
        </p:nvSpPr>
        <p:spPr>
          <a:xfrm>
            <a:off x="5321438" y="3898591"/>
            <a:ext cx="111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정신적측면</a:t>
            </a:r>
            <a:endParaRPr lang="en-US" altLang="ko-KR" sz="16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r"/>
            <a:endParaRPr lang="en-US" altLang="ko-KR" sz="16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r"/>
            <a:r>
              <a:rPr lang="ko-KR" altLang="en-US" sz="1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산수</a:t>
            </a:r>
            <a:endParaRPr lang="en-US" altLang="ko-KR" sz="16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150A0A-A4BE-4E4C-A349-A4415E2A2B3E}"/>
              </a:ext>
            </a:extLst>
          </p:cNvPr>
          <p:cNvSpPr txBox="1"/>
          <p:nvPr/>
        </p:nvSpPr>
        <p:spPr>
          <a:xfrm>
            <a:off x="6563307" y="3693168"/>
            <a:ext cx="1626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시각적효과</a:t>
            </a:r>
            <a:endParaRPr lang="en-US" altLang="ko-KR" sz="2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r"/>
            <a:endParaRPr lang="en-US" altLang="ko-KR" sz="2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r"/>
            <a:r>
              <a:rPr lang="ko-KR" altLang="en-US" sz="20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인물 묘사</a:t>
            </a:r>
            <a:endParaRPr lang="en-US" altLang="ko-KR" sz="20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7" name="화살표: 위쪽 16">
            <a:extLst>
              <a:ext uri="{FF2B5EF4-FFF2-40B4-BE49-F238E27FC236}">
                <a16:creationId xmlns:a16="http://schemas.microsoft.com/office/drawing/2014/main" id="{8172B023-D455-4843-AD73-3E16AE43830F}"/>
              </a:ext>
            </a:extLst>
          </p:cNvPr>
          <p:cNvSpPr/>
          <p:nvPr/>
        </p:nvSpPr>
        <p:spPr>
          <a:xfrm>
            <a:off x="8318140" y="3608277"/>
            <a:ext cx="359916" cy="1082787"/>
          </a:xfrm>
          <a:prstGeom prst="upArrow">
            <a:avLst/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2" name="화살표: 위쪽 21">
            <a:extLst>
              <a:ext uri="{FF2B5EF4-FFF2-40B4-BE49-F238E27FC236}">
                <a16:creationId xmlns:a16="http://schemas.microsoft.com/office/drawing/2014/main" id="{B8C9A834-BAAC-4DB4-A7B2-3A4398DAB480}"/>
              </a:ext>
            </a:extLst>
          </p:cNvPr>
          <p:cNvSpPr/>
          <p:nvPr/>
        </p:nvSpPr>
        <p:spPr>
          <a:xfrm rot="10800000">
            <a:off x="6408528" y="3971075"/>
            <a:ext cx="266703" cy="7184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7868A76A-1F73-4215-9B97-B7577E681C5D}"/>
              </a:ext>
            </a:extLst>
          </p:cNvPr>
          <p:cNvSpPr/>
          <p:nvPr/>
        </p:nvSpPr>
        <p:spPr>
          <a:xfrm>
            <a:off x="5700801" y="2323238"/>
            <a:ext cx="2525820" cy="76944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8" name="Picture 2" descr="cherry blossom png에 대한 이미지 검색결과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221559"/>
            <a:ext cx="2132405" cy="16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907C85-9359-4587-B0F7-8D2ED37E6942}"/>
              </a:ext>
            </a:extLst>
          </p:cNvPr>
          <p:cNvSpPr txBox="1"/>
          <p:nvPr/>
        </p:nvSpPr>
        <p:spPr>
          <a:xfrm>
            <a:off x="2128060" y="568807"/>
            <a:ext cx="494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모모야마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桃山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시대 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1574-1602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년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302D084-C4E9-458F-B33A-D325883D7E86}"/>
              </a:ext>
            </a:extLst>
          </p:cNvPr>
          <p:cNvCxnSpPr>
            <a:cxnSpLocks/>
          </p:cNvCxnSpPr>
          <p:nvPr/>
        </p:nvCxnSpPr>
        <p:spPr>
          <a:xfrm>
            <a:off x="2128058" y="1161392"/>
            <a:ext cx="5435378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D63C626-38DB-463A-99C4-52AD6023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362" y="541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C45AD3C-73AA-42C6-8C90-BCDB167B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84724656" descr="EMB0000322c7a18">
            <a:extLst>
              <a:ext uri="{FF2B5EF4-FFF2-40B4-BE49-F238E27FC236}">
                <a16:creationId xmlns:a16="http://schemas.microsoft.com/office/drawing/2014/main" id="{8BF9F81E-7269-4133-885C-FE5F99D7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6" y="2503658"/>
            <a:ext cx="4556568" cy="2632477"/>
          </a:xfrm>
          <a:prstGeom prst="rect">
            <a:avLst/>
          </a:prstGeom>
          <a:noFill/>
          <a:ln w="57150">
            <a:solidFill>
              <a:srgbClr val="F7AA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E19900-41F2-430E-904A-F1668A85D3F2}"/>
              </a:ext>
            </a:extLst>
          </p:cNvPr>
          <p:cNvSpPr txBox="1"/>
          <p:nvPr/>
        </p:nvSpPr>
        <p:spPr>
          <a:xfrm>
            <a:off x="289482" y="5284650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사자도 병풍</a:t>
            </a:r>
            <a:endParaRPr lang="en-US" altLang="ko-KR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5F514-605D-42F0-B2A5-648EDD5AE482}"/>
              </a:ext>
            </a:extLst>
          </p:cNvPr>
          <p:cNvSpPr txBox="1"/>
          <p:nvPr/>
        </p:nvSpPr>
        <p:spPr>
          <a:xfrm>
            <a:off x="5653095" y="3268666"/>
            <a:ext cx="28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사자</a:t>
            </a:r>
            <a:r>
              <a:rPr lang="en-US" altLang="ko-KR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용호</a:t>
            </a:r>
            <a:r>
              <a:rPr lang="en-US" altLang="ko-KR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虎</a:t>
            </a:r>
            <a:r>
              <a:rPr lang="en-US" altLang="ko-KR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), </a:t>
            </a:r>
            <a:r>
              <a:rPr lang="ko-KR" altLang="en-US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봉황 등</a:t>
            </a:r>
            <a:endParaRPr lang="en-US" altLang="ko-KR" sz="24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460BD6-AFEF-46E5-AA53-C697A3A9562E}"/>
              </a:ext>
            </a:extLst>
          </p:cNvPr>
          <p:cNvSpPr txBox="1"/>
          <p:nvPr/>
        </p:nvSpPr>
        <p:spPr>
          <a:xfrm>
            <a:off x="5820157" y="4963559"/>
            <a:ext cx="2498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장대함 호화로움</a:t>
            </a:r>
            <a:endParaRPr lang="en-US" altLang="ko-KR" sz="28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강함   길조</a:t>
            </a:r>
            <a:endParaRPr lang="en-US" altLang="ko-KR" sz="28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A426246E-16DD-44D1-B474-71864F944B44}"/>
              </a:ext>
            </a:extLst>
          </p:cNvPr>
          <p:cNvSpPr/>
          <p:nvPr/>
        </p:nvSpPr>
        <p:spPr>
          <a:xfrm>
            <a:off x="6767262" y="3786409"/>
            <a:ext cx="604171" cy="990315"/>
          </a:xfrm>
          <a:prstGeom prst="downArrow">
            <a:avLst>
              <a:gd name="adj1" fmla="val 54169"/>
              <a:gd name="adj2" fmla="val 68759"/>
            </a:avLst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23F767-780A-4C24-983D-95E4040067B6}"/>
              </a:ext>
            </a:extLst>
          </p:cNvPr>
          <p:cNvSpPr txBox="1"/>
          <p:nvPr/>
        </p:nvSpPr>
        <p:spPr>
          <a:xfrm>
            <a:off x="6170111" y="2450441"/>
            <a:ext cx="21175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1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</a:t>
            </a:r>
            <a:r>
              <a:rPr lang="ko-KR" altLang="en-US" sz="31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영웅성</a:t>
            </a:r>
            <a:r>
              <a:rPr lang="en-US" altLang="ko-KR" sz="3100" spc="-15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94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3B2C3B0-5539-4226-BDFB-7021862BBC8D}"/>
              </a:ext>
            </a:extLst>
          </p:cNvPr>
          <p:cNvSpPr/>
          <p:nvPr/>
        </p:nvSpPr>
        <p:spPr>
          <a:xfrm>
            <a:off x="5042561" y="2188975"/>
            <a:ext cx="3865279" cy="3290999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8" name="Picture 2" descr="cherry blossom png에 대한 이미지 검색결과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221559"/>
            <a:ext cx="2132405" cy="16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907C85-9359-4587-B0F7-8D2ED37E6942}"/>
              </a:ext>
            </a:extLst>
          </p:cNvPr>
          <p:cNvSpPr txBox="1"/>
          <p:nvPr/>
        </p:nvSpPr>
        <p:spPr>
          <a:xfrm>
            <a:off x="2515988" y="515116"/>
            <a:ext cx="430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에도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江戶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시대 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1603-1867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년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302D084-C4E9-458F-B33A-D325883D7E86}"/>
              </a:ext>
            </a:extLst>
          </p:cNvPr>
          <p:cNvCxnSpPr>
            <a:cxnSpLocks/>
          </p:cNvCxnSpPr>
          <p:nvPr/>
        </p:nvCxnSpPr>
        <p:spPr>
          <a:xfrm>
            <a:off x="2188314" y="1003737"/>
            <a:ext cx="5225360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D63C626-38DB-463A-99C4-52AD6023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362" y="541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C45AD3C-73AA-42C6-8C90-BCDB167B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19900-41F2-430E-904A-F1668A85D3F2}"/>
              </a:ext>
            </a:extLst>
          </p:cNvPr>
          <p:cNvSpPr txBox="1"/>
          <p:nvPr/>
        </p:nvSpPr>
        <p:spPr>
          <a:xfrm>
            <a:off x="153454" y="5110642"/>
            <a:ext cx="21227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타카오</a:t>
            </a:r>
            <a:r>
              <a:rPr lang="ko-KR" altLang="en-US" sz="17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단풍구경도 병풍</a:t>
            </a:r>
            <a:endParaRPr lang="en-US" altLang="ko-KR" sz="17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5F514-605D-42F0-B2A5-648EDD5AE482}"/>
              </a:ext>
            </a:extLst>
          </p:cNvPr>
          <p:cNvSpPr txBox="1"/>
          <p:nvPr/>
        </p:nvSpPr>
        <p:spPr>
          <a:xfrm>
            <a:off x="5222989" y="2453463"/>
            <a:ext cx="329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모모야마시대</a:t>
            </a:r>
            <a:r>
              <a:rPr lang="ko-KR" altLang="en-US" sz="2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잔영을 유지</a:t>
            </a:r>
            <a:endParaRPr lang="en-US" altLang="ko-KR" sz="24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460BD6-AFEF-46E5-AA53-C697A3A9562E}"/>
              </a:ext>
            </a:extLst>
          </p:cNvPr>
          <p:cNvSpPr txBox="1"/>
          <p:nvPr/>
        </p:nvSpPr>
        <p:spPr>
          <a:xfrm>
            <a:off x="5173160" y="4236070"/>
            <a:ext cx="34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서민들의 생활상 가미</a:t>
            </a:r>
            <a:endParaRPr lang="en-US" altLang="ko-KR" sz="24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화초 담채스케치</a:t>
            </a:r>
            <a:endParaRPr lang="en-US" altLang="ko-KR" sz="2400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8950CF-FC1A-4077-A4B1-3EE903E5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0" y="900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pic>
        <p:nvPicPr>
          <p:cNvPr id="2049" name="_x184721456" descr="EMB0000322c7a23">
            <a:extLst>
              <a:ext uri="{FF2B5EF4-FFF2-40B4-BE49-F238E27FC236}">
                <a16:creationId xmlns:a16="http://schemas.microsoft.com/office/drawing/2014/main" id="{616EFAA8-B6B5-4829-BCD2-ADAE1C38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2" y="2313451"/>
            <a:ext cx="4559652" cy="2695261"/>
          </a:xfrm>
          <a:prstGeom prst="rect">
            <a:avLst/>
          </a:prstGeom>
          <a:noFill/>
          <a:ln w="38100">
            <a:solidFill>
              <a:srgbClr val="F7AA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십자형 2">
            <a:extLst>
              <a:ext uri="{FF2B5EF4-FFF2-40B4-BE49-F238E27FC236}">
                <a16:creationId xmlns:a16="http://schemas.microsoft.com/office/drawing/2014/main" id="{5DAA45BA-8476-44E8-959C-261FCE7F0249}"/>
              </a:ext>
            </a:extLst>
          </p:cNvPr>
          <p:cNvSpPr/>
          <p:nvPr/>
        </p:nvSpPr>
        <p:spPr>
          <a:xfrm>
            <a:off x="6630089" y="3254748"/>
            <a:ext cx="604171" cy="641701"/>
          </a:xfrm>
          <a:prstGeom prst="plus">
            <a:avLst>
              <a:gd name="adj" fmla="val 374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086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herry blossom png에 대한 이미지 검색결과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221559"/>
            <a:ext cx="2132405" cy="16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907C85-9359-4587-B0F7-8D2ED37E6942}"/>
              </a:ext>
            </a:extLst>
          </p:cNvPr>
          <p:cNvSpPr txBox="1"/>
          <p:nvPr/>
        </p:nvSpPr>
        <p:spPr>
          <a:xfrm>
            <a:off x="2723549" y="501500"/>
            <a:ext cx="522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에도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江戶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시대 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1603-1867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년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302D084-C4E9-458F-B33A-D325883D7E86}"/>
              </a:ext>
            </a:extLst>
          </p:cNvPr>
          <p:cNvCxnSpPr>
            <a:cxnSpLocks/>
          </p:cNvCxnSpPr>
          <p:nvPr/>
        </p:nvCxnSpPr>
        <p:spPr>
          <a:xfrm>
            <a:off x="2440570" y="1003737"/>
            <a:ext cx="5225360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D63C626-38DB-463A-99C4-52AD6023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362" y="541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C45AD3C-73AA-42C6-8C90-BCDB167B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8950CF-FC1A-4077-A4B1-3EE903E5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76" y="900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E70E34-90B8-4FFA-BBC8-3C5D46E3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pic>
        <p:nvPicPr>
          <p:cNvPr id="2051" name="_x184722416" descr="EMB0000322c7a29">
            <a:extLst>
              <a:ext uri="{FF2B5EF4-FFF2-40B4-BE49-F238E27FC236}">
                <a16:creationId xmlns:a16="http://schemas.microsoft.com/office/drawing/2014/main" id="{4230EE73-BF5F-4311-BF15-361D51A1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4" y="3330526"/>
            <a:ext cx="2062722" cy="3033877"/>
          </a:xfrm>
          <a:prstGeom prst="rect">
            <a:avLst/>
          </a:prstGeom>
          <a:noFill/>
          <a:ln w="57150">
            <a:solidFill>
              <a:srgbClr val="F7AA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631CCB3-B64B-48CC-B8A7-AD42C99C7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58" y="1308283"/>
            <a:ext cx="2231871" cy="2985881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208F910-2BBC-436B-B4FC-C4409A669E58}"/>
              </a:ext>
            </a:extLst>
          </p:cNvPr>
          <p:cNvSpPr txBox="1"/>
          <p:nvPr/>
        </p:nvSpPr>
        <p:spPr>
          <a:xfrm>
            <a:off x="640094" y="6389882"/>
            <a:ext cx="237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배를 들어올리는 </a:t>
            </a:r>
            <a:r>
              <a:rPr lang="ko-KR" altLang="en-US" sz="14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사카타</a:t>
            </a:r>
            <a:r>
              <a:rPr lang="ko-KR" altLang="en-US" sz="1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14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킨페이</a:t>
            </a:r>
            <a:endParaRPr lang="en-US" altLang="ko-KR" sz="14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D9C0E9-9F85-4BE9-9E6E-E2C5C4082E48}"/>
              </a:ext>
            </a:extLst>
          </p:cNvPr>
          <p:cNvSpPr txBox="1"/>
          <p:nvPr/>
        </p:nvSpPr>
        <p:spPr>
          <a:xfrm>
            <a:off x="3069447" y="4308232"/>
            <a:ext cx="102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오셍의</a:t>
            </a:r>
            <a:r>
              <a:rPr lang="ko-KR" altLang="en-US" sz="14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찻집</a:t>
            </a:r>
            <a:endParaRPr lang="en-US" altLang="ko-KR" sz="14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E598EA-C9ED-49A6-AA5D-E8F363F4C2FE}"/>
              </a:ext>
            </a:extLst>
          </p:cNvPr>
          <p:cNvSpPr txBox="1"/>
          <p:nvPr/>
        </p:nvSpPr>
        <p:spPr>
          <a:xfrm>
            <a:off x="4142656" y="1316473"/>
            <a:ext cx="2815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우키요에</a:t>
            </a:r>
            <a:r>
              <a:rPr lang="en-US" altLang="ko-KR" sz="25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5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浮世繪</a:t>
            </a:r>
            <a:r>
              <a:rPr lang="en-US" altLang="ko-KR" sz="2500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E73E9E1-BD51-421B-8961-A727D935E5FB}"/>
              </a:ext>
            </a:extLst>
          </p:cNvPr>
          <p:cNvGrpSpPr/>
          <p:nvPr/>
        </p:nvGrpSpPr>
        <p:grpSpPr>
          <a:xfrm>
            <a:off x="4165923" y="1907304"/>
            <a:ext cx="4029757" cy="400110"/>
            <a:chOff x="3913665" y="1907304"/>
            <a:chExt cx="4029757" cy="4001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29EB0-4CE6-4D6C-ABB2-3242B4B25A62}"/>
                </a:ext>
              </a:extLst>
            </p:cNvPr>
            <p:cNvSpPr txBox="1"/>
            <p:nvPr/>
          </p:nvSpPr>
          <p:spPr>
            <a:xfrm>
              <a:off x="4260106" y="1907304"/>
              <a:ext cx="3683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서민계층을 기반으로 발달한 풍속화</a:t>
              </a:r>
              <a:endParaRPr lang="en-US" altLang="ko-KR" sz="20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8" name="화살표: 오른쪽 37">
              <a:extLst>
                <a:ext uri="{FF2B5EF4-FFF2-40B4-BE49-F238E27FC236}">
                  <a16:creationId xmlns:a16="http://schemas.microsoft.com/office/drawing/2014/main" id="{08387D3C-E0AF-4EBA-8982-FEC9A51B9140}"/>
                </a:ext>
              </a:extLst>
            </p:cNvPr>
            <p:cNvSpPr/>
            <p:nvPr/>
          </p:nvSpPr>
          <p:spPr>
            <a:xfrm>
              <a:off x="3913665" y="1981097"/>
              <a:ext cx="346441" cy="221747"/>
            </a:xfrm>
            <a:prstGeom prst="rightArrow">
              <a:avLst/>
            </a:prstGeom>
            <a:solidFill>
              <a:srgbClr val="F7AAA6"/>
            </a:solidFill>
            <a:ln>
              <a:solidFill>
                <a:srgbClr val="F7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>
                <a:highlight>
                  <a:srgbClr val="F7AAA6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6C8435F-A0D7-42E0-BD4F-CCCC918C337A}"/>
              </a:ext>
            </a:extLst>
          </p:cNvPr>
          <p:cNvGrpSpPr/>
          <p:nvPr/>
        </p:nvGrpSpPr>
        <p:grpSpPr>
          <a:xfrm>
            <a:off x="4142656" y="2518923"/>
            <a:ext cx="4028923" cy="477054"/>
            <a:chOff x="3849665" y="2798618"/>
            <a:chExt cx="4028923" cy="4770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1F04BC-F482-48A0-B699-7FB617628D85}"/>
                </a:ext>
              </a:extLst>
            </p:cNvPr>
            <p:cNvSpPr txBox="1"/>
            <p:nvPr/>
          </p:nvSpPr>
          <p:spPr>
            <a:xfrm>
              <a:off x="3849665" y="2798618"/>
              <a:ext cx="40289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spc="-151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우키요</a:t>
              </a:r>
              <a:r>
                <a:rPr lang="ko-KR" altLang="en-US" sz="25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</a:t>
              </a:r>
              <a:r>
                <a:rPr lang="en-US" altLang="ko-KR" sz="25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      </a:t>
              </a:r>
              <a:r>
                <a:rPr lang="ko-KR" altLang="en-US" sz="25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덧없는 세상</a:t>
              </a:r>
              <a:r>
                <a:rPr lang="en-US" altLang="ko-KR" sz="25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· </a:t>
              </a:r>
              <a:r>
                <a:rPr lang="ko-KR" altLang="en-US" sz="2500" spc="-15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속세</a:t>
              </a:r>
              <a:endParaRPr lang="en-US" altLang="ko-KR" sz="25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9" name="화살표: 오른쪽 38">
              <a:extLst>
                <a:ext uri="{FF2B5EF4-FFF2-40B4-BE49-F238E27FC236}">
                  <a16:creationId xmlns:a16="http://schemas.microsoft.com/office/drawing/2014/main" id="{FE9E35F9-51B6-4D57-91AF-871B058E47C0}"/>
                </a:ext>
              </a:extLst>
            </p:cNvPr>
            <p:cNvSpPr/>
            <p:nvPr/>
          </p:nvSpPr>
          <p:spPr>
            <a:xfrm>
              <a:off x="5043240" y="2859169"/>
              <a:ext cx="346441" cy="221747"/>
            </a:xfrm>
            <a:prstGeom prst="rightArrow">
              <a:avLst/>
            </a:prstGeom>
            <a:solidFill>
              <a:srgbClr val="F7AAA6"/>
            </a:solidFill>
            <a:ln>
              <a:solidFill>
                <a:srgbClr val="F7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500" dirty="0">
                <a:highlight>
                  <a:srgbClr val="F7AAA6"/>
                </a:highligh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0EBB94A-7D36-4622-BF22-51E17771EA40}"/>
              </a:ext>
            </a:extLst>
          </p:cNvPr>
          <p:cNvGrpSpPr/>
          <p:nvPr/>
        </p:nvGrpSpPr>
        <p:grpSpPr>
          <a:xfrm>
            <a:off x="6845914" y="3374652"/>
            <a:ext cx="2115898" cy="1683005"/>
            <a:chOff x="7090908" y="3235712"/>
            <a:chExt cx="1733237" cy="13869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5723C8-56C2-4279-AFCD-FD38C5DAF964}"/>
                </a:ext>
              </a:extLst>
            </p:cNvPr>
            <p:cNvSpPr txBox="1"/>
            <p:nvPr/>
          </p:nvSpPr>
          <p:spPr>
            <a:xfrm>
              <a:off x="7223981" y="3842942"/>
              <a:ext cx="592260" cy="38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1" dirty="0">
                  <a:solidFill>
                    <a:schemeClr val="bg1">
                      <a:lumMod val="50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미인</a:t>
              </a:r>
              <a:endParaRPr lang="en-US" altLang="ko-KR" sz="2400" b="1" spc="-151" dirty="0">
                <a:solidFill>
                  <a:schemeClr val="bg1">
                    <a:lumMod val="50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A92427-9324-4519-A3E5-83FDDAB9301C}"/>
                </a:ext>
              </a:extLst>
            </p:cNvPr>
            <p:cNvSpPr txBox="1"/>
            <p:nvPr/>
          </p:nvSpPr>
          <p:spPr>
            <a:xfrm>
              <a:off x="7629323" y="3457853"/>
              <a:ext cx="592260" cy="38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1" dirty="0">
                  <a:solidFill>
                    <a:schemeClr val="bg1">
                      <a:lumMod val="50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기녀</a:t>
              </a:r>
              <a:endParaRPr lang="en-US" altLang="ko-KR" sz="2400" b="1" spc="-151" dirty="0">
                <a:solidFill>
                  <a:schemeClr val="bg1">
                    <a:lumMod val="50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E251E3-FE31-428F-B3C4-C73C8AC7DFBC}"/>
                </a:ext>
              </a:extLst>
            </p:cNvPr>
            <p:cNvSpPr txBox="1"/>
            <p:nvPr/>
          </p:nvSpPr>
          <p:spPr>
            <a:xfrm>
              <a:off x="8017012" y="3859840"/>
              <a:ext cx="592260" cy="38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spc="-151" dirty="0">
                  <a:solidFill>
                    <a:schemeClr val="bg1">
                      <a:lumMod val="50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광대</a:t>
              </a:r>
              <a:endParaRPr lang="en-US" altLang="ko-KR" sz="2400" b="1" spc="-151" dirty="0">
                <a:solidFill>
                  <a:schemeClr val="bg1">
                    <a:lumMod val="50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6BA788D-B085-4072-8F70-C0C4A3F78875}"/>
                </a:ext>
              </a:extLst>
            </p:cNvPr>
            <p:cNvSpPr/>
            <p:nvPr/>
          </p:nvSpPr>
          <p:spPr>
            <a:xfrm>
              <a:off x="7090908" y="3235712"/>
              <a:ext cx="1733237" cy="1386960"/>
            </a:xfrm>
            <a:prstGeom prst="ellipse">
              <a:avLst/>
            </a:prstGeom>
            <a:noFill/>
            <a:ln w="57150">
              <a:solidFill>
                <a:srgbClr val="F7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25" name="화살표: 위로 굽음 24">
            <a:extLst>
              <a:ext uri="{FF2B5EF4-FFF2-40B4-BE49-F238E27FC236}">
                <a16:creationId xmlns:a16="http://schemas.microsoft.com/office/drawing/2014/main" id="{82A2E48E-B13C-4D67-B494-24BF0268CC74}"/>
              </a:ext>
            </a:extLst>
          </p:cNvPr>
          <p:cNvSpPr/>
          <p:nvPr/>
        </p:nvSpPr>
        <p:spPr>
          <a:xfrm rot="5400000">
            <a:off x="5867166" y="3435089"/>
            <a:ext cx="1081350" cy="636801"/>
          </a:xfrm>
          <a:prstGeom prst="bentUpArrow">
            <a:avLst/>
          </a:prstGeom>
          <a:solidFill>
            <a:srgbClr val="F7AAA6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43EB609-9BA2-4F43-8FCF-E48BC1A76260}"/>
              </a:ext>
            </a:extLst>
          </p:cNvPr>
          <p:cNvSpPr/>
          <p:nvPr/>
        </p:nvSpPr>
        <p:spPr>
          <a:xfrm>
            <a:off x="4456763" y="5243185"/>
            <a:ext cx="3579877" cy="786775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C4CB29-6972-4083-8598-77EED8E405A3}"/>
              </a:ext>
            </a:extLst>
          </p:cNvPr>
          <p:cNvSpPr txBox="1"/>
          <p:nvPr/>
        </p:nvSpPr>
        <p:spPr>
          <a:xfrm>
            <a:off x="4700194" y="5303471"/>
            <a:ext cx="341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1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채색 판화 등장</a:t>
            </a:r>
            <a:endParaRPr lang="en-US" altLang="ko-KR" sz="3600" spc="-151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787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herry blossom png에 대한 이미지 검색결과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221559"/>
            <a:ext cx="2132405" cy="16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907C85-9359-4587-B0F7-8D2ED37E6942}"/>
              </a:ext>
            </a:extLst>
          </p:cNvPr>
          <p:cNvSpPr txBox="1"/>
          <p:nvPr/>
        </p:nvSpPr>
        <p:spPr>
          <a:xfrm>
            <a:off x="2258162" y="438748"/>
            <a:ext cx="2498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메이지유신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이후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3302D084-C4E9-458F-B33A-D325883D7E86}"/>
              </a:ext>
            </a:extLst>
          </p:cNvPr>
          <p:cNvCxnSpPr>
            <a:cxnSpLocks/>
          </p:cNvCxnSpPr>
          <p:nvPr/>
        </p:nvCxnSpPr>
        <p:spPr>
          <a:xfrm>
            <a:off x="2188314" y="1003737"/>
            <a:ext cx="5225360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D63C626-38DB-463A-99C4-52AD6023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362" y="541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C45AD3C-73AA-42C6-8C90-BCDB167B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19900-41F2-430E-904A-F1668A85D3F2}"/>
              </a:ext>
            </a:extLst>
          </p:cNvPr>
          <p:cNvSpPr txBox="1"/>
          <p:nvPr/>
        </p:nvSpPr>
        <p:spPr>
          <a:xfrm>
            <a:off x="315320" y="5813142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검은 고양이</a:t>
            </a:r>
            <a:endParaRPr lang="en-US" altLang="ko-KR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5F514-605D-42F0-B2A5-648EDD5AE482}"/>
              </a:ext>
            </a:extLst>
          </p:cNvPr>
          <p:cNvSpPr txBox="1"/>
          <p:nvPr/>
        </p:nvSpPr>
        <p:spPr>
          <a:xfrm>
            <a:off x="5109008" y="1740905"/>
            <a:ext cx="2517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서양화의 본격적인 유입</a:t>
            </a:r>
            <a:endParaRPr lang="en-US" altLang="ko-KR" sz="20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8950CF-FC1A-4077-A4B1-3EE903E5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0" y="900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46F95AF-DA8F-4031-A653-88B74A01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3" y="2459544"/>
            <a:ext cx="1181100" cy="3286125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DC0200-30A3-424B-85EB-147A123FA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97" y="1736623"/>
            <a:ext cx="2533650" cy="3286125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4D76C4-E9A5-4629-BA19-31D59014AC35}"/>
              </a:ext>
            </a:extLst>
          </p:cNvPr>
          <p:cNvSpPr txBox="1"/>
          <p:nvPr/>
        </p:nvSpPr>
        <p:spPr>
          <a:xfrm>
            <a:off x="1891223" y="5086549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독서</a:t>
            </a:r>
            <a:endParaRPr lang="en-US" altLang="ko-KR" b="1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4C46D-8FA3-4F85-A3AC-F5FBBDF70BCE}"/>
              </a:ext>
            </a:extLst>
          </p:cNvPr>
          <p:cNvSpPr txBox="1"/>
          <p:nvPr/>
        </p:nvSpPr>
        <p:spPr>
          <a:xfrm>
            <a:off x="5810721" y="5160892"/>
            <a:ext cx="1613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유화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油畵</a:t>
            </a:r>
            <a:r>
              <a:rPr lang="en-US" altLang="ko-KR" sz="28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31C67-34D3-4E67-A9EA-67278584F102}"/>
              </a:ext>
            </a:extLst>
          </p:cNvPr>
          <p:cNvSpPr txBox="1"/>
          <p:nvPr/>
        </p:nvSpPr>
        <p:spPr>
          <a:xfrm>
            <a:off x="5160830" y="3122903"/>
            <a:ext cx="286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일본화</a:t>
            </a:r>
            <a:r>
              <a:rPr lang="en-US" altLang="ko-KR" sz="3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3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日本畵</a:t>
            </a:r>
            <a:r>
              <a:rPr lang="en-US" altLang="ko-KR" sz="36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7C94C8-6C23-4245-9F40-8AD330D7E0FD}"/>
              </a:ext>
            </a:extLst>
          </p:cNvPr>
          <p:cNvSpPr txBox="1"/>
          <p:nvPr/>
        </p:nvSpPr>
        <p:spPr>
          <a:xfrm>
            <a:off x="5123609" y="2249355"/>
            <a:ext cx="1571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1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우키요에</a:t>
            </a:r>
            <a:r>
              <a:rPr lang="ko-KR" altLang="en-US" sz="2000" spc="-15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쇠퇴</a:t>
            </a:r>
            <a:endParaRPr lang="en-US" altLang="ko-KR" sz="2000" spc="-15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5" name="Picture 2" descr="cherry blossom  png에 대한 이미지 검색결과">
            <a:extLst>
              <a:ext uri="{FF2B5EF4-FFF2-40B4-BE49-F238E27FC236}">
                <a16:creationId xmlns:a16="http://schemas.microsoft.com/office/drawing/2014/main" id="{CBE90EF6-9FD8-41A3-9340-97BF4D78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56" y="1811251"/>
            <a:ext cx="336574" cy="3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erry blossom  png에 대한 이미지 검색결과">
            <a:extLst>
              <a:ext uri="{FF2B5EF4-FFF2-40B4-BE49-F238E27FC236}">
                <a16:creationId xmlns:a16="http://schemas.microsoft.com/office/drawing/2014/main" id="{A612BDEA-4DD9-4D76-A953-FBED05D9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66" y="2309731"/>
            <a:ext cx="336574" cy="3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3A9DAB-A21A-4F69-9A8F-2033E7C1AE52}"/>
              </a:ext>
            </a:extLst>
          </p:cNvPr>
          <p:cNvSpPr txBox="1"/>
          <p:nvPr/>
        </p:nvSpPr>
        <p:spPr>
          <a:xfrm>
            <a:off x="6246544" y="4093885"/>
            <a:ext cx="91204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4000" b="1" spc="-151" dirty="0">
                <a:solidFill>
                  <a:srgbClr val="FF808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V S</a:t>
            </a:r>
            <a:endParaRPr lang="ko-KR" altLang="en-US" sz="4000" b="1" spc="-151" dirty="0">
              <a:solidFill>
                <a:srgbClr val="FF8080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89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</Words>
  <Application>Microsoft Office PowerPoint</Application>
  <PresentationFormat>화면 슬라이드 쇼(4:3)</PresentationFormat>
  <Paragraphs>73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a바른생각</vt:lpstr>
      <vt:lpstr>KoPubWorld바탕체 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손민정</dc:creator>
  <cp:lastModifiedBy>손민정</cp:lastModifiedBy>
  <cp:revision>1</cp:revision>
  <dcterms:created xsi:type="dcterms:W3CDTF">2019-03-29T19:08:00Z</dcterms:created>
  <dcterms:modified xsi:type="dcterms:W3CDTF">2019-03-29T19:08:49Z</dcterms:modified>
</cp:coreProperties>
</file>