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58" r:id="rId4"/>
    <p:sldId id="269" r:id="rId5"/>
    <p:sldId id="293" r:id="rId6"/>
    <p:sldId id="283" r:id="rId7"/>
    <p:sldId id="285" r:id="rId8"/>
    <p:sldId id="290" r:id="rId9"/>
    <p:sldId id="291" r:id="rId10"/>
    <p:sldId id="286" r:id="rId11"/>
    <p:sldId id="292" r:id="rId12"/>
    <p:sldId id="287" r:id="rId13"/>
    <p:sldId id="294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428" autoAdjust="0"/>
  </p:normalViewPr>
  <p:slideViewPr>
    <p:cSldViewPr>
      <p:cViewPr varScale="1">
        <p:scale>
          <a:sx n="35" d="100"/>
          <a:sy n="35" d="100"/>
        </p:scale>
        <p:origin x="-8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2F7F8-31E1-4B1B-95EA-AF18C7163EA4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A836D-8FC5-45B3-A94C-8E7DE7E156C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9688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A836D-8FC5-45B3-A94C-8E7DE7E156C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1909</a:t>
            </a:r>
            <a:r>
              <a:rPr lang="ko-KR" altLang="en-US" dirty="0"/>
              <a:t>년 간도협약체결</a:t>
            </a:r>
            <a:endParaRPr lang="en-US" altLang="ko-KR" dirty="0"/>
          </a:p>
          <a:p>
            <a:r>
              <a:rPr lang="ko-KR" altLang="en-US" dirty="0"/>
              <a:t>청나라와 일본간의 협약</a:t>
            </a:r>
            <a:endParaRPr lang="en-US" altLang="ko-KR" dirty="0"/>
          </a:p>
          <a:p>
            <a:r>
              <a:rPr lang="ko-KR" altLang="en-US" dirty="0"/>
              <a:t>왜 청나라와 일본이 협상을 하느냐 </a:t>
            </a:r>
            <a:r>
              <a:rPr lang="en-US" altLang="ko-KR" dirty="0"/>
              <a:t>1905</a:t>
            </a:r>
            <a:r>
              <a:rPr lang="ko-KR" altLang="en-US" dirty="0"/>
              <a:t>년의 </a:t>
            </a:r>
            <a:r>
              <a:rPr lang="ko-KR" altLang="en-US" dirty="0" err="1"/>
              <a:t>을사늑약으로</a:t>
            </a:r>
            <a:r>
              <a:rPr lang="ko-KR" altLang="en-US" dirty="0"/>
              <a:t> 인해 외교권을 빼앗겼기 때문에 일본이 대신 협약을 맺음</a:t>
            </a:r>
            <a:endParaRPr lang="en-US" altLang="ko-KR" dirty="0"/>
          </a:p>
          <a:p>
            <a:r>
              <a:rPr lang="ko-KR" altLang="en-US" dirty="0"/>
              <a:t>간도협약은 일제는 남만주철도 부설권과 </a:t>
            </a:r>
            <a:r>
              <a:rPr lang="ko-KR" altLang="en-US" dirty="0" err="1"/>
              <a:t>푸순탄광</a:t>
            </a:r>
            <a:r>
              <a:rPr lang="ko-KR" altLang="en-US" dirty="0"/>
              <a:t> 채굴권을 얻는 대가로 간도를 청나라에 넘겨줌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하지만 간도협약은 무효다</a:t>
            </a:r>
            <a:r>
              <a:rPr lang="en-US" altLang="ko-KR" dirty="0"/>
              <a:t>. </a:t>
            </a:r>
            <a:r>
              <a:rPr lang="ko-KR" altLang="en-US" dirty="0"/>
              <a:t>왜냐하면 </a:t>
            </a:r>
            <a:r>
              <a:rPr lang="ko-KR" altLang="en-US" dirty="0" err="1" smtClean="0"/>
              <a:t>을사늑약</a:t>
            </a:r>
            <a:r>
              <a:rPr lang="ko-KR" altLang="en-US" dirty="0" smtClean="0"/>
              <a:t> 때 </a:t>
            </a:r>
            <a:r>
              <a:rPr lang="ko-KR" altLang="en-US" dirty="0"/>
              <a:t>찍힌 직인은 고종황제의 직인이 아닌 을사오적의 직인이 </a:t>
            </a:r>
            <a:r>
              <a:rPr lang="ko-KR" altLang="en-US" dirty="0" smtClean="0"/>
              <a:t>있기 때문에 </a:t>
            </a:r>
            <a:r>
              <a:rPr lang="ko-KR" altLang="en-US" dirty="0"/>
              <a:t>황제의 허락이 없어서 국제법상 무효다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A836D-8FC5-45B3-A94C-8E7DE7E156C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82332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1962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</a:t>
            </a:r>
            <a:r>
              <a:rPr lang="en-US" altLang="ko-KR" dirty="0"/>
              <a:t>12</a:t>
            </a:r>
            <a:r>
              <a:rPr lang="ko-KR" altLang="en-US" dirty="0"/>
              <a:t>일 </a:t>
            </a:r>
            <a:r>
              <a:rPr lang="en-US" altLang="ko-KR" dirty="0"/>
              <a:t>"</a:t>
            </a:r>
            <a:r>
              <a:rPr lang="ko-KR" altLang="en-US" dirty="0" err="1"/>
              <a:t>조중변계조약</a:t>
            </a:r>
            <a:r>
              <a:rPr lang="en-US" altLang="ko-KR" dirty="0"/>
              <a:t>"</a:t>
            </a:r>
            <a:r>
              <a:rPr lang="ko-KR" altLang="en-US" dirty="0"/>
              <a:t>을 맺었다는데 그 조약에 따르면 </a:t>
            </a:r>
            <a:r>
              <a:rPr lang="en-US" altLang="ko-KR" dirty="0"/>
              <a:t>"</a:t>
            </a:r>
            <a:r>
              <a:rPr lang="ko-KR" altLang="en-US" dirty="0"/>
              <a:t>백두산 천지의 경계선은 백두산 천지를 둘러싸고 있는 산마루 </a:t>
            </a:r>
            <a:r>
              <a:rPr lang="ko-KR" altLang="en-US" dirty="0" err="1"/>
              <a:t>서남단에</a:t>
            </a:r>
            <a:r>
              <a:rPr lang="ko-KR" altLang="en-US" dirty="0"/>
              <a:t> 위에 있는 </a:t>
            </a:r>
            <a:r>
              <a:rPr lang="en-US" altLang="ko-KR" dirty="0"/>
              <a:t>2520</a:t>
            </a:r>
            <a:r>
              <a:rPr lang="ko-KR" altLang="en-US" dirty="0"/>
              <a:t>고지와 </a:t>
            </a:r>
            <a:r>
              <a:rPr lang="en-US" altLang="ko-KR" dirty="0"/>
              <a:t>2664</a:t>
            </a:r>
            <a:r>
              <a:rPr lang="ko-KR" altLang="en-US" dirty="0"/>
              <a:t>고지 사이의 안부</a:t>
            </a:r>
            <a:r>
              <a:rPr lang="en-US" altLang="ko-KR" dirty="0"/>
              <a:t>(</a:t>
            </a:r>
            <a:r>
              <a:rPr lang="ko-KR" altLang="en-US" dirty="0"/>
              <a:t>鞍部</a:t>
            </a:r>
            <a:r>
              <a:rPr lang="en-US" altLang="ko-KR" dirty="0"/>
              <a:t>)</a:t>
            </a:r>
            <a:r>
              <a:rPr lang="ko-KR" altLang="en-US" dirty="0"/>
              <a:t>의 중심을 기점으로 동북방향 직선으로 천지를 가로질러 대안</a:t>
            </a:r>
            <a:r>
              <a:rPr lang="en-US" altLang="ko-KR" dirty="0"/>
              <a:t>(</a:t>
            </a:r>
            <a:r>
              <a:rPr lang="ko-KR" altLang="en-US" dirty="0"/>
              <a:t>대안</a:t>
            </a:r>
            <a:r>
              <a:rPr lang="en-US" altLang="ko-KR" dirty="0"/>
              <a:t>)</a:t>
            </a:r>
            <a:r>
              <a:rPr lang="ko-KR" altLang="en-US" dirty="0"/>
              <a:t>의 산마루인 </a:t>
            </a:r>
            <a:r>
              <a:rPr lang="en-US" altLang="ko-KR" dirty="0"/>
              <a:t>2628</a:t>
            </a:r>
            <a:r>
              <a:rPr lang="ko-KR" altLang="en-US" dirty="0"/>
              <a:t>고지와 </a:t>
            </a:r>
            <a:r>
              <a:rPr lang="en-US" altLang="ko-KR" dirty="0"/>
              <a:t>2680</a:t>
            </a:r>
            <a:r>
              <a:rPr lang="ko-KR" altLang="en-US" dirty="0"/>
              <a:t>고지 사이의 안부 중심까지이다</a:t>
            </a:r>
            <a:r>
              <a:rPr lang="en-US" altLang="ko-KR" dirty="0"/>
              <a:t>. </a:t>
            </a:r>
            <a:r>
              <a:rPr lang="ko-KR" altLang="en-US" dirty="0"/>
              <a:t>그리고 그 서북부는 중국에 속하고 동남부는 속한다</a:t>
            </a:r>
            <a:r>
              <a:rPr lang="en-US" altLang="ko-KR" dirty="0"/>
              <a:t>"</a:t>
            </a:r>
            <a:r>
              <a:rPr lang="ko-KR" altLang="en-US" dirty="0"/>
              <a:t>로 되어있다고 한다 </a:t>
            </a:r>
            <a:r>
              <a:rPr lang="en-US" altLang="ko-KR" dirty="0"/>
              <a:t>. </a:t>
            </a:r>
            <a:r>
              <a:rPr lang="ko-KR" altLang="en-US" dirty="0"/>
              <a:t>그래서 천지</a:t>
            </a:r>
            <a:r>
              <a:rPr lang="en-US" altLang="ko-KR" dirty="0"/>
              <a:t>(</a:t>
            </a:r>
            <a:r>
              <a:rPr lang="ko-KR" altLang="en-US" dirty="0"/>
              <a:t>天池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55%</a:t>
            </a:r>
            <a:r>
              <a:rPr lang="ko-KR" altLang="en-US" dirty="0"/>
              <a:t>는 북한에 </a:t>
            </a:r>
            <a:r>
              <a:rPr lang="en-US" altLang="ko-KR" dirty="0"/>
              <a:t>45%</a:t>
            </a:r>
            <a:r>
              <a:rPr lang="ko-KR" altLang="en-US" dirty="0"/>
              <a:t>는 중국에 속한다</a:t>
            </a:r>
            <a:r>
              <a:rPr lang="en-US" altLang="ko-KR" dirty="0"/>
              <a:t>. </a:t>
            </a:r>
            <a:r>
              <a:rPr lang="ko-KR" altLang="en-US" dirty="0"/>
              <a:t>아무튼 </a:t>
            </a:r>
            <a:r>
              <a:rPr lang="en-US" altLang="ko-KR" dirty="0"/>
              <a:t>"</a:t>
            </a:r>
            <a:r>
              <a:rPr lang="ko-KR" altLang="en-US" dirty="0" err="1"/>
              <a:t>조중변계조약</a:t>
            </a:r>
            <a:r>
              <a:rPr lang="en-US" altLang="ko-KR" dirty="0"/>
              <a:t>"</a:t>
            </a:r>
            <a:r>
              <a:rPr lang="ko-KR" altLang="en-US" dirty="0"/>
              <a:t>은 백두산 천지의 절반을 양보하고 간도땅도 결국 포기하는 것이었다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A836D-8FC5-45B3-A94C-8E7DE7E156C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중국은 동북공정을 통해 간도를 중국의 역사로 편입하려 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실질적 지배를 </a:t>
            </a:r>
            <a:r>
              <a:rPr lang="en-US" altLang="ko-KR" dirty="0"/>
              <a:t>100</a:t>
            </a:r>
            <a:r>
              <a:rPr lang="ko-KR" altLang="en-US" dirty="0"/>
              <a:t>년 가까이하면 암묵적으로 그 나라의 땅이 된다는 의견 제시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A836D-8FC5-45B3-A94C-8E7DE7E156C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31113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백두산정계비의</a:t>
            </a:r>
            <a:r>
              <a:rPr lang="ko-KR" altLang="en-US" dirty="0"/>
              <a:t> </a:t>
            </a:r>
            <a:r>
              <a:rPr lang="ko-KR" altLang="en-US" dirty="0" err="1"/>
              <a:t>토문강의</a:t>
            </a:r>
            <a:r>
              <a:rPr lang="ko-KR" altLang="en-US" dirty="0"/>
              <a:t> 위치나 무효라고 </a:t>
            </a:r>
            <a:r>
              <a:rPr lang="ko-KR" altLang="en-US" dirty="0" err="1"/>
              <a:t>주장할수</a:t>
            </a:r>
            <a:r>
              <a:rPr lang="ko-KR" altLang="en-US" dirty="0"/>
              <a:t> 있는 </a:t>
            </a:r>
            <a:r>
              <a:rPr lang="ko-KR" altLang="en-US" dirty="0" err="1"/>
              <a:t>을사늑약으로</a:t>
            </a:r>
            <a:r>
              <a:rPr lang="ko-KR" altLang="en-US" dirty="0"/>
              <a:t> 인한 간도협약을 예시를 들고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DA836D-8FC5-45B3-A94C-8E7DE7E156C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5824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D26C-FD4F-42D4-8246-89FBBB63D21F}" type="datetimeFigureOut">
              <a:rPr lang="ko-KR" altLang="en-US" smtClean="0"/>
              <a:pPr/>
              <a:t>2018-11-14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E1DF9-4C28-4115-B78F-4DE527CCE54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gres&amp;cd=&amp;cad=rja&amp;uact=8&amp;ved=&amp;url=https://www.evwind.com/2017/09/27/china-avanza-en-energias-renovables/&amp;psig=AOvVaw0k5BchaK_q1bLDJAuiYyTn&amp;ust=154143504529114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co.kr/url?sa=i&amp;rct=j&amp;q=&amp;esrc=s&amp;source=images&amp;cd=&amp;cad=rja&amp;uact=8&amp;ved=2ahUKEwihkoes79LeAhWJe7wKHYDVCP0QjRx6BAgBEAU&amp;url=https%3A%2F%2Fwww.pinterest.com%2Fpin%2F527343437601053680%2F&amp;psig=AOvVaw2YA8tmtHT6XSyBsuytXJtR&amp;ust=1542249379315463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3428992" y="0"/>
            <a:ext cx="5715008" cy="6858000"/>
          </a:xfrm>
          <a:prstGeom prst="parallelogram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29058" y="2357430"/>
            <a:ext cx="4872043" cy="18065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ko-KR" altLang="en-US" sz="4500" dirty="0">
                <a:solidFill>
                  <a:schemeClr val="tx2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간도가 우리땅인</a:t>
            </a:r>
            <a:r>
              <a:rPr lang="en-US" altLang="ko-KR" sz="4500" dirty="0">
                <a:solidFill>
                  <a:schemeClr val="tx2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/>
            </a:r>
            <a:br>
              <a:rPr lang="en-US" altLang="ko-KR" sz="4500" dirty="0">
                <a:solidFill>
                  <a:schemeClr val="tx2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</a:br>
            <a:r>
              <a:rPr lang="ko-KR" altLang="en-US" sz="4500" dirty="0">
                <a:solidFill>
                  <a:schemeClr val="tx2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지리적 이유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428992" y="5072074"/>
            <a:ext cx="4857784" cy="107157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ko-KR" altLang="en-US" sz="2500" dirty="0">
                <a:solidFill>
                  <a:schemeClr val="accent5"/>
                </a:solidFill>
                <a:latin typeface="HY동녘M" pitchFamily="18" charset="-127"/>
                <a:ea typeface="HY동녘M" pitchFamily="18" charset="-127"/>
              </a:rPr>
              <a:t>금융보험학과 </a:t>
            </a:r>
            <a:r>
              <a:rPr lang="en-US" altLang="ko-KR" sz="2500" dirty="0">
                <a:solidFill>
                  <a:schemeClr val="accent5"/>
                </a:solidFill>
                <a:latin typeface="HY동녘M" pitchFamily="18" charset="-127"/>
                <a:ea typeface="HY동녘M" pitchFamily="18" charset="-127"/>
              </a:rPr>
              <a:t>13</a:t>
            </a:r>
            <a:r>
              <a:rPr lang="ko-KR" altLang="en-US" sz="2500" dirty="0">
                <a:solidFill>
                  <a:schemeClr val="accent5"/>
                </a:solidFill>
                <a:latin typeface="HY동녘M" pitchFamily="18" charset="-127"/>
                <a:ea typeface="HY동녘M" pitchFamily="18" charset="-127"/>
              </a:rPr>
              <a:t> 백승근</a:t>
            </a:r>
            <a:endParaRPr lang="en-US" altLang="ko-KR" sz="2500" dirty="0">
              <a:solidFill>
                <a:schemeClr val="accent5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sz="2500" dirty="0">
                <a:solidFill>
                  <a:schemeClr val="accent5"/>
                </a:solidFill>
                <a:latin typeface="HY동녘M" pitchFamily="18" charset="-127"/>
                <a:ea typeface="HY동녘M" pitchFamily="18" charset="-127"/>
              </a:rPr>
              <a:t>무역학과 </a:t>
            </a:r>
            <a:r>
              <a:rPr lang="en-US" altLang="ko-KR" sz="2500" dirty="0">
                <a:solidFill>
                  <a:schemeClr val="accent5"/>
                </a:solidFill>
                <a:latin typeface="HY동녘M" pitchFamily="18" charset="-127"/>
                <a:ea typeface="HY동녘M" pitchFamily="18" charset="-127"/>
              </a:rPr>
              <a:t>15 </a:t>
            </a:r>
            <a:r>
              <a:rPr lang="ko-KR" altLang="en-US" sz="2500" dirty="0">
                <a:solidFill>
                  <a:schemeClr val="accent5"/>
                </a:solidFill>
                <a:latin typeface="HY동녘M" pitchFamily="18" charset="-127"/>
                <a:ea typeface="HY동녘M" pitchFamily="18" charset="-127"/>
              </a:rPr>
              <a:t>전진주</a:t>
            </a:r>
          </a:p>
        </p:txBody>
      </p:sp>
      <p:pic>
        <p:nvPicPr>
          <p:cNvPr id="5" name="그림 4" descr="images[2].png"/>
          <p:cNvPicPr>
            <a:picLocks noChangeAspect="1"/>
          </p:cNvPicPr>
          <p:nvPr/>
        </p:nvPicPr>
        <p:blipFill>
          <a:blip r:embed="rId2"/>
          <a:srcRect l="19371" r="14572" b="4517"/>
          <a:stretch>
            <a:fillRect/>
          </a:stretch>
        </p:blipFill>
        <p:spPr>
          <a:xfrm rot="723564">
            <a:off x="900332" y="966540"/>
            <a:ext cx="2918896" cy="477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468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252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4612" y="141170"/>
              <a:ext cx="16430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영유권 문제가 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7752" y="279670"/>
              <a:ext cx="2071702" cy="4102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272" y="279670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305545"/>
              <a:ext cx="171451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간도 </a:t>
              </a:r>
              <a:r>
                <a:rPr lang="en-US" altLang="ko-KR" dirty="0"/>
                <a:t>(</a:t>
              </a:r>
              <a:r>
                <a:rPr lang="ko-KR" altLang="en-US" dirty="0"/>
                <a:t>間島</a:t>
              </a:r>
              <a:r>
                <a:rPr lang="en-US" altLang="ko-KR" dirty="0"/>
                <a:t>)</a:t>
              </a:r>
              <a:r>
                <a:rPr lang="ko-KR" altLang="en-US" dirty="0"/>
                <a:t>란 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sp>
        <p:nvSpPr>
          <p:cNvPr id="1026" name="AutoShape 2" descr="중국에 대한 이미지 검색결과"/>
          <p:cNvSpPr>
            <a:spLocks noChangeAspect="1" noChangeArrowheads="1"/>
          </p:cNvSpPr>
          <p:nvPr/>
        </p:nvSpPr>
        <p:spPr bwMode="auto">
          <a:xfrm>
            <a:off x="0" y="-136525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중국에 대한 이미지 검색결과"/>
          <p:cNvSpPr>
            <a:spLocks noChangeAspect="1" noChangeArrowheads="1"/>
          </p:cNvSpPr>
          <p:nvPr/>
        </p:nvSpPr>
        <p:spPr bwMode="auto">
          <a:xfrm>
            <a:off x="0" y="-136525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30" name="Picture 6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1656" t="2483" r="5628" b="5628"/>
          <a:stretch>
            <a:fillRect/>
          </a:stretch>
        </p:blipFill>
        <p:spPr bwMode="auto">
          <a:xfrm>
            <a:off x="3036083" y="1574038"/>
            <a:ext cx="3240000" cy="21407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4112319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원래 중국 땅으로서 조선이 간도를 </a:t>
            </a:r>
            <a:r>
              <a:rPr lang="ko-KR" altLang="en-US" dirty="0" err="1" smtClean="0"/>
              <a:t>봉금지역으로</a:t>
            </a:r>
            <a:r>
              <a:rPr lang="ko-KR" altLang="en-US" dirty="0" smtClean="0"/>
              <a:t> 실행한 것은 말도 안 된다</a:t>
            </a:r>
            <a:r>
              <a:rPr lang="en-US" altLang="ko-KR" dirty="0" smtClean="0"/>
              <a:t>.</a:t>
            </a:r>
          </a:p>
          <a:p>
            <a:pPr marL="285750" indent="-285750"/>
            <a:r>
              <a:rPr lang="en-US" altLang="ko-KR" dirty="0" smtClean="0"/>
              <a:t> </a:t>
            </a:r>
            <a:r>
              <a:rPr lang="en-US" altLang="ko-KR" dirty="0" smtClean="0"/>
              <a:t>  </a:t>
            </a:r>
            <a:r>
              <a:rPr lang="en-US" altLang="ko-KR" dirty="0" smtClean="0"/>
              <a:t>(</a:t>
            </a:r>
            <a:r>
              <a:rPr lang="ko-KR" altLang="en-US" dirty="0" smtClean="0"/>
              <a:t>즉 애초부터 중국 땅이고 비무장지대라고 말한 것 자체부터 잘못되었다</a:t>
            </a:r>
            <a:r>
              <a:rPr lang="en-US" altLang="ko-KR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조선이 </a:t>
            </a:r>
            <a:r>
              <a:rPr lang="ko-KR" altLang="en-US" dirty="0" err="1" smtClean="0"/>
              <a:t>토문을</a:t>
            </a:r>
            <a:r>
              <a:rPr lang="ko-KR" altLang="en-US" dirty="0" smtClean="0"/>
              <a:t> 두만강이 아니라 </a:t>
            </a:r>
            <a:r>
              <a:rPr lang="ko-KR" altLang="en-US" dirty="0" err="1" smtClean="0"/>
              <a:t>쑹화강의</a:t>
            </a:r>
            <a:r>
              <a:rPr lang="ko-KR" altLang="en-US" dirty="0" smtClean="0"/>
              <a:t> 상류인 </a:t>
            </a:r>
            <a:r>
              <a:rPr lang="ko-KR" altLang="en-US" dirty="0" err="1" smtClean="0"/>
              <a:t>토문강이라고</a:t>
            </a:r>
            <a:r>
              <a:rPr lang="ko-KR" altLang="en-US" dirty="0" smtClean="0"/>
              <a:t> 주장하는데 </a:t>
            </a:r>
            <a:endParaRPr lang="en-US" altLang="ko-KR" dirty="0" smtClean="0"/>
          </a:p>
          <a:p>
            <a:pPr marL="285750" indent="-285750"/>
            <a:r>
              <a:rPr lang="en-US" altLang="ko-KR" dirty="0" smtClean="0"/>
              <a:t> </a:t>
            </a:r>
            <a:r>
              <a:rPr lang="en-US" altLang="ko-KR" dirty="0" smtClean="0"/>
              <a:t>  </a:t>
            </a:r>
            <a:r>
              <a:rPr lang="ko-KR" altLang="en-US" dirty="0" err="1" smtClean="0"/>
              <a:t>토문은</a:t>
            </a:r>
            <a:r>
              <a:rPr lang="ko-KR" altLang="en-US" dirty="0" smtClean="0"/>
              <a:t> 두만강</a:t>
            </a:r>
            <a:endParaRPr lang="en-US" altLang="ko-K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/>
              <a:t>1909</a:t>
            </a:r>
            <a:r>
              <a:rPr lang="ko-KR" altLang="en-US" dirty="0" smtClean="0"/>
              <a:t>년 체결된 간도 협약은 국제법상 유효하다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청과 대한제국 사이의 국경이 완전히 합의된 것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468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252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4612" y="141170"/>
              <a:ext cx="16430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영유권 문제가 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7752" y="279670"/>
              <a:ext cx="2071702" cy="4102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272" y="279670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305545"/>
              <a:ext cx="171451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간도 </a:t>
              </a:r>
              <a:r>
                <a:rPr lang="en-US" altLang="ko-KR" dirty="0"/>
                <a:t>(</a:t>
              </a:r>
              <a:r>
                <a:rPr lang="ko-KR" altLang="en-US" dirty="0"/>
                <a:t>間島</a:t>
              </a:r>
              <a:r>
                <a:rPr lang="en-US" altLang="ko-KR" dirty="0"/>
                <a:t>)</a:t>
              </a:r>
              <a:r>
                <a:rPr lang="ko-KR" altLang="en-US" dirty="0"/>
                <a:t>란 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sp>
        <p:nvSpPr>
          <p:cNvPr id="1026" name="AutoShape 2" descr="중국에 대한 이미지 검색결과"/>
          <p:cNvSpPr>
            <a:spLocks noChangeAspect="1" noChangeArrowheads="1"/>
          </p:cNvSpPr>
          <p:nvPr/>
        </p:nvSpPr>
        <p:spPr bwMode="auto">
          <a:xfrm>
            <a:off x="0" y="-136525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중국에 대한 이미지 검색결과"/>
          <p:cNvSpPr>
            <a:spLocks noChangeAspect="1" noChangeArrowheads="1"/>
          </p:cNvSpPr>
          <p:nvPr/>
        </p:nvSpPr>
        <p:spPr bwMode="auto">
          <a:xfrm>
            <a:off x="0" y="-136525"/>
            <a:ext cx="2162175" cy="143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C:\Users\sh0225\Desktop\images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000" y="1559509"/>
            <a:ext cx="3240000" cy="21552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18554" y="4317880"/>
            <a:ext cx="8125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간도 </a:t>
            </a:r>
            <a:r>
              <a:rPr lang="ko-KR" altLang="en-US" dirty="0" smtClean="0"/>
              <a:t>협약으로 일본이 중국에게 간도를 넘겨주면서 이권을 받은 것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간도 협약 체결 시 우리 정부가 관여하지 않은 일본과 중국의 만행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1951</a:t>
            </a:r>
            <a:r>
              <a:rPr lang="ko-KR" altLang="en-US" dirty="0" smtClean="0"/>
              <a:t>년 체결한 중일 평화조약 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조에는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중</a:t>
            </a:r>
            <a:r>
              <a:rPr lang="ko-KR" altLang="en-US" dirty="0" smtClean="0"/>
              <a:t>일 양국은 전쟁의 결과로서 </a:t>
            </a:r>
            <a:endParaRPr lang="en-US" altLang="ko-KR" dirty="0" smtClean="0"/>
          </a:p>
          <a:p>
            <a:pPr marL="285750" indent="-285750"/>
            <a:r>
              <a:rPr lang="en-US" altLang="ko-KR" dirty="0" smtClean="0"/>
              <a:t> </a:t>
            </a:r>
            <a:r>
              <a:rPr lang="en-US" altLang="ko-KR" dirty="0" smtClean="0"/>
              <a:t>   1941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9</a:t>
            </a:r>
            <a:r>
              <a:rPr lang="ko-KR" altLang="en-US" dirty="0" smtClean="0"/>
              <a:t>일 이전에 체결한 모든 조약과 협약을 무효로 한다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라 하여 </a:t>
            </a:r>
            <a:endParaRPr lang="en-US" altLang="ko-KR" dirty="0" smtClean="0"/>
          </a:p>
          <a:p>
            <a:pPr marL="285750" indent="-285750"/>
            <a:r>
              <a:rPr lang="en-US" altLang="ko-KR" dirty="0" smtClean="0"/>
              <a:t> </a:t>
            </a:r>
            <a:r>
              <a:rPr lang="en-US" altLang="ko-KR" dirty="0" smtClean="0"/>
              <a:t>   1909</a:t>
            </a:r>
            <a:r>
              <a:rPr lang="ko-KR" altLang="en-US" dirty="0" smtClean="0"/>
              <a:t>년의 간도협약은 무효</a:t>
            </a:r>
            <a:endParaRPr lang="en-US" altLang="ko-KR" dirty="0" smtClean="0"/>
          </a:p>
          <a:p>
            <a:pPr marL="285750" indent="-285750"/>
            <a:endParaRPr lang="ko-KR" altLang="en-US" dirty="0"/>
          </a:p>
        </p:txBody>
      </p:sp>
      <p:pic>
        <p:nvPicPr>
          <p:cNvPr id="2050" name="Picture 2" descr="C:\Users\sh0225\Desktop\2010021701151_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49592"/>
            <a:ext cx="3714776" cy="538505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5140123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1737</a:t>
            </a:r>
            <a:r>
              <a:rPr lang="ko-KR" altLang="en-US" dirty="0" smtClean="0"/>
              <a:t>년 프랑스의 왕실지리학자 </a:t>
            </a:r>
            <a:r>
              <a:rPr lang="ko-KR" altLang="en-US" dirty="0" err="1" smtClean="0"/>
              <a:t>당빌이</a:t>
            </a:r>
            <a:r>
              <a:rPr lang="ko-KR" altLang="en-US" dirty="0" smtClean="0"/>
              <a:t> 제작한 한국지도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2052" name="Picture 4" descr="보곤디 지도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285860"/>
            <a:ext cx="4486275" cy="336232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500562" y="364331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청나라가 </a:t>
            </a:r>
            <a:r>
              <a:rPr lang="en-US" altLang="ko-KR" dirty="0" smtClean="0"/>
              <a:t>1719</a:t>
            </a:r>
            <a:r>
              <a:rPr lang="ko-KR" altLang="en-US" dirty="0" smtClean="0"/>
              <a:t>년 만든 </a:t>
            </a:r>
            <a:r>
              <a:rPr lang="ko-KR" altLang="en-US" dirty="0" err="1" smtClean="0"/>
              <a:t>황여전람도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동판을 </a:t>
            </a:r>
            <a:r>
              <a:rPr lang="ko-KR" altLang="en-US" dirty="0" smtClean="0"/>
              <a:t>이용해 유럽에서 출판한 </a:t>
            </a:r>
            <a:r>
              <a:rPr lang="ko-KR" altLang="en-US" dirty="0" err="1" smtClean="0"/>
              <a:t>보곤디</a:t>
            </a:r>
            <a:r>
              <a:rPr lang="ko-KR" altLang="en-US" dirty="0" smtClean="0"/>
              <a:t> 지도</a:t>
            </a:r>
            <a:r>
              <a:rPr lang="en-US" altLang="ko-KR" smtClean="0"/>
              <a:t>1750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684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468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252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4612" y="141170"/>
              <a:ext cx="16430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영유권 문제가 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57752" y="305545"/>
              <a:ext cx="207170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8082" y="259230"/>
              <a:ext cx="1143008" cy="4102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305545"/>
              <a:ext cx="171451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간도 </a:t>
              </a:r>
              <a:r>
                <a:rPr lang="en-US" altLang="ko-KR" dirty="0"/>
                <a:t>(</a:t>
              </a:r>
              <a:r>
                <a:rPr lang="ko-KR" altLang="en-US" dirty="0"/>
                <a:t>間島</a:t>
              </a:r>
              <a:r>
                <a:rPr lang="en-US" altLang="ko-KR" dirty="0"/>
                <a:t>)</a:t>
              </a:r>
              <a:r>
                <a:rPr lang="ko-KR" altLang="en-US" dirty="0"/>
                <a:t>란 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5720" y="2000240"/>
            <a:ext cx="85725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dirty="0" smtClean="0"/>
              <a:t>동 북 공 정</a:t>
            </a:r>
            <a:endParaRPr lang="en-US" altLang="ko-KR" sz="3500" dirty="0" smtClean="0"/>
          </a:p>
          <a:p>
            <a:r>
              <a:rPr lang="en-US" altLang="ko-KR" sz="2000" dirty="0" smtClean="0"/>
              <a:t>: </a:t>
            </a:r>
            <a:r>
              <a:rPr lang="ko-KR" altLang="en-US" sz="2000" dirty="0" err="1" smtClean="0"/>
              <a:t>동북변강역사여현상계열연구공정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東北邊疆歷史與現狀系列硏究工程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en-US" altLang="ko-KR" sz="2000" dirty="0" smtClean="0"/>
              <a:t>: </a:t>
            </a:r>
            <a:r>
              <a:rPr lang="en-US" altLang="ko-KR" sz="2000" dirty="0" smtClean="0"/>
              <a:t>'</a:t>
            </a:r>
            <a:r>
              <a:rPr lang="ko-KR" altLang="en-US" sz="2000" dirty="0" smtClean="0"/>
              <a:t>동북 변경지역의 역사와 현상에 관한 체계적인 연구 과제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공정</a:t>
            </a:r>
            <a:r>
              <a:rPr lang="en-US" altLang="ko-KR" sz="2000" dirty="0" smtClean="0"/>
              <a:t>)'</a:t>
            </a:r>
            <a:endParaRPr lang="ko-KR" altLang="en-US" sz="2000" dirty="0" smtClean="0"/>
          </a:p>
          <a:p>
            <a:endParaRPr lang="en-US" altLang="ko-KR" dirty="0" smtClean="0"/>
          </a:p>
          <a:p>
            <a:r>
              <a:rPr lang="en-US" altLang="ko-KR" b="1" dirty="0" smtClean="0"/>
              <a:t>2001</a:t>
            </a:r>
            <a:r>
              <a:rPr lang="ko-KR" altLang="en-US" b="1" dirty="0" smtClean="0"/>
              <a:t>년 </a:t>
            </a:r>
            <a:r>
              <a:rPr lang="en-US" altLang="ko-KR" b="1" dirty="0" smtClean="0"/>
              <a:t>6</a:t>
            </a:r>
            <a:r>
              <a:rPr lang="ko-KR" altLang="en-US" b="1" dirty="0" smtClean="0"/>
              <a:t>월</a:t>
            </a:r>
            <a:r>
              <a:rPr lang="ko-KR" altLang="en-US" dirty="0" smtClean="0"/>
              <a:t>에 동북공정에 대한 연구를 추진하기로 하고</a:t>
            </a:r>
            <a:r>
              <a:rPr lang="en-US" altLang="ko-KR" dirty="0" smtClean="0"/>
              <a:t>, 8</a:t>
            </a:r>
            <a:r>
              <a:rPr lang="ko-KR" altLang="en-US" dirty="0" smtClean="0"/>
              <a:t>개월간의 준비 기간을 거쳐 이듬해 </a:t>
            </a:r>
            <a:r>
              <a:rPr lang="en-US" altLang="ko-KR" dirty="0" smtClean="0"/>
              <a:t>2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18</a:t>
            </a:r>
            <a:r>
              <a:rPr lang="ko-KR" altLang="en-US" dirty="0" smtClean="0"/>
              <a:t>일 정부의 승인을 받아 </a:t>
            </a:r>
            <a:r>
              <a:rPr lang="ko-KR" altLang="en-US" b="1" dirty="0" smtClean="0"/>
              <a:t>공식적으로 동북공정을 추진하기 </a:t>
            </a:r>
            <a:r>
              <a:rPr lang="ko-KR" altLang="en-US" b="1" dirty="0" smtClean="0"/>
              <a:t>시작</a:t>
            </a:r>
            <a:endParaRPr lang="en-US" altLang="ko-KR" b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2006</a:t>
            </a:r>
            <a:r>
              <a:rPr lang="ko-KR" altLang="en-US" dirty="0" smtClean="0"/>
              <a:t>년까지 </a:t>
            </a:r>
            <a:r>
              <a:rPr lang="en-US" altLang="ko-KR" dirty="0" smtClean="0"/>
              <a:t>5</a:t>
            </a:r>
            <a:r>
              <a:rPr lang="ko-KR" altLang="en-US" dirty="0" smtClean="0"/>
              <a:t>년을 기한으로 진행되었으나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b="1" dirty="0" smtClean="0"/>
              <a:t>역사왜곡은 지금도 진행 </a:t>
            </a:r>
            <a:r>
              <a:rPr lang="ko-KR" altLang="en-US" b="1" dirty="0" smtClean="0"/>
              <a:t>중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dirty="0" smtClean="0"/>
              <a:t>궁극적 </a:t>
            </a:r>
            <a:r>
              <a:rPr lang="ko-KR" altLang="en-US" dirty="0" smtClean="0"/>
              <a:t>목적은 중국의 전략지역인 동북지역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고구려</a:t>
            </a:r>
            <a:r>
              <a:rPr lang="en-US" altLang="ko-KR" dirty="0" smtClean="0"/>
              <a:t>·</a:t>
            </a:r>
            <a:r>
              <a:rPr lang="ko-KR" altLang="en-US" dirty="0" smtClean="0"/>
              <a:t>발해 등 </a:t>
            </a:r>
            <a:r>
              <a:rPr lang="ko-KR" altLang="en-US" b="1" dirty="0" smtClean="0"/>
              <a:t>한반도와 관련된 역사를 중국의 역사</a:t>
            </a:r>
            <a:r>
              <a:rPr lang="ko-KR" altLang="en-US" dirty="0" smtClean="0"/>
              <a:t>로 만들어 한반도가 통일되었을 때 일어날 가능성이 있는 영토분쟁을 미연에 방지하는 데 있다</a:t>
            </a:r>
            <a:r>
              <a:rPr lang="en-US" altLang="ko-K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평행 사변형 3"/>
          <p:cNvSpPr/>
          <p:nvPr/>
        </p:nvSpPr>
        <p:spPr>
          <a:xfrm>
            <a:off x="3428992" y="0"/>
            <a:ext cx="5715008" cy="6858000"/>
          </a:xfrm>
          <a:prstGeom prst="parallelogram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29058" y="2357430"/>
            <a:ext cx="4872043" cy="18065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ko-KR" altLang="en-US" sz="4500" dirty="0">
                <a:solidFill>
                  <a:schemeClr val="tx2">
                    <a:lumMod val="75000"/>
                  </a:schemeClr>
                </a:solidFill>
              </a:rPr>
              <a:t>감사합니다</a:t>
            </a:r>
          </a:p>
        </p:txBody>
      </p:sp>
      <p:pic>
        <p:nvPicPr>
          <p:cNvPr id="5" name="그림 4" descr="images[2].png"/>
          <p:cNvPicPr>
            <a:picLocks noChangeAspect="1"/>
          </p:cNvPicPr>
          <p:nvPr/>
        </p:nvPicPr>
        <p:blipFill>
          <a:blip r:embed="rId2"/>
          <a:srcRect l="19371" r="14572" b="4517"/>
          <a:stretch>
            <a:fillRect/>
          </a:stretch>
        </p:blipFill>
        <p:spPr>
          <a:xfrm rot="723564">
            <a:off x="900332" y="966540"/>
            <a:ext cx="2918896" cy="477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>
            <a:extLst>
              <a:ext uri="{FF2B5EF4-FFF2-40B4-BE49-F238E27FC236}">
                <a16:creationId xmlns="" xmlns:a16="http://schemas.microsoft.com/office/drawing/2014/main" id="{FE4AA2EF-7792-4258-8AD9-6BE68DE57249}"/>
              </a:ext>
            </a:extLst>
          </p:cNvPr>
          <p:cNvSpPr/>
          <p:nvPr/>
        </p:nvSpPr>
        <p:spPr>
          <a:xfrm rot="21351474">
            <a:off x="2878902" y="225579"/>
            <a:ext cx="3513953" cy="720000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ko-KR" altLang="en-US" dirty="0">
              <a:latin typeface="a타이틀고딕3" panose="02020600000000000000" pitchFamily="18" charset="-127"/>
              <a:ea typeface="a타이틀고딕3" panose="02020600000000000000" pitchFamily="18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714348" y="1428736"/>
            <a:ext cx="7715304" cy="5089313"/>
            <a:chOff x="785786" y="1428736"/>
            <a:chExt cx="7715304" cy="5089313"/>
          </a:xfrm>
        </p:grpSpPr>
        <p:grpSp>
          <p:nvGrpSpPr>
            <p:cNvPr id="38" name="그룹 37"/>
            <p:cNvGrpSpPr/>
            <p:nvPr/>
          </p:nvGrpSpPr>
          <p:grpSpPr>
            <a:xfrm>
              <a:off x="785786" y="1428736"/>
              <a:ext cx="2000264" cy="4857784"/>
              <a:chOff x="785786" y="1428736"/>
              <a:chExt cx="2000264" cy="4857784"/>
            </a:xfrm>
          </p:grpSpPr>
          <p:sp>
            <p:nvSpPr>
              <p:cNvPr id="12" name="설명선 1(테두리 없음) 11"/>
              <p:cNvSpPr/>
              <p:nvPr/>
            </p:nvSpPr>
            <p:spPr>
              <a:xfrm rot="10800000">
                <a:off x="857224" y="3786190"/>
                <a:ext cx="1928826" cy="2500330"/>
              </a:xfrm>
              <a:prstGeom prst="callout1">
                <a:avLst>
                  <a:gd name="adj1" fmla="val 101607"/>
                  <a:gd name="adj2" fmla="val 2778"/>
                  <a:gd name="adj3" fmla="val 126214"/>
                  <a:gd name="adj4" fmla="val 4314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7" name="그룹 26"/>
              <p:cNvGrpSpPr/>
              <p:nvPr/>
            </p:nvGrpSpPr>
            <p:grpSpPr>
              <a:xfrm>
                <a:off x="785786" y="1428736"/>
                <a:ext cx="1404459" cy="1803165"/>
                <a:chOff x="642910" y="1643050"/>
                <a:chExt cx="1404459" cy="1803165"/>
              </a:xfrm>
            </p:grpSpPr>
            <p:pic>
              <p:nvPicPr>
                <p:cNvPr id="9" name="그림 8" descr="images[2].png"/>
                <p:cNvPicPr>
                  <a:picLocks noChangeAspect="1"/>
                </p:cNvPicPr>
                <p:nvPr/>
              </p:nvPicPr>
              <p:blipFill>
                <a:blip r:embed="rId2"/>
                <a:srcRect l="19371" r="14572" b="4517"/>
                <a:stretch>
                  <a:fillRect/>
                </a:stretch>
              </p:blipFill>
              <p:spPr>
                <a:xfrm rot="723564">
                  <a:off x="959796" y="1665575"/>
                  <a:ext cx="1087573" cy="1780640"/>
                </a:xfrm>
                <a:prstGeom prst="rect">
                  <a:avLst/>
                </a:prstGeom>
              </p:spPr>
            </p:pic>
            <p:grpSp>
              <p:nvGrpSpPr>
                <p:cNvPr id="20" name="그룹 19"/>
                <p:cNvGrpSpPr/>
                <p:nvPr/>
              </p:nvGrpSpPr>
              <p:grpSpPr>
                <a:xfrm>
                  <a:off x="642910" y="1643050"/>
                  <a:ext cx="500066" cy="500066"/>
                  <a:chOff x="785786" y="1643050"/>
                  <a:chExt cx="500066" cy="500066"/>
                </a:xfrm>
              </p:grpSpPr>
              <p:sp>
                <p:nvSpPr>
                  <p:cNvPr id="16" name="도넛 15"/>
                  <p:cNvSpPr/>
                  <p:nvPr/>
                </p:nvSpPr>
                <p:spPr>
                  <a:xfrm>
                    <a:off x="785786" y="1643050"/>
                    <a:ext cx="500066" cy="500066"/>
                  </a:xfrm>
                  <a:prstGeom prst="donut">
                    <a:avLst>
                      <a:gd name="adj" fmla="val 8957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71512" y="1693028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altLang="ko-KR" sz="2000" dirty="0"/>
                      <a:t>1</a:t>
                    </a:r>
                    <a:endParaRPr lang="ko-KR" altLang="en-US" sz="2000" dirty="0"/>
                  </a:p>
                </p:txBody>
              </p:sp>
            </p:grpSp>
          </p:grpSp>
        </p:grpSp>
        <p:grpSp>
          <p:nvGrpSpPr>
            <p:cNvPr id="46" name="그룹 45"/>
            <p:cNvGrpSpPr/>
            <p:nvPr/>
          </p:nvGrpSpPr>
          <p:grpSpPr>
            <a:xfrm>
              <a:off x="3679025" y="1428736"/>
              <a:ext cx="1928826" cy="5089313"/>
              <a:chOff x="3202527" y="1428736"/>
              <a:chExt cx="1928826" cy="5089313"/>
            </a:xfrm>
          </p:grpSpPr>
          <p:sp>
            <p:nvSpPr>
              <p:cNvPr id="14" name="설명선 1(테두리 없음) 13"/>
              <p:cNvSpPr/>
              <p:nvPr/>
            </p:nvSpPr>
            <p:spPr>
              <a:xfrm>
                <a:off x="3202527" y="1428736"/>
                <a:ext cx="1928826" cy="2500330"/>
              </a:xfrm>
              <a:prstGeom prst="callout1">
                <a:avLst>
                  <a:gd name="adj1" fmla="val 101607"/>
                  <a:gd name="adj2" fmla="val 2778"/>
                  <a:gd name="adj3" fmla="val 126214"/>
                  <a:gd name="adj4" fmla="val 4314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8" name="그룹 27"/>
              <p:cNvGrpSpPr/>
              <p:nvPr/>
            </p:nvGrpSpPr>
            <p:grpSpPr>
              <a:xfrm>
                <a:off x="3428992" y="4714884"/>
                <a:ext cx="1404459" cy="1803165"/>
                <a:chOff x="642910" y="1643050"/>
                <a:chExt cx="1404459" cy="1803165"/>
              </a:xfrm>
            </p:grpSpPr>
            <p:pic>
              <p:nvPicPr>
                <p:cNvPr id="29" name="그림 28" descr="images[2].png"/>
                <p:cNvPicPr>
                  <a:picLocks noChangeAspect="1"/>
                </p:cNvPicPr>
                <p:nvPr/>
              </p:nvPicPr>
              <p:blipFill>
                <a:blip r:embed="rId2"/>
                <a:srcRect l="19371" r="14572" b="4517"/>
                <a:stretch>
                  <a:fillRect/>
                </a:stretch>
              </p:blipFill>
              <p:spPr>
                <a:xfrm rot="723564">
                  <a:off x="959796" y="1665575"/>
                  <a:ext cx="1087573" cy="1780640"/>
                </a:xfrm>
                <a:prstGeom prst="rect">
                  <a:avLst/>
                </a:prstGeom>
              </p:spPr>
            </p:pic>
            <p:grpSp>
              <p:nvGrpSpPr>
                <p:cNvPr id="30" name="그룹 19"/>
                <p:cNvGrpSpPr/>
                <p:nvPr/>
              </p:nvGrpSpPr>
              <p:grpSpPr>
                <a:xfrm>
                  <a:off x="642910" y="1643050"/>
                  <a:ext cx="500066" cy="500066"/>
                  <a:chOff x="785786" y="1643050"/>
                  <a:chExt cx="500066" cy="500066"/>
                </a:xfrm>
              </p:grpSpPr>
              <p:sp>
                <p:nvSpPr>
                  <p:cNvPr id="31" name="도넛 30"/>
                  <p:cNvSpPr/>
                  <p:nvPr/>
                </p:nvSpPr>
                <p:spPr>
                  <a:xfrm>
                    <a:off x="785786" y="1643050"/>
                    <a:ext cx="500066" cy="500066"/>
                  </a:xfrm>
                  <a:prstGeom prst="donut">
                    <a:avLst>
                      <a:gd name="adj" fmla="val 8957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871512" y="1693028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altLang="ko-KR" sz="2000" dirty="0"/>
                      <a:t>2</a:t>
                    </a:r>
                    <a:endParaRPr lang="ko-KR" altLang="en-US" sz="2000" dirty="0"/>
                  </a:p>
                </p:txBody>
              </p:sp>
            </p:grpSp>
          </p:grpSp>
        </p:grpSp>
        <p:grpSp>
          <p:nvGrpSpPr>
            <p:cNvPr id="39" name="그룹 38"/>
            <p:cNvGrpSpPr/>
            <p:nvPr/>
          </p:nvGrpSpPr>
          <p:grpSpPr>
            <a:xfrm>
              <a:off x="6500826" y="1428736"/>
              <a:ext cx="2000264" cy="4857784"/>
              <a:chOff x="785786" y="1428736"/>
              <a:chExt cx="2000264" cy="4857784"/>
            </a:xfrm>
          </p:grpSpPr>
          <p:sp>
            <p:nvSpPr>
              <p:cNvPr id="40" name="설명선 1(테두리 없음) 39"/>
              <p:cNvSpPr/>
              <p:nvPr/>
            </p:nvSpPr>
            <p:spPr>
              <a:xfrm rot="10800000">
                <a:off x="857224" y="3786190"/>
                <a:ext cx="1928826" cy="2500330"/>
              </a:xfrm>
              <a:prstGeom prst="callout1">
                <a:avLst>
                  <a:gd name="adj1" fmla="val 101607"/>
                  <a:gd name="adj2" fmla="val 2778"/>
                  <a:gd name="adj3" fmla="val 126214"/>
                  <a:gd name="adj4" fmla="val 43148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1" name="그룹 26"/>
              <p:cNvGrpSpPr/>
              <p:nvPr/>
            </p:nvGrpSpPr>
            <p:grpSpPr>
              <a:xfrm>
                <a:off x="785786" y="1428736"/>
                <a:ext cx="1404459" cy="1803165"/>
                <a:chOff x="642910" y="1643050"/>
                <a:chExt cx="1404459" cy="1803165"/>
              </a:xfrm>
            </p:grpSpPr>
            <p:pic>
              <p:nvPicPr>
                <p:cNvPr id="42" name="그림 41" descr="images[2].png"/>
                <p:cNvPicPr>
                  <a:picLocks noChangeAspect="1"/>
                </p:cNvPicPr>
                <p:nvPr/>
              </p:nvPicPr>
              <p:blipFill>
                <a:blip r:embed="rId2"/>
                <a:srcRect l="19371" r="14572" b="4517"/>
                <a:stretch>
                  <a:fillRect/>
                </a:stretch>
              </p:blipFill>
              <p:spPr>
                <a:xfrm rot="723564">
                  <a:off x="959796" y="1665575"/>
                  <a:ext cx="1087573" cy="1780640"/>
                </a:xfrm>
                <a:prstGeom prst="rect">
                  <a:avLst/>
                </a:prstGeom>
              </p:spPr>
            </p:pic>
            <p:grpSp>
              <p:nvGrpSpPr>
                <p:cNvPr id="43" name="그룹 19"/>
                <p:cNvGrpSpPr/>
                <p:nvPr/>
              </p:nvGrpSpPr>
              <p:grpSpPr>
                <a:xfrm>
                  <a:off x="642910" y="1643050"/>
                  <a:ext cx="500066" cy="500066"/>
                  <a:chOff x="785786" y="1643050"/>
                  <a:chExt cx="500066" cy="500066"/>
                </a:xfrm>
              </p:grpSpPr>
              <p:sp>
                <p:nvSpPr>
                  <p:cNvPr id="44" name="도넛 43"/>
                  <p:cNvSpPr/>
                  <p:nvPr/>
                </p:nvSpPr>
                <p:spPr>
                  <a:xfrm>
                    <a:off x="785786" y="1643050"/>
                    <a:ext cx="500066" cy="500066"/>
                  </a:xfrm>
                  <a:prstGeom prst="donut">
                    <a:avLst>
                      <a:gd name="adj" fmla="val 8957"/>
                    </a:avLst>
                  </a:prstGeom>
                  <a:solidFill>
                    <a:schemeClr val="bg1"/>
                  </a:solidFill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871512" y="1693028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r>
                      <a:rPr lang="en-US" altLang="ko-KR" sz="2000" dirty="0"/>
                      <a:t>3</a:t>
                    </a:r>
                    <a:endParaRPr lang="ko-KR" altLang="en-US" sz="2000" dirty="0"/>
                  </a:p>
                </p:txBody>
              </p:sp>
            </p:grpSp>
          </p:grpSp>
        </p:grpSp>
      </p:grpSp>
      <p:sp>
        <p:nvSpPr>
          <p:cNvPr id="60" name="TextBox 59"/>
          <p:cNvSpPr txBox="1"/>
          <p:nvPr/>
        </p:nvSpPr>
        <p:spPr>
          <a:xfrm>
            <a:off x="857224" y="4391577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간도란</a:t>
            </a:r>
            <a:r>
              <a:rPr lang="en-US" altLang="ko-KR" sz="2000" b="1" dirty="0"/>
              <a:t>?</a:t>
            </a:r>
          </a:p>
          <a:p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지리적 위치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en-US" altLang="ko-KR" sz="2000" dirty="0"/>
              <a:t> </a:t>
            </a:r>
            <a:r>
              <a:rPr lang="ko-KR" altLang="en-US" sz="2000" dirty="0"/>
              <a:t>백두산정계비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79025" y="1797784"/>
            <a:ext cx="1928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영유권 분쟁이</a:t>
            </a:r>
            <a:endParaRPr lang="en-US" altLang="ko-KR" sz="2000" b="1" dirty="0"/>
          </a:p>
          <a:p>
            <a:r>
              <a:rPr lang="ko-KR" altLang="en-US" sz="2000" b="1" dirty="0"/>
              <a:t>발생한 이유 </a:t>
            </a:r>
            <a:r>
              <a:rPr lang="en-US" altLang="ko-KR" sz="2000" b="1" dirty="0"/>
              <a:t>?</a:t>
            </a:r>
          </a:p>
          <a:p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 </a:t>
            </a:r>
            <a:r>
              <a:rPr lang="ko-KR" altLang="en-US" sz="2000" dirty="0" err="1"/>
              <a:t>토문강</a:t>
            </a:r>
            <a:r>
              <a:rPr lang="ko-KR" altLang="en-US" sz="2000" dirty="0"/>
              <a:t> 위치</a:t>
            </a:r>
            <a:endParaRPr lang="en-US" altLang="ko-KR" sz="2000" dirty="0"/>
          </a:p>
          <a:p>
            <a:r>
              <a:rPr lang="en-US" altLang="ko-KR" sz="2000" dirty="0"/>
              <a:t>- </a:t>
            </a:r>
            <a:r>
              <a:rPr lang="ko-KR" altLang="en-US" sz="2000" dirty="0"/>
              <a:t>간도협약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en-US" altLang="ko-KR" sz="2000" dirty="0"/>
              <a:t> </a:t>
            </a:r>
            <a:r>
              <a:rPr lang="ko-KR" altLang="en-US" sz="2000" dirty="0" err="1"/>
              <a:t>조중변계조약</a:t>
            </a:r>
            <a:endParaRPr lang="ko-KR" alt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6572264" y="4391577"/>
            <a:ext cx="1928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각 국의 입장</a:t>
            </a:r>
            <a:endParaRPr lang="en-US" altLang="ko-KR" sz="2000" b="1" dirty="0"/>
          </a:p>
          <a:p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 중국의 입장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en-US" altLang="ko-KR" sz="2000" dirty="0"/>
              <a:t> </a:t>
            </a:r>
            <a:r>
              <a:rPr lang="ko-KR" altLang="en-US" sz="2000" dirty="0"/>
              <a:t>한국의 입장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35812" y="303234"/>
            <a:ext cx="10001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목차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FE4AA2EF-7792-4258-8AD9-6BE68DE57249}"/>
              </a:ext>
            </a:extLst>
          </p:cNvPr>
          <p:cNvSpPr/>
          <p:nvPr/>
        </p:nvSpPr>
        <p:spPr>
          <a:xfrm rot="21351474">
            <a:off x="378572" y="1440025"/>
            <a:ext cx="3513953" cy="720000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ko-KR" altLang="en-US" dirty="0">
              <a:latin typeface="a타이틀고딕3" panose="02020600000000000000" pitchFamily="18" charset="-127"/>
              <a:ea typeface="a타이틀고딕3" panose="0202060000000000000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1523186"/>
            <a:ext cx="37147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간도</a:t>
            </a:r>
            <a:r>
              <a:rPr lang="en-US" altLang="ko-KR" sz="2500" dirty="0"/>
              <a:t>(</a:t>
            </a:r>
            <a:r>
              <a:rPr lang="ko-KR" altLang="en-US" sz="2500" dirty="0"/>
              <a:t>間島</a:t>
            </a:r>
            <a:r>
              <a:rPr lang="en-US" altLang="ko-KR" sz="2500" dirty="0"/>
              <a:t>), </a:t>
            </a:r>
            <a:r>
              <a:rPr lang="ko-KR" altLang="en-US" sz="2500" dirty="0"/>
              <a:t>지리적 위치 </a:t>
            </a:r>
          </a:p>
        </p:txBody>
      </p:sp>
      <p:pic>
        <p:nvPicPr>
          <p:cNvPr id="17" name="그림 16" descr="KakaoTalk_20181031_1828520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62097"/>
            <a:ext cx="4071966" cy="5210175"/>
          </a:xfrm>
          <a:prstGeom prst="rect">
            <a:avLst/>
          </a:prstGeom>
        </p:spPr>
      </p:pic>
      <p:pic>
        <p:nvPicPr>
          <p:cNvPr id="1029" name="Picture 5" descr="C:\Users\sh0225\AppData\Local\Microsoft\Windows\INetCache\IE\LBR1NN8F\forestedmountai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786190"/>
            <a:ext cx="500066" cy="500066"/>
          </a:xfrm>
          <a:prstGeom prst="rect">
            <a:avLst/>
          </a:prstGeom>
          <a:noFill/>
        </p:spPr>
      </p:pic>
      <p:sp>
        <p:nvSpPr>
          <p:cNvPr id="22" name="타원 21">
            <a:extLst>
              <a:ext uri="{FF2B5EF4-FFF2-40B4-BE49-F238E27FC236}">
                <a16:creationId xmlns="" xmlns:a16="http://schemas.microsoft.com/office/drawing/2014/main" id="{F9F7A921-323F-4A4E-AEC3-EB0931CC5F20}"/>
              </a:ext>
            </a:extLst>
          </p:cNvPr>
          <p:cNvSpPr/>
          <p:nvPr/>
        </p:nvSpPr>
        <p:spPr>
          <a:xfrm>
            <a:off x="6572264" y="2500306"/>
            <a:ext cx="1785950" cy="16430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9" name="그룹 28"/>
          <p:cNvGrpSpPr/>
          <p:nvPr/>
        </p:nvGrpSpPr>
        <p:grpSpPr>
          <a:xfrm>
            <a:off x="642910" y="2928934"/>
            <a:ext cx="3286148" cy="932083"/>
            <a:chOff x="642910" y="2357430"/>
            <a:chExt cx="3286148" cy="932083"/>
          </a:xfrm>
        </p:grpSpPr>
        <p:pic>
          <p:nvPicPr>
            <p:cNvPr id="23" name="그림 22">
              <a:extLst>
                <a:ext uri="{FF2B5EF4-FFF2-40B4-BE49-F238E27FC236}">
                  <a16:creationId xmlns="" xmlns:a16="http://schemas.microsoft.com/office/drawing/2014/main" id="{504AAE9F-BF86-45E5-8903-45DF8DEE5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2910" y="2357430"/>
              <a:ext cx="720000" cy="57455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071538" y="2643182"/>
              <a:ext cx="28575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dirty="0"/>
                <a:t>두만강 북쪽인 연변 지역 ‘동간도’</a:t>
              </a:r>
              <a:r>
                <a:rPr lang="en-US" altLang="ko-KR" dirty="0"/>
                <a:t>(</a:t>
              </a:r>
              <a:r>
                <a:rPr lang="ko-KR" altLang="en-US" dirty="0"/>
                <a:t>또는 북간도</a:t>
              </a:r>
              <a:r>
                <a:rPr lang="en-US" altLang="ko-KR" dirty="0"/>
                <a:t>)</a:t>
              </a:r>
              <a:endParaRPr lang="ko-KR" altLang="en-US" dirty="0"/>
            </a:p>
          </p:txBody>
        </p:sp>
      </p:grpSp>
      <p:sp>
        <p:nvSpPr>
          <p:cNvPr id="25" name="타원 24">
            <a:extLst>
              <a:ext uri="{FF2B5EF4-FFF2-40B4-BE49-F238E27FC236}">
                <a16:creationId xmlns="" xmlns:a16="http://schemas.microsoft.com/office/drawing/2014/main" id="{F9F7A921-323F-4A4E-AEC3-EB0931CC5F20}"/>
              </a:ext>
            </a:extLst>
          </p:cNvPr>
          <p:cNvSpPr/>
          <p:nvPr/>
        </p:nvSpPr>
        <p:spPr>
          <a:xfrm>
            <a:off x="5367342" y="3652838"/>
            <a:ext cx="1785950" cy="16430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0" name="그룹 29"/>
          <p:cNvGrpSpPr/>
          <p:nvPr/>
        </p:nvGrpSpPr>
        <p:grpSpPr>
          <a:xfrm>
            <a:off x="571472" y="4429132"/>
            <a:ext cx="3357586" cy="655084"/>
            <a:chOff x="571472" y="3429000"/>
            <a:chExt cx="3357586" cy="655084"/>
          </a:xfrm>
        </p:grpSpPr>
        <p:pic>
          <p:nvPicPr>
            <p:cNvPr id="26" name="그림 25">
              <a:extLst>
                <a:ext uri="{FF2B5EF4-FFF2-40B4-BE49-F238E27FC236}">
                  <a16:creationId xmlns="" xmlns:a16="http://schemas.microsoft.com/office/drawing/2014/main" id="{504AAE9F-BF86-45E5-8903-45DF8DEE5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71472" y="3429000"/>
              <a:ext cx="720000" cy="57455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071538" y="3714752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dirty="0"/>
                <a:t>압록강 북쪽 지역 </a:t>
              </a:r>
              <a:r>
                <a:rPr lang="en-US" altLang="ko-KR" dirty="0"/>
                <a:t>'</a:t>
              </a:r>
              <a:r>
                <a:rPr lang="ko-KR" altLang="en-US" dirty="0"/>
                <a:t>서간도</a:t>
              </a:r>
              <a:r>
                <a:rPr lang="en-US" altLang="ko-KR" dirty="0"/>
                <a:t>'</a:t>
              </a:r>
              <a:endParaRPr lang="ko-KR" altLang="en-US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20" name="갈매기형 수장 19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갈매기형 수장 20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갈매기형 수장 26"/>
            <p:cNvSpPr/>
            <p:nvPr/>
          </p:nvSpPr>
          <p:spPr>
            <a:xfrm>
              <a:off x="0" y="0"/>
              <a:ext cx="55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갈매기형 수장 30"/>
            <p:cNvSpPr/>
            <p:nvPr/>
          </p:nvSpPr>
          <p:spPr>
            <a:xfrm>
              <a:off x="0" y="0"/>
              <a:ext cx="3600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43306" y="141170"/>
              <a:ext cx="16430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영유권 문제가 일어난 배경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72132" y="279669"/>
              <a:ext cx="150019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15272" y="279669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5786" y="245691"/>
              <a:ext cx="2500330" cy="4102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간도 </a:t>
              </a:r>
              <a:r>
                <a:rPr lang="en-US" altLang="ko-KR" sz="2500" dirty="0"/>
                <a:t>(</a:t>
              </a:r>
              <a:r>
                <a:rPr lang="ko-KR" altLang="en-US" sz="2500" dirty="0"/>
                <a:t>間島</a:t>
              </a:r>
              <a:r>
                <a:rPr lang="en-US" altLang="ko-KR" sz="2500" dirty="0"/>
                <a:t>)</a:t>
              </a:r>
              <a:r>
                <a:rPr lang="ko-KR" altLang="en-US" sz="2500" dirty="0"/>
                <a:t>란 </a:t>
              </a:r>
              <a:r>
                <a:rPr lang="en-US" altLang="ko-KR" sz="2500" dirty="0"/>
                <a:t>?</a:t>
              </a:r>
              <a:endParaRPr lang="ko-KR" altLang="en-US" sz="2500" dirty="0"/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285720" y="2714620"/>
            <a:ext cx="3857652" cy="157163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5" grpId="0" animBg="1"/>
      <p:bldP spid="25" grpId="1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/>
          <p:cNvGrpSpPr/>
          <p:nvPr/>
        </p:nvGrpSpPr>
        <p:grpSpPr>
          <a:xfrm>
            <a:off x="378572" y="1440025"/>
            <a:ext cx="3513953" cy="720000"/>
            <a:chOff x="378572" y="1440025"/>
            <a:chExt cx="3513953" cy="720000"/>
          </a:xfrm>
        </p:grpSpPr>
        <p:sp>
          <p:nvSpPr>
            <p:cNvPr id="24" name="직사각형 23">
              <a:extLst>
                <a:ext uri="{FF2B5EF4-FFF2-40B4-BE49-F238E27FC236}">
                  <a16:creationId xmlns="" xmlns:a16="http://schemas.microsoft.com/office/drawing/2014/main" id="{FE4AA2EF-7792-4258-8AD9-6BE68DE57249}"/>
                </a:ext>
              </a:extLst>
            </p:cNvPr>
            <p:cNvSpPr/>
            <p:nvPr/>
          </p:nvSpPr>
          <p:spPr>
            <a:xfrm rot="21351474">
              <a:off x="378572" y="1440025"/>
              <a:ext cx="3513953" cy="720000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l"/>
              <a:endParaRPr lang="ko-KR" altLang="en-US" dirty="0">
                <a:latin typeface="a타이틀고딕3" panose="02020600000000000000" pitchFamily="18" charset="-127"/>
                <a:ea typeface="a타이틀고딕3" panose="02020600000000000000" pitchFamily="18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472" y="1571612"/>
              <a:ext cx="31432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dirty="0"/>
                <a:t>백두산 정계비 </a:t>
              </a:r>
              <a:r>
                <a:rPr lang="en-US" altLang="ko-KR" sz="2500" dirty="0"/>
                <a:t>(1712)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11" name="갈매기형 수장 10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갈매기형 수장 14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갈매기형 수장 15"/>
            <p:cNvSpPr/>
            <p:nvPr/>
          </p:nvSpPr>
          <p:spPr>
            <a:xfrm>
              <a:off x="0" y="0"/>
              <a:ext cx="55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갈매기형 수장 16"/>
            <p:cNvSpPr/>
            <p:nvPr/>
          </p:nvSpPr>
          <p:spPr>
            <a:xfrm>
              <a:off x="0" y="0"/>
              <a:ext cx="3600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43306" y="141170"/>
              <a:ext cx="16430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영유권 문제가 일어난 배경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72132" y="279669"/>
              <a:ext cx="150019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715272" y="279669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5786" y="245691"/>
              <a:ext cx="2500330" cy="4102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간도 </a:t>
              </a:r>
              <a:r>
                <a:rPr lang="en-US" altLang="ko-KR" sz="2500" dirty="0"/>
                <a:t>(</a:t>
              </a:r>
              <a:r>
                <a:rPr lang="ko-KR" altLang="en-US" sz="2500" dirty="0"/>
                <a:t>間島</a:t>
              </a:r>
              <a:r>
                <a:rPr lang="en-US" altLang="ko-KR" sz="2500" dirty="0"/>
                <a:t>)</a:t>
              </a:r>
              <a:r>
                <a:rPr lang="ko-KR" altLang="en-US" sz="2500" dirty="0"/>
                <a:t>란 </a:t>
              </a:r>
              <a:r>
                <a:rPr lang="en-US" altLang="ko-KR" sz="2500" dirty="0"/>
                <a:t>?</a:t>
              </a:r>
              <a:endParaRPr lang="ko-KR" altLang="en-US" sz="2500" dirty="0"/>
            </a:p>
          </p:txBody>
        </p:sp>
      </p:grpSp>
      <p:pic>
        <p:nvPicPr>
          <p:cNvPr id="33" name="그림 32" descr="백두산 정계비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357430"/>
            <a:ext cx="4363663" cy="385765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86380" y="2666194"/>
            <a:ext cx="2786082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2500" dirty="0">
                <a:latin typeface="HY동녘M" pitchFamily="18" charset="-127"/>
                <a:ea typeface="HY동녘M" pitchFamily="18" charset="-127"/>
              </a:rPr>
              <a:t>오라총관 </a:t>
            </a:r>
            <a:r>
              <a:rPr lang="ko-KR" altLang="en-US" sz="2500" dirty="0" err="1">
                <a:latin typeface="HY동녘M" pitchFamily="18" charset="-127"/>
                <a:ea typeface="HY동녘M" pitchFamily="18" charset="-127"/>
              </a:rPr>
              <a:t>목극등</a:t>
            </a:r>
            <a:r>
              <a:rPr lang="en-US" altLang="ko-KR" sz="2500" dirty="0">
                <a:latin typeface="HY동녘M" pitchFamily="18" charset="-127"/>
                <a:ea typeface="HY동녘M" pitchFamily="18" charset="-127"/>
              </a:rPr>
              <a:t>VS</a:t>
            </a:r>
          </a:p>
          <a:p>
            <a:pPr algn="ctr"/>
            <a:r>
              <a:rPr lang="ko-KR" altLang="en-US" sz="2500" dirty="0">
                <a:latin typeface="HY동녘M" pitchFamily="18" charset="-127"/>
                <a:ea typeface="HY동녘M" pitchFamily="18" charset="-127"/>
              </a:rPr>
              <a:t>조선 </a:t>
            </a:r>
            <a:r>
              <a:rPr lang="ko-KR" altLang="en-US" sz="2500" dirty="0" err="1">
                <a:latin typeface="HY동녘M" pitchFamily="18" charset="-127"/>
                <a:ea typeface="HY동녘M" pitchFamily="18" charset="-127"/>
              </a:rPr>
              <a:t>접반사</a:t>
            </a:r>
            <a:r>
              <a:rPr lang="ko-KR" altLang="en-US" sz="2500" dirty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500" dirty="0" err="1">
                <a:latin typeface="HY동녘M" pitchFamily="18" charset="-127"/>
                <a:ea typeface="HY동녘M" pitchFamily="18" charset="-127"/>
              </a:rPr>
              <a:t>박권</a:t>
            </a:r>
            <a:endParaRPr lang="ko-KR" altLang="en-US" sz="2500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35" name="아래쪽 화살표 34"/>
          <p:cNvSpPr/>
          <p:nvPr/>
        </p:nvSpPr>
        <p:spPr>
          <a:xfrm>
            <a:off x="6286512" y="4166392"/>
            <a:ext cx="785818" cy="928694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5072066" y="5380838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HY동녘M" pitchFamily="18" charset="-127"/>
                <a:ea typeface="HY동녘M" pitchFamily="18" charset="-127"/>
              </a:rPr>
              <a:t>“</a:t>
            </a:r>
            <a:r>
              <a:rPr lang="ko-KR" altLang="en-US" sz="2500" dirty="0" err="1">
                <a:latin typeface="HY동녘M" pitchFamily="18" charset="-127"/>
                <a:ea typeface="HY동녘M" pitchFamily="18" charset="-127"/>
              </a:rPr>
              <a:t>서위압록</a:t>
            </a:r>
            <a:r>
              <a:rPr lang="ko-KR" altLang="en-US" sz="2500" dirty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2500" dirty="0" err="1">
                <a:latin typeface="HY동녘M" pitchFamily="18" charset="-127"/>
                <a:ea typeface="HY동녘M" pitchFamily="18" charset="-127"/>
              </a:rPr>
              <a:t>동위토문</a:t>
            </a:r>
            <a:r>
              <a:rPr lang="en-US" altLang="ko-KR" sz="2500" dirty="0">
                <a:latin typeface="HY동녘M" pitchFamily="18" charset="-127"/>
                <a:ea typeface="HY동녘M" pitchFamily="18" charset="-127"/>
              </a:rPr>
              <a:t>”</a:t>
            </a:r>
            <a:endParaRPr lang="ko-KR" altLang="en-US" sz="2500" dirty="0">
              <a:latin typeface="HY동녘M" pitchFamily="18" charset="-127"/>
              <a:ea typeface="HY동녘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55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3600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43306" y="141170"/>
              <a:ext cx="1643074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영유권 문제가 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2132" y="279669"/>
              <a:ext cx="150019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272" y="279669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5786" y="245691"/>
              <a:ext cx="2500330" cy="4102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간도 </a:t>
              </a:r>
              <a:r>
                <a:rPr lang="en-US" altLang="ko-KR" sz="2500" dirty="0"/>
                <a:t>(</a:t>
              </a:r>
              <a:r>
                <a:rPr lang="ko-KR" altLang="en-US" sz="2500" dirty="0"/>
                <a:t>間島</a:t>
              </a:r>
              <a:r>
                <a:rPr lang="en-US" altLang="ko-KR" sz="2500" dirty="0"/>
                <a:t>)</a:t>
              </a:r>
              <a:r>
                <a:rPr lang="ko-KR" altLang="en-US" sz="2500" dirty="0"/>
                <a:t>란 </a:t>
              </a:r>
              <a:r>
                <a:rPr lang="en-US" altLang="ko-KR" sz="2500" dirty="0"/>
                <a:t>?</a:t>
              </a:r>
              <a:endParaRPr lang="ko-KR" altLang="en-US" sz="2500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78572" y="1440025"/>
            <a:ext cx="3513953" cy="720000"/>
            <a:chOff x="378572" y="1440025"/>
            <a:chExt cx="3513953" cy="720000"/>
          </a:xfrm>
        </p:grpSpPr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FE4AA2EF-7792-4258-8AD9-6BE68DE57249}"/>
                </a:ext>
              </a:extLst>
            </p:cNvPr>
            <p:cNvSpPr/>
            <p:nvPr/>
          </p:nvSpPr>
          <p:spPr>
            <a:xfrm rot="21351474">
              <a:off x="378572" y="1440025"/>
              <a:ext cx="3513953" cy="720000"/>
            </a:xfrm>
            <a:prstGeom prst="rect">
              <a:avLst/>
            </a:prstGeom>
            <a:solidFill>
              <a:srgbClr val="FFFF00">
                <a:alpha val="56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l"/>
              <a:endParaRPr lang="ko-KR" altLang="en-US" dirty="0">
                <a:latin typeface="a타이틀고딕3" panose="02020600000000000000" pitchFamily="18" charset="-127"/>
                <a:ea typeface="a타이틀고딕3" panose="0202060000000000000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472" y="1571612"/>
              <a:ext cx="314327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0" dirty="0"/>
                <a:t>백두산 정계비 </a:t>
              </a:r>
              <a:r>
                <a:rPr lang="en-US" altLang="ko-KR" sz="2500" dirty="0"/>
                <a:t>(1712)</a:t>
              </a:r>
            </a:p>
          </p:txBody>
        </p:sp>
      </p:grpSp>
      <p:pic>
        <p:nvPicPr>
          <p:cNvPr id="30722" name="Picture 2" descr="C:\Users\sh0225\Desktop\263B6E3D54C13AC82C[1].png"/>
          <p:cNvPicPr>
            <a:picLocks noChangeAspect="1" noChangeArrowheads="1"/>
          </p:cNvPicPr>
          <p:nvPr/>
        </p:nvPicPr>
        <p:blipFill>
          <a:blip r:embed="rId2"/>
          <a:srcRect l="16663" r="15576"/>
          <a:stretch>
            <a:fillRect/>
          </a:stretch>
        </p:blipFill>
        <p:spPr bwMode="auto">
          <a:xfrm>
            <a:off x="471934" y="2680935"/>
            <a:ext cx="3600000" cy="30216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설명선 1(테두리 및 강조선) 16"/>
          <p:cNvSpPr/>
          <p:nvPr/>
        </p:nvSpPr>
        <p:spPr>
          <a:xfrm>
            <a:off x="1357290" y="6036487"/>
            <a:ext cx="2714644" cy="571504"/>
          </a:xfrm>
          <a:prstGeom prst="accentBorderCallout1">
            <a:avLst>
              <a:gd name="adj1" fmla="val 110178"/>
              <a:gd name="adj2" fmla="val -7646"/>
              <a:gd name="adj3" fmla="val -27908"/>
              <a:gd name="adj4" fmla="val -3283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백두산 정계비</a:t>
            </a:r>
          </a:p>
        </p:txBody>
      </p:sp>
      <p:sp>
        <p:nvSpPr>
          <p:cNvPr id="18" name="설명선 1(테두리 및 강조선) 17"/>
          <p:cNvSpPr/>
          <p:nvPr/>
        </p:nvSpPr>
        <p:spPr>
          <a:xfrm>
            <a:off x="6000760" y="6036487"/>
            <a:ext cx="2714644" cy="571504"/>
          </a:xfrm>
          <a:prstGeom prst="accentBorderCallout1">
            <a:avLst>
              <a:gd name="adj1" fmla="val 110178"/>
              <a:gd name="adj2" fmla="val -7646"/>
              <a:gd name="adj3" fmla="val -27908"/>
              <a:gd name="adj4" fmla="val -3283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백두산 정계비 탁본과 </a:t>
            </a:r>
            <a:endParaRPr lang="en-US" altLang="ko-KR" dirty="0">
              <a:solidFill>
                <a:sysClr val="windowText" lastClr="000000"/>
              </a:solidFill>
            </a:endParaRPr>
          </a:p>
          <a:p>
            <a:pPr algn="ctr"/>
            <a:r>
              <a:rPr lang="ko-KR" altLang="en-US" dirty="0">
                <a:solidFill>
                  <a:sysClr val="windowText" lastClr="000000"/>
                </a:solidFill>
              </a:rPr>
              <a:t>새겨진 글자</a:t>
            </a:r>
          </a:p>
        </p:txBody>
      </p:sp>
      <p:pic>
        <p:nvPicPr>
          <p:cNvPr id="30725" name="Picture 5" descr="http://weekly.chosun.com/up_fd/wc_News/2326/limg_org/2326_40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418183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2857488" y="5349054"/>
            <a:ext cx="3571900" cy="10001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5544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252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1300" y="95247"/>
              <a:ext cx="2286016" cy="7410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영유권 문제가</a:t>
              </a:r>
              <a:endParaRPr lang="en-US" altLang="ko-KR" sz="2500" dirty="0"/>
            </a:p>
            <a:p>
              <a:r>
                <a:rPr lang="ko-KR" altLang="en-US" sz="2500" dirty="0"/>
                <a:t>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2132" y="279669"/>
              <a:ext cx="150019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272" y="279669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307119"/>
              <a:ext cx="171451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간도 </a:t>
              </a:r>
              <a:r>
                <a:rPr lang="en-US" altLang="ko-KR" dirty="0"/>
                <a:t>(</a:t>
              </a:r>
              <a:r>
                <a:rPr lang="ko-KR" altLang="en-US" dirty="0"/>
                <a:t>間島</a:t>
              </a:r>
              <a:r>
                <a:rPr lang="en-US" altLang="ko-KR" dirty="0"/>
                <a:t>)</a:t>
              </a:r>
              <a:r>
                <a:rPr lang="ko-KR" altLang="en-US" dirty="0"/>
                <a:t>란 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pic>
        <p:nvPicPr>
          <p:cNvPr id="11" name="그림 10" descr="백두산 정계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169" y="1285860"/>
            <a:ext cx="4363663" cy="3857652"/>
          </a:xfrm>
          <a:prstGeom prst="rect">
            <a:avLst/>
          </a:prstGeom>
        </p:spPr>
      </p:pic>
      <p:sp>
        <p:nvSpPr>
          <p:cNvPr id="14" name="설명선 2(강조선) 13"/>
          <p:cNvSpPr/>
          <p:nvPr/>
        </p:nvSpPr>
        <p:spPr>
          <a:xfrm rot="10800000">
            <a:off x="2928927" y="5357826"/>
            <a:ext cx="3286148" cy="928694"/>
          </a:xfrm>
          <a:prstGeom prst="accentCallout2">
            <a:avLst>
              <a:gd name="adj1" fmla="val 42810"/>
              <a:gd name="adj2" fmla="val -6868"/>
              <a:gd name="adj3" fmla="val 39602"/>
              <a:gd name="adj4" fmla="val -30336"/>
              <a:gd name="adj5" fmla="val 317101"/>
              <a:gd name="adj6" fmla="val 3976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143372" y="2857496"/>
            <a:ext cx="928694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89572" y="5572140"/>
            <a:ext cx="35719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/>
              <a:t>“ </a:t>
            </a:r>
            <a:r>
              <a:rPr lang="ko-KR" altLang="en-US" sz="3000" b="1" dirty="0" err="1"/>
              <a:t>토문강의</a:t>
            </a:r>
            <a:r>
              <a:rPr lang="ko-KR" altLang="en-US" sz="3000" b="1" dirty="0"/>
              <a:t> 위치 </a:t>
            </a:r>
            <a:r>
              <a:rPr lang="en-US" altLang="ko-KR" sz="3000" b="1" dirty="0"/>
              <a:t>? “</a:t>
            </a:r>
            <a:endParaRPr lang="ko-KR" altLang="en-US" sz="3000" b="1" dirty="0"/>
          </a:p>
        </p:txBody>
      </p:sp>
      <p:pic>
        <p:nvPicPr>
          <p:cNvPr id="10241" name="Picture 1" descr="C:\Users\sh0225\Desktop\20181107_213711.jpg"/>
          <p:cNvPicPr>
            <a:picLocks noChangeAspect="1" noChangeArrowheads="1"/>
          </p:cNvPicPr>
          <p:nvPr/>
        </p:nvPicPr>
        <p:blipFill>
          <a:blip r:embed="rId3"/>
          <a:srcRect t="2732"/>
          <a:stretch>
            <a:fillRect/>
          </a:stretch>
        </p:blipFill>
        <p:spPr bwMode="auto">
          <a:xfrm>
            <a:off x="4786314" y="1500174"/>
            <a:ext cx="4000528" cy="35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5857884" y="5357826"/>
            <a:ext cx="18573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/>
              <a:t>청나라의</a:t>
            </a:r>
            <a:endParaRPr lang="en-US" altLang="ko-KR" sz="2500" dirty="0"/>
          </a:p>
          <a:p>
            <a:pPr algn="ctr"/>
            <a:r>
              <a:rPr lang="en-US" altLang="ko-KR" sz="2500" b="1" u="sng" dirty="0"/>
              <a:t>“</a:t>
            </a:r>
            <a:r>
              <a:rPr lang="ko-KR" altLang="en-US" sz="2500" b="1" u="sng" dirty="0"/>
              <a:t>다른 해석</a:t>
            </a:r>
            <a:r>
              <a:rPr lang="en-US" altLang="ko-KR" sz="2500" b="1" u="sng" dirty="0"/>
              <a:t>”</a:t>
            </a:r>
            <a:endParaRPr lang="ko-KR" altLang="en-US" sz="25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  <p:bldP spid="12" grpId="0"/>
      <p:bldP spid="12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5544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252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1300" y="95247"/>
              <a:ext cx="2286016" cy="7410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영유권 문제가</a:t>
              </a:r>
              <a:endParaRPr lang="en-US" altLang="ko-KR" sz="2500" dirty="0"/>
            </a:p>
            <a:p>
              <a:r>
                <a:rPr lang="ko-KR" altLang="en-US" sz="2500" dirty="0"/>
                <a:t>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2132" y="279669"/>
              <a:ext cx="150019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272" y="279669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307119"/>
              <a:ext cx="171451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간도 </a:t>
              </a:r>
              <a:r>
                <a:rPr lang="en-US" altLang="ko-KR" dirty="0"/>
                <a:t>(</a:t>
              </a:r>
              <a:r>
                <a:rPr lang="ko-KR" altLang="en-US" dirty="0"/>
                <a:t>間島</a:t>
              </a:r>
              <a:r>
                <a:rPr lang="en-US" altLang="ko-KR" dirty="0"/>
                <a:t>)</a:t>
              </a:r>
              <a:r>
                <a:rPr lang="ko-KR" altLang="en-US" dirty="0"/>
                <a:t>란 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FE4AA2EF-7792-4258-8AD9-6BE68DE57249}"/>
              </a:ext>
            </a:extLst>
          </p:cNvPr>
          <p:cNvSpPr/>
          <p:nvPr/>
        </p:nvSpPr>
        <p:spPr>
          <a:xfrm rot="21351474">
            <a:off x="378572" y="1440025"/>
            <a:ext cx="3513953" cy="720000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ko-KR" altLang="en-US" dirty="0">
              <a:latin typeface="a타이틀고딕3" panose="02020600000000000000" pitchFamily="18" charset="-127"/>
              <a:ea typeface="a타이틀고딕3" panose="02020600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571612"/>
            <a:ext cx="26432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간도지역 </a:t>
            </a:r>
            <a:r>
              <a:rPr lang="en-US" altLang="ko-KR" sz="2500" dirty="0"/>
              <a:t>(1881)</a:t>
            </a:r>
            <a:endParaRPr lang="ko-KR" altLang="en-US" sz="2500" dirty="0"/>
          </a:p>
        </p:txBody>
      </p:sp>
      <p:pic>
        <p:nvPicPr>
          <p:cNvPr id="8193" name="Picture 1" descr="C:\Users\sh0225\Desktop\7o44aaeuvicaavvb4ptge80igh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42026"/>
            <a:ext cx="5286412" cy="35444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5786446" y="3775609"/>
            <a:ext cx="3143272" cy="14773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동녘M" pitchFamily="18" charset="-127"/>
                <a:ea typeface="HY동녘M" pitchFamily="18" charset="-127"/>
              </a:rPr>
              <a:t>조선의 입장 </a:t>
            </a:r>
            <a:endParaRPr lang="en-US" altLang="ko-KR" dirty="0">
              <a:latin typeface="HY동녘M" pitchFamily="18" charset="-127"/>
              <a:ea typeface="HY동녘M" pitchFamily="18" charset="-127"/>
            </a:endParaRPr>
          </a:p>
          <a:p>
            <a:pPr>
              <a:buFontTx/>
              <a:buChar char="-"/>
            </a:pPr>
            <a:r>
              <a:rPr lang="en-US" altLang="ko-KR" dirty="0">
                <a:latin typeface="HY동녘M" pitchFamily="18" charset="-127"/>
                <a:ea typeface="HY동녘M" pitchFamily="18" charset="-127"/>
              </a:rPr>
              <a:t>‘</a:t>
            </a:r>
            <a:r>
              <a:rPr lang="ko-KR" altLang="en-US" dirty="0" err="1">
                <a:latin typeface="HY동녘M" pitchFamily="18" charset="-127"/>
                <a:ea typeface="HY동녘M" pitchFamily="18" charset="-127"/>
              </a:rPr>
              <a:t>토문</a:t>
            </a:r>
            <a:r>
              <a:rPr lang="en-US" altLang="ko-KR" dirty="0">
                <a:latin typeface="HY동녘M" pitchFamily="18" charset="-127"/>
                <a:ea typeface="HY동녘M" pitchFamily="18" charset="-127"/>
              </a:rPr>
              <a:t>’ = ‘</a:t>
            </a:r>
            <a:r>
              <a:rPr lang="ko-KR" altLang="en-US" dirty="0" err="1">
                <a:latin typeface="HY동녘M" pitchFamily="18" charset="-127"/>
                <a:ea typeface="HY동녘M" pitchFamily="18" charset="-127"/>
              </a:rPr>
              <a:t>쑹화강</a:t>
            </a:r>
            <a:r>
              <a:rPr lang="ko-KR" altLang="en-US" dirty="0">
                <a:latin typeface="HY동녘M" pitchFamily="18" charset="-127"/>
                <a:ea typeface="HY동녘M" pitchFamily="18" charset="-127"/>
              </a:rPr>
              <a:t> 상류</a:t>
            </a:r>
            <a:r>
              <a:rPr lang="en-US" altLang="ko-KR" dirty="0">
                <a:latin typeface="HY동녘M" pitchFamily="18" charset="-127"/>
                <a:ea typeface="HY동녘M" pitchFamily="18" charset="-127"/>
              </a:rPr>
              <a:t>’</a:t>
            </a:r>
          </a:p>
          <a:p>
            <a:pPr>
              <a:buFontTx/>
              <a:buChar char="-"/>
            </a:pPr>
            <a:endParaRPr lang="en-US" altLang="ko-KR" dirty="0"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>
                <a:latin typeface="HY동녘M" pitchFamily="18" charset="-127"/>
                <a:ea typeface="HY동녘M" pitchFamily="18" charset="-127"/>
              </a:rPr>
              <a:t>청의 입장</a:t>
            </a:r>
            <a:endParaRPr lang="en-US" altLang="ko-KR" dirty="0">
              <a:latin typeface="HY동녘M" pitchFamily="18" charset="-127"/>
              <a:ea typeface="HY동녘M" pitchFamily="18" charset="-127"/>
            </a:endParaRPr>
          </a:p>
          <a:p>
            <a:r>
              <a:rPr lang="en-US" altLang="ko-KR" dirty="0">
                <a:latin typeface="HY동녘M" pitchFamily="18" charset="-127"/>
                <a:ea typeface="HY동녘M" pitchFamily="18" charset="-127"/>
              </a:rPr>
              <a:t>-’</a:t>
            </a:r>
            <a:r>
              <a:rPr lang="ko-KR" altLang="en-US" dirty="0" err="1">
                <a:latin typeface="HY동녘M" pitchFamily="18" charset="-127"/>
                <a:ea typeface="HY동녘M" pitchFamily="18" charset="-127"/>
              </a:rPr>
              <a:t>토문</a:t>
            </a:r>
            <a:r>
              <a:rPr lang="en-US" altLang="ko-KR" dirty="0">
                <a:latin typeface="HY동녘M" pitchFamily="18" charset="-127"/>
                <a:ea typeface="HY동녘M" pitchFamily="18" charset="-127"/>
              </a:rPr>
              <a:t>’ = ‘</a:t>
            </a:r>
            <a:r>
              <a:rPr lang="ko-KR" altLang="en-US" dirty="0">
                <a:latin typeface="HY동녘M" pitchFamily="18" charset="-127"/>
                <a:ea typeface="HY동녘M" pitchFamily="18" charset="-127"/>
              </a:rPr>
              <a:t>두만강</a:t>
            </a:r>
            <a:r>
              <a:rPr lang="en-US" altLang="ko-KR" dirty="0">
                <a:latin typeface="HY동녘M" pitchFamily="18" charset="-127"/>
                <a:ea typeface="HY동녘M" pitchFamily="18" charset="-127"/>
              </a:rPr>
              <a:t>’</a:t>
            </a:r>
            <a:endParaRPr lang="ko-KR" altLang="en-US" dirty="0">
              <a:latin typeface="HY동녘M" pitchFamily="18" charset="-127"/>
              <a:ea typeface="HY동녘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30720" y="3770148"/>
            <a:ext cx="1143008" cy="35719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143372" y="4698842"/>
            <a:ext cx="857256" cy="28575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5544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252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1300" y="95247"/>
              <a:ext cx="2286016" cy="7410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영유권 문제가</a:t>
              </a:r>
              <a:endParaRPr lang="en-US" altLang="ko-KR" sz="2500" dirty="0"/>
            </a:p>
            <a:p>
              <a:r>
                <a:rPr lang="ko-KR" altLang="en-US" sz="2500" dirty="0"/>
                <a:t>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2132" y="279669"/>
              <a:ext cx="150019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272" y="279669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307119"/>
              <a:ext cx="171451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간도 </a:t>
              </a:r>
              <a:r>
                <a:rPr lang="en-US" altLang="ko-KR" dirty="0"/>
                <a:t>(</a:t>
              </a:r>
              <a:r>
                <a:rPr lang="ko-KR" altLang="en-US" dirty="0"/>
                <a:t>間島</a:t>
              </a:r>
              <a:r>
                <a:rPr lang="en-US" altLang="ko-KR" dirty="0"/>
                <a:t>)</a:t>
              </a:r>
              <a:r>
                <a:rPr lang="ko-KR" altLang="en-US" dirty="0"/>
                <a:t>란 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FE4AA2EF-7792-4258-8AD9-6BE68DE57249}"/>
              </a:ext>
            </a:extLst>
          </p:cNvPr>
          <p:cNvSpPr/>
          <p:nvPr/>
        </p:nvSpPr>
        <p:spPr>
          <a:xfrm rot="21351474">
            <a:off x="378572" y="1440025"/>
            <a:ext cx="3513953" cy="720000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ko-KR" altLang="en-US" dirty="0">
              <a:latin typeface="a타이틀고딕3" panose="02020600000000000000" pitchFamily="18" charset="-127"/>
              <a:ea typeface="a타이틀고딕3" panose="02020600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571612"/>
            <a:ext cx="250033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/>
              <a:t>간도협약 </a:t>
            </a:r>
            <a:r>
              <a:rPr lang="en-US" altLang="ko-KR" sz="2500" dirty="0"/>
              <a:t>(1909)</a:t>
            </a:r>
            <a:endParaRPr lang="ko-KR" altLang="en-US" sz="2500" dirty="0"/>
          </a:p>
        </p:txBody>
      </p:sp>
      <p:pic>
        <p:nvPicPr>
          <p:cNvPr id="3075" name="Picture 3" descr="https://t1.daumcdn.net/cfile/tistory/255E674454C13A1617"/>
          <p:cNvPicPr>
            <a:picLocks noChangeAspect="1" noChangeArrowheads="1"/>
          </p:cNvPicPr>
          <p:nvPr/>
        </p:nvPicPr>
        <p:blipFill>
          <a:blip r:embed="rId3"/>
          <a:srcRect b="20945"/>
          <a:stretch>
            <a:fillRect/>
          </a:stretch>
        </p:blipFill>
        <p:spPr bwMode="auto">
          <a:xfrm>
            <a:off x="142844" y="2428868"/>
            <a:ext cx="4762500" cy="2786082"/>
          </a:xfrm>
          <a:prstGeom prst="rect">
            <a:avLst/>
          </a:prstGeom>
          <a:noFill/>
        </p:spPr>
      </p:pic>
      <p:grpSp>
        <p:nvGrpSpPr>
          <p:cNvPr id="14" name="그룹 13"/>
          <p:cNvGrpSpPr/>
          <p:nvPr/>
        </p:nvGrpSpPr>
        <p:grpSpPr>
          <a:xfrm>
            <a:off x="5544000" y="2035901"/>
            <a:ext cx="3120022" cy="1995278"/>
            <a:chOff x="5616603" y="1364703"/>
            <a:chExt cx="3120022" cy="1995278"/>
          </a:xfrm>
        </p:grpSpPr>
        <p:pic>
          <p:nvPicPr>
            <p:cNvPr id="1026" name="Picture 2" descr="이건하이파이브인가요 싸우는건가요! 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379" r="9048" b="22986"/>
            <a:stretch/>
          </p:blipFill>
          <p:spPr bwMode="auto">
            <a:xfrm>
              <a:off x="5998487" y="1364703"/>
              <a:ext cx="2356254" cy="1995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616603" y="2101326"/>
              <a:ext cx="31200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3200" b="1" dirty="0" smtClean="0"/>
                <a:t>청일</a:t>
              </a:r>
              <a:endParaRPr lang="ko-KR" altLang="en-US" sz="32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8766" y="5572140"/>
            <a:ext cx="489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 smtClean="0">
                <a:latin typeface="HY동녘B" pitchFamily="18" charset="-127"/>
                <a:ea typeface="HY동녘B" pitchFamily="18" charset="-127"/>
              </a:rPr>
              <a:t>을사늑약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(1905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년</a:t>
            </a:r>
            <a:r>
              <a:rPr lang="en-US" altLang="ko-KR" dirty="0" smtClean="0">
                <a:latin typeface="HY동녘B" pitchFamily="18" charset="-127"/>
                <a:ea typeface="HY동녘B" pitchFamily="18" charset="-127"/>
              </a:rPr>
              <a:t>)</a:t>
            </a:r>
            <a:r>
              <a:rPr lang="ko-KR" altLang="en-US" dirty="0" smtClean="0">
                <a:latin typeface="HY동녘B" pitchFamily="18" charset="-127"/>
                <a:ea typeface="HY동녘B" pitchFamily="18" charset="-127"/>
              </a:rPr>
              <a:t>으로 인해 외교권을 </a:t>
            </a:r>
            <a:r>
              <a:rPr lang="ko-KR" altLang="en-US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박탈</a:t>
            </a:r>
            <a:endParaRPr lang="en-US" altLang="ko-KR" dirty="0" smtClean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rot="19897396">
            <a:off x="6429591" y="4214367"/>
            <a:ext cx="136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3600" dirty="0" smtClean="0">
                <a:solidFill>
                  <a:srgbClr val="FF0000"/>
                </a:solidFill>
              </a:rPr>
              <a:t>BUT</a:t>
            </a:r>
            <a:endParaRPr lang="ko-KR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57953" y="5286388"/>
            <a:ext cx="1692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무효</a:t>
            </a:r>
            <a:endParaRPr lang="ko-KR" altLang="en-US" sz="4000" dirty="0">
              <a:latin typeface="HY동녘B" pitchFamily="18" charset="-127"/>
              <a:ea typeface="HY동녘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0"/>
            <a:ext cx="9144000" cy="1080001"/>
            <a:chOff x="0" y="0"/>
            <a:chExt cx="9144000" cy="928670"/>
          </a:xfrm>
        </p:grpSpPr>
        <p:sp>
          <p:nvSpPr>
            <p:cNvPr id="3" name="갈매기형 수장 2"/>
            <p:cNvSpPr/>
            <p:nvPr/>
          </p:nvSpPr>
          <p:spPr>
            <a:xfrm>
              <a:off x="0" y="0"/>
              <a:ext cx="91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갈매기형 수장 3"/>
            <p:cNvSpPr/>
            <p:nvPr/>
          </p:nvSpPr>
          <p:spPr>
            <a:xfrm>
              <a:off x="0" y="0"/>
              <a:ext cx="7344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0" y="0"/>
              <a:ext cx="5544000" cy="928670"/>
            </a:xfrm>
            <a:prstGeom prst="chevron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갈매기형 수장 5"/>
            <p:cNvSpPr/>
            <p:nvPr/>
          </p:nvSpPr>
          <p:spPr>
            <a:xfrm>
              <a:off x="0" y="0"/>
              <a:ext cx="2520000" cy="928670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91300" y="95247"/>
              <a:ext cx="2286016" cy="7410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sz="2500" dirty="0"/>
                <a:t>영유권 문제가</a:t>
              </a:r>
              <a:endParaRPr lang="en-US" altLang="ko-KR" sz="2500" dirty="0"/>
            </a:p>
            <a:p>
              <a:r>
                <a:rPr lang="ko-KR" altLang="en-US" sz="2500" dirty="0"/>
                <a:t>일어난 배경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72132" y="279669"/>
              <a:ext cx="1500198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각 국의 입장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5272" y="279669"/>
              <a:ext cx="64294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결론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472" y="307119"/>
              <a:ext cx="1714512" cy="317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ko-KR" altLang="en-US" dirty="0"/>
                <a:t>간도 </a:t>
              </a:r>
              <a:r>
                <a:rPr lang="en-US" altLang="ko-KR" dirty="0"/>
                <a:t>(</a:t>
              </a:r>
              <a:r>
                <a:rPr lang="ko-KR" altLang="en-US" dirty="0"/>
                <a:t>間島</a:t>
              </a:r>
              <a:r>
                <a:rPr lang="en-US" altLang="ko-KR" dirty="0"/>
                <a:t>)</a:t>
              </a:r>
              <a:r>
                <a:rPr lang="ko-KR" altLang="en-US" dirty="0"/>
                <a:t>란 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="" xmlns:a16="http://schemas.microsoft.com/office/drawing/2014/main" id="{FE4AA2EF-7792-4258-8AD9-6BE68DE57249}"/>
              </a:ext>
            </a:extLst>
          </p:cNvPr>
          <p:cNvSpPr/>
          <p:nvPr/>
        </p:nvSpPr>
        <p:spPr>
          <a:xfrm rot="21351474">
            <a:off x="378572" y="1440025"/>
            <a:ext cx="3513953" cy="720000"/>
          </a:xfrm>
          <a:prstGeom prst="rect">
            <a:avLst/>
          </a:prstGeom>
          <a:solidFill>
            <a:srgbClr val="FFFF00">
              <a:alpha val="56000"/>
            </a:srgbClr>
          </a:solidFill>
        </p:spPr>
        <p:txBody>
          <a:bodyPr wrap="square" rtlCol="0" anchor="ctr">
            <a:spAutoFit/>
          </a:bodyPr>
          <a:lstStyle/>
          <a:p>
            <a:pPr algn="l"/>
            <a:endParaRPr lang="ko-KR" altLang="en-US" dirty="0">
              <a:latin typeface="a타이틀고딕3" panose="02020600000000000000" pitchFamily="18" charset="-127"/>
              <a:ea typeface="a타이틀고딕3" panose="0202060000000000000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571612"/>
            <a:ext cx="321471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 err="1"/>
              <a:t>조중변계조약</a:t>
            </a:r>
            <a:r>
              <a:rPr lang="ko-KR" altLang="en-US" sz="2500" dirty="0"/>
              <a:t> </a:t>
            </a:r>
            <a:r>
              <a:rPr lang="en-US" altLang="ko-KR" sz="2500" dirty="0"/>
              <a:t>(1962)</a:t>
            </a:r>
            <a:endParaRPr lang="ko-KR" altLang="en-US" sz="2500" dirty="0"/>
          </a:p>
        </p:txBody>
      </p:sp>
      <p:pic>
        <p:nvPicPr>
          <p:cNvPr id="2050" name="Picture 2" descr="http://www.jjan.kr/news/photo/200909/324983_68044_27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3600000" cy="358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14810" y="2495504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1962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</a:t>
            </a:r>
            <a:r>
              <a:rPr lang="en-US" altLang="ko-KR" dirty="0"/>
              <a:t>12</a:t>
            </a:r>
            <a:r>
              <a:rPr lang="ko-KR" altLang="en-US" dirty="0"/>
              <a:t>일 </a:t>
            </a:r>
            <a:r>
              <a:rPr lang="en-US" altLang="ko-KR" dirty="0"/>
              <a:t>"</a:t>
            </a:r>
            <a:r>
              <a:rPr lang="ko-KR" altLang="en-US" dirty="0" err="1"/>
              <a:t>조중변계조약</a:t>
            </a:r>
            <a:r>
              <a:rPr lang="en-US" altLang="ko-KR" dirty="0"/>
              <a:t>”</a:t>
            </a:r>
          </a:p>
          <a:p>
            <a:endParaRPr lang="en-US" altLang="ko-KR" dirty="0"/>
          </a:p>
          <a:p>
            <a:r>
              <a:rPr lang="en-US" altLang="ko-KR" dirty="0"/>
              <a:t>"</a:t>
            </a:r>
            <a:r>
              <a:rPr lang="ko-KR" altLang="en-US" dirty="0"/>
              <a:t>백두산 천지의 경계선은 백두산 천지를 둘러싸고 있는 산마루 </a:t>
            </a:r>
            <a:r>
              <a:rPr lang="ko-KR" altLang="en-US" dirty="0" err="1"/>
              <a:t>서남단의</a:t>
            </a:r>
            <a:r>
              <a:rPr lang="ko-KR" altLang="en-US" dirty="0"/>
              <a:t> 위에 있는 </a:t>
            </a:r>
            <a:r>
              <a:rPr lang="en-US" altLang="ko-KR" dirty="0"/>
              <a:t>2520</a:t>
            </a:r>
            <a:r>
              <a:rPr lang="ko-KR" altLang="en-US" dirty="0"/>
              <a:t>고지와 </a:t>
            </a:r>
            <a:r>
              <a:rPr lang="en-US" altLang="ko-KR" dirty="0"/>
              <a:t>2664</a:t>
            </a:r>
            <a:r>
              <a:rPr lang="ko-KR" altLang="en-US" dirty="0"/>
              <a:t>고지 사이의 안부</a:t>
            </a:r>
            <a:r>
              <a:rPr lang="en-US" altLang="ko-KR" dirty="0"/>
              <a:t>(</a:t>
            </a:r>
            <a:r>
              <a:rPr lang="ko-KR" altLang="en-US" dirty="0"/>
              <a:t>鞍部</a:t>
            </a:r>
            <a:r>
              <a:rPr lang="en-US" altLang="ko-KR" dirty="0"/>
              <a:t>)</a:t>
            </a:r>
            <a:r>
              <a:rPr lang="ko-KR" altLang="en-US" dirty="0"/>
              <a:t>의 중심을 기점으로 동북방향 직선으로 천지를 가로질러 대안</a:t>
            </a:r>
            <a:r>
              <a:rPr lang="en-US" altLang="ko-KR" dirty="0"/>
              <a:t>(</a:t>
            </a:r>
            <a:r>
              <a:rPr lang="ko-KR" altLang="en-US" dirty="0"/>
              <a:t>대안</a:t>
            </a:r>
            <a:r>
              <a:rPr lang="en-US" altLang="ko-KR" dirty="0"/>
              <a:t>)</a:t>
            </a:r>
            <a:r>
              <a:rPr lang="ko-KR" altLang="en-US" dirty="0"/>
              <a:t>의 산마루인 </a:t>
            </a:r>
            <a:r>
              <a:rPr lang="en-US" altLang="ko-KR" dirty="0"/>
              <a:t>2628</a:t>
            </a:r>
            <a:r>
              <a:rPr lang="ko-KR" altLang="en-US" dirty="0"/>
              <a:t>고지와 </a:t>
            </a:r>
            <a:r>
              <a:rPr lang="en-US" altLang="ko-KR" dirty="0"/>
              <a:t>2680</a:t>
            </a:r>
            <a:r>
              <a:rPr lang="ko-KR" altLang="en-US" dirty="0"/>
              <a:t>고지 사이의 안부 중심까지이다</a:t>
            </a:r>
            <a:r>
              <a:rPr lang="en-US" altLang="ko-KR" dirty="0"/>
              <a:t>. </a:t>
            </a:r>
            <a:r>
              <a:rPr lang="ko-KR" altLang="en-US" dirty="0"/>
              <a:t>그리고 그 서북부는 중국에 속하고 동남부는 북한에 속한다</a:t>
            </a:r>
            <a:r>
              <a:rPr lang="en-US" altLang="ko-KR" dirty="0"/>
              <a:t>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4810" y="5429264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백두산 천지의 </a:t>
            </a:r>
            <a:r>
              <a:rPr lang="ko-KR" altLang="en-US" b="1" dirty="0">
                <a:solidFill>
                  <a:srgbClr val="FF0000"/>
                </a:solidFill>
              </a:rPr>
              <a:t>절반을 양보</a:t>
            </a:r>
            <a:r>
              <a:rPr lang="ko-KR" altLang="en-US" b="1" dirty="0"/>
              <a:t>하고</a:t>
            </a:r>
            <a:endParaRPr lang="en-US" altLang="ko-KR" b="1" dirty="0"/>
          </a:p>
          <a:p>
            <a:r>
              <a:rPr lang="ko-KR" altLang="en-US" b="1" dirty="0" err="1"/>
              <a:t>간도땅도</a:t>
            </a:r>
            <a:r>
              <a:rPr lang="ko-KR" altLang="en-US" b="1" dirty="0"/>
              <a:t> 결국 </a:t>
            </a:r>
            <a:r>
              <a:rPr lang="ko-KR" altLang="en-US" b="1" dirty="0">
                <a:solidFill>
                  <a:srgbClr val="FF0000"/>
                </a:solidFill>
              </a:rPr>
              <a:t>포기</a:t>
            </a:r>
            <a:r>
              <a:rPr lang="ko-KR" altLang="en-US" b="1" dirty="0"/>
              <a:t>하는 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760</Words>
  <Application>Microsoft Office PowerPoint</Application>
  <PresentationFormat>화면 슬라이드 쇼(4:3)</PresentationFormat>
  <Paragraphs>134</Paragraphs>
  <Slides>13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간도가 우리땅인 지리적 이유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간도가 우리땅인 지리적 이유</dc:title>
  <dc:creator>sh0225</dc:creator>
  <cp:lastModifiedBy>sh0225</cp:lastModifiedBy>
  <cp:revision>28</cp:revision>
  <dcterms:created xsi:type="dcterms:W3CDTF">2018-10-31T07:37:58Z</dcterms:created>
  <dcterms:modified xsi:type="dcterms:W3CDTF">2018-11-14T02:52:37Z</dcterms:modified>
</cp:coreProperties>
</file>