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7" r:id="rId2"/>
    <p:sldId id="272" r:id="rId3"/>
    <p:sldId id="263" r:id="rId4"/>
    <p:sldId id="278" r:id="rId5"/>
    <p:sldId id="284" r:id="rId6"/>
    <p:sldId id="279" r:id="rId7"/>
    <p:sldId id="266" r:id="rId8"/>
    <p:sldId id="286" r:id="rId9"/>
    <p:sldId id="299" r:id="rId10"/>
    <p:sldId id="291" r:id="rId11"/>
    <p:sldId id="274" r:id="rId12"/>
    <p:sldId id="276" r:id="rId13"/>
    <p:sldId id="283" r:id="rId14"/>
    <p:sldId id="273" r:id="rId15"/>
    <p:sldId id="294" r:id="rId16"/>
    <p:sldId id="297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0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Eung Seon" initials="KE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3346"/>
    <a:srgbClr val="CD3B4C"/>
    <a:srgbClr val="EBE9E1"/>
    <a:srgbClr val="F3F2ED"/>
    <a:srgbClr val="D33445"/>
    <a:srgbClr val="F2F1EE"/>
    <a:srgbClr val="EFEBE4"/>
    <a:srgbClr val="F0F0F0"/>
    <a:srgbClr val="EFEFEF"/>
    <a:srgbClr val="F0F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15" autoAdjust="0"/>
    <p:restoredTop sz="94625"/>
  </p:normalViewPr>
  <p:slideViewPr>
    <p:cSldViewPr snapToGrid="0" snapToObjects="1">
      <p:cViewPr>
        <p:scale>
          <a:sx n="75" d="100"/>
          <a:sy n="75" d="100"/>
        </p:scale>
        <p:origin x="-1248" y="-230"/>
      </p:cViewPr>
      <p:guideLst>
        <p:guide orient="horz" pos="50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32048-9C22-A041-AFE7-FB0868FA3FE7}" type="datetimeFigureOut">
              <a:rPr kumimoji="1" lang="ko-KR" altLang="en-US" smtClean="0"/>
              <a:t>2018-11-09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C8E1D-E500-CC4E-AEAE-5E7C49846F1A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3476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8E1D-E500-CC4E-AEAE-5E7C49846F1A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48413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8E1D-E500-CC4E-AEAE-5E7C49846F1A}" type="slidenum">
              <a:rPr kumimoji="1" lang="ko-KR" altLang="en-US" smtClean="0"/>
              <a:t>12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93715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8E1D-E500-CC4E-AEAE-5E7C49846F1A}" type="slidenum">
              <a:rPr kumimoji="1" lang="ko-KR" altLang="en-US" smtClean="0"/>
              <a:t>13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25971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8E1D-E500-CC4E-AEAE-5E7C49846F1A}" type="slidenum">
              <a:rPr kumimoji="1" lang="ko-KR" altLang="en-US" smtClean="0"/>
              <a:t>14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53476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8E1D-E500-CC4E-AEAE-5E7C49846F1A}" type="slidenum">
              <a:rPr kumimoji="1" lang="ko-KR" altLang="en-US" smtClean="0"/>
              <a:t>15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6873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8E1D-E500-CC4E-AEAE-5E7C49846F1A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69018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8E1D-E500-CC4E-AEAE-5E7C49846F1A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26870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8E1D-E500-CC4E-AEAE-5E7C49846F1A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8945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8E1D-E500-CC4E-AEAE-5E7C49846F1A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64902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8E1D-E500-CC4E-AEAE-5E7C49846F1A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2232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8E1D-E500-CC4E-AEAE-5E7C49846F1A}" type="slidenum">
              <a:rPr kumimoji="1" lang="ko-KR" altLang="en-US" smtClean="0"/>
              <a:t>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55427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8E1D-E500-CC4E-AEAE-5E7C49846F1A}" type="slidenum">
              <a:rPr kumimoji="1" lang="ko-KR" altLang="en-US" smtClean="0"/>
              <a:t>10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63503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C8E1D-E500-CC4E-AEAE-5E7C49846F1A}" type="slidenum">
              <a:rPr kumimoji="1" lang="ko-KR" altLang="en-US" smtClean="0"/>
              <a:t>11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6443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21B3D7D9-BF9C-674C-B25B-FA452763A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D96127A4-C200-4B42-8699-4CF807EAB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14D2C95F-C64D-A24A-89F9-4ED0C89C8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B250-D647-F846-BAF3-66F2381C00AF}" type="datetimeFigureOut">
              <a:rPr kumimoji="1" lang="ko-KR" altLang="en-US" smtClean="0"/>
              <a:t>2018-11-09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E6DB75E-1DE8-EC4F-9B0A-49141A14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D6377CDC-E4BE-F140-880E-B71E784F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B4B9-12EE-F949-B115-55088A1AC19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6518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E76A3CEB-0F36-F643-9E1D-154C700C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A9B8A435-B0F9-5246-88D1-4D129908A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1C62E9DD-ED2F-4542-8D66-8EB80DD8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B250-D647-F846-BAF3-66F2381C00AF}" type="datetimeFigureOut">
              <a:rPr kumimoji="1" lang="ko-KR" altLang="en-US" smtClean="0"/>
              <a:t>2018-11-09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861B64-7295-1A4E-AD0E-A9D3E3AF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56DD906E-985F-4E4F-9EA9-C0FEE978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B4B9-12EE-F949-B115-55088A1AC19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5536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50BF0082-357B-C843-8316-F96B2766A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E4E8E71D-B1EB-354C-9C4D-CBD09889F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DF1750-462C-304E-82EC-36A22FAE0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B250-D647-F846-BAF3-66F2381C00AF}" type="datetimeFigureOut">
              <a:rPr kumimoji="1" lang="ko-KR" altLang="en-US" smtClean="0"/>
              <a:t>2018-11-09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F1934543-971F-CA4F-A2D7-A715FC5C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011A95E8-EB82-604F-9290-F8C85E82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B4B9-12EE-F949-B115-55088A1AC19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9718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203CCC2-CFB6-0045-ABEC-1881048BD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5CF70152-B505-7B40-9F48-60A49DCE1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BF3A4F0F-D062-FD41-B6AF-598EDE4D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B250-D647-F846-BAF3-66F2381C00AF}" type="datetimeFigureOut">
              <a:rPr kumimoji="1" lang="ko-KR" altLang="en-US" smtClean="0"/>
              <a:t>2018-11-09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405E5DD4-DD9C-4E49-B864-BF416CF36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5EF0A1D-D798-594B-9555-3948FB4A3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B4B9-12EE-F949-B115-55088A1AC19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188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8CE7BC90-5805-4046-9B13-030AD790F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7EF38855-98ED-5C4D-A621-77CA693CA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CC4319-EDCB-4D46-AD58-75E6C2FA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B250-D647-F846-BAF3-66F2381C00AF}" type="datetimeFigureOut">
              <a:rPr kumimoji="1" lang="ko-KR" altLang="en-US" smtClean="0"/>
              <a:t>2018-11-09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DFDA0CB9-E3DF-004E-8FA0-6C99360AE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557AD611-96FA-434B-B36F-C8E3092B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B4B9-12EE-F949-B115-55088A1AC19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0273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C8EE4C6A-1F54-C34B-99D1-904E0CD11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D97FAC29-8920-074A-AE1B-23D7F0294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31F0D8D5-48BD-2C4F-9180-5E364144F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A8A57150-E03F-6F4F-A3D7-CE4B775A0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B250-D647-F846-BAF3-66F2381C00AF}" type="datetimeFigureOut">
              <a:rPr kumimoji="1" lang="ko-KR" altLang="en-US" smtClean="0"/>
              <a:t>2018-11-09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A5FFCF0F-E229-4A4A-89B9-FA3F7E36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4F8FF6B6-79B3-1646-807A-A113EEFAC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B4B9-12EE-F949-B115-55088A1AC19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9451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659BB3C-8655-E34A-8299-B45616CF0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BD1096E8-5BCC-504A-8410-A2FD23ECF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74B60E86-B167-E441-8525-FCFF1E6D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824D45B0-2813-FE45-9C5B-FC8A9E1F5E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E40820C-4B18-644C-9FE3-1FD34DADF8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C12ECA47-91CF-D54A-94F1-46D3FFC1B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B250-D647-F846-BAF3-66F2381C00AF}" type="datetimeFigureOut">
              <a:rPr kumimoji="1" lang="ko-KR" altLang="en-US" smtClean="0"/>
              <a:t>2018-11-09</a:t>
            </a:fld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A9AB5276-CE74-D141-9D3D-0DF5E825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5A4984EB-3540-CF49-B86C-D3530CB0D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B4B9-12EE-F949-B115-55088A1AC19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0052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4883013B-3ABC-E342-B2BC-F062ADE8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35F38320-E930-2646-91AD-A68490C8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B250-D647-F846-BAF3-66F2381C00AF}" type="datetimeFigureOut">
              <a:rPr kumimoji="1" lang="ko-KR" altLang="en-US" smtClean="0"/>
              <a:t>2018-11-09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B4212EF3-498F-5447-BAE6-4EC2AC9D7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808CCB66-6A69-CF43-AA51-5F2CFFF2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B4B9-12EE-F949-B115-55088A1AC19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5577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3E70B6BE-83E6-7A45-AA7A-0A7A398C9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B250-D647-F846-BAF3-66F2381C00AF}" type="datetimeFigureOut">
              <a:rPr kumimoji="1" lang="ko-KR" altLang="en-US" smtClean="0"/>
              <a:t>2018-11-09</a:t>
            </a:fld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82ADBCD8-0DDF-DE4E-8B17-84728A8E9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DCFD28E8-4D4C-524D-8773-2C3BDCBC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B4B9-12EE-F949-B115-55088A1AC19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9495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67D545F-E76F-EE4F-9357-0CC1578BC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5813DE91-DB64-A048-94FF-E4E6F0BFF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2BA85851-EB00-1D4A-9D77-63A72AB20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2A648E79-4B8E-2B4D-97A3-8202C006D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B250-D647-F846-BAF3-66F2381C00AF}" type="datetimeFigureOut">
              <a:rPr kumimoji="1" lang="ko-KR" altLang="en-US" smtClean="0"/>
              <a:t>2018-11-09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39552667-3382-C64B-8B82-6DCA36C69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4A3191F-A505-8549-823B-F0C020DE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B4B9-12EE-F949-B115-55088A1AC19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4648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7FAF7A3-82AD-A441-AB66-2C4C6004A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DA134F4B-F033-3844-84E7-B78065A7D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1E1A565B-2E30-7542-AA69-426483796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C91437D0-5757-A742-AA12-80383947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B250-D647-F846-BAF3-66F2381C00AF}" type="datetimeFigureOut">
              <a:rPr kumimoji="1" lang="ko-KR" altLang="en-US" smtClean="0"/>
              <a:t>2018-11-09</a:t>
            </a:fld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CC92622-0CDB-4A41-B0C1-283FCF78D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28C2105-8D37-CB45-B3E8-1852A2C7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B4B9-12EE-F949-B115-55088A1AC19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6388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16E00D6-98D1-5846-AE57-1D0E01EA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7A69B32-EA21-4147-ABD6-57908739D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 편집</a:t>
            </a:r>
          </a:p>
          <a:p>
            <a:pPr lvl="1"/>
            <a:r>
              <a:rPr kumimoji="1" lang="ko-KR" altLang="en-US"/>
              <a:t>둘째 수준</a:t>
            </a:r>
          </a:p>
          <a:p>
            <a:pPr lvl="2"/>
            <a:r>
              <a:rPr kumimoji="1" lang="ko-KR" altLang="en-US"/>
              <a:t>셋째 수준</a:t>
            </a:r>
          </a:p>
          <a:p>
            <a:pPr lvl="3"/>
            <a:r>
              <a:rPr kumimoji="1" lang="ko-KR" altLang="en-US"/>
              <a:t>넷째 수준</a:t>
            </a:r>
          </a:p>
          <a:p>
            <a:pPr lvl="4"/>
            <a:r>
              <a:rPr kumimoji="1"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9309DB8-C171-E043-AFEF-9DF9E37B9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BB250-D647-F846-BAF3-66F2381C00AF}" type="datetimeFigureOut">
              <a:rPr kumimoji="1" lang="ko-KR" altLang="en-US" smtClean="0"/>
              <a:t>2018-11-09</a:t>
            </a:fld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C0937FD-A235-4D4B-86F2-2FCA3409E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DAAC12-297B-9F4E-A7A6-5C1343A92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6B4B9-12EE-F949-B115-55088A1AC199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6849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fonts.com/font/gill-sans-mt" TargetMode="External"/><Relationship Id="rId2" Type="http://schemas.openxmlformats.org/officeDocument/2006/relationships/hyperlink" Target="http://hangeul.naver.com/2017/nanu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naver.com/main/read.nhn?mode=LSD&amp;mid=sec&amp;sid1=115&amp;oid=055&amp;aid=000003090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1F428DF9-618B-C94C-8DDF-052DA74C52F0}"/>
              </a:ext>
            </a:extLst>
          </p:cNvPr>
          <p:cNvGrpSpPr/>
          <p:nvPr/>
        </p:nvGrpSpPr>
        <p:grpSpPr>
          <a:xfrm>
            <a:off x="-19710" y="283464"/>
            <a:ext cx="12211710" cy="6640574"/>
            <a:chOff x="-19710" y="283464"/>
            <a:chExt cx="12211710" cy="6640574"/>
          </a:xfrm>
        </p:grpSpPr>
        <p:sp>
          <p:nvSpPr>
            <p:cNvPr id="53" name="직사각형 52">
              <a:extLst>
                <a:ext uri="{FF2B5EF4-FFF2-40B4-BE49-F238E27FC236}">
                  <a16:creationId xmlns="" xmlns:a16="http://schemas.microsoft.com/office/drawing/2014/main" id="{A2B66A3C-E6F7-8647-8FEC-1285F4CAE844}"/>
                </a:ext>
              </a:extLst>
            </p:cNvPr>
            <p:cNvSpPr/>
            <p:nvPr/>
          </p:nvSpPr>
          <p:spPr>
            <a:xfrm>
              <a:off x="4332298" y="5688106"/>
              <a:ext cx="3548438" cy="1169895"/>
            </a:xfrm>
            <a:prstGeom prst="rect">
              <a:avLst/>
            </a:prstGeom>
            <a:solidFill>
              <a:srgbClr val="E0D5CE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grpSp>
          <p:nvGrpSpPr>
            <p:cNvPr id="57" name="그룹 56">
              <a:extLst>
                <a:ext uri="{FF2B5EF4-FFF2-40B4-BE49-F238E27FC236}">
                  <a16:creationId xmlns="" xmlns:a16="http://schemas.microsoft.com/office/drawing/2014/main" id="{257C8193-F1F5-294F-9B81-47FAC078DB8F}"/>
                </a:ext>
              </a:extLst>
            </p:cNvPr>
            <p:cNvGrpSpPr/>
            <p:nvPr/>
          </p:nvGrpSpPr>
          <p:grpSpPr>
            <a:xfrm>
              <a:off x="-19710" y="299803"/>
              <a:ext cx="4370498" cy="6624235"/>
              <a:chOff x="-19710" y="299803"/>
              <a:chExt cx="4370498" cy="6624235"/>
            </a:xfrm>
          </p:grpSpPr>
          <p:sp>
            <p:nvSpPr>
              <p:cNvPr id="37" name="직사각형 36">
                <a:extLst>
                  <a:ext uri="{FF2B5EF4-FFF2-40B4-BE49-F238E27FC236}">
                    <a16:creationId xmlns="" xmlns:a16="http://schemas.microsoft.com/office/drawing/2014/main" id="{D80DBA6C-FDB1-D049-B517-7D3BCF19237F}"/>
                  </a:ext>
                </a:extLst>
              </p:cNvPr>
              <p:cNvSpPr/>
              <p:nvPr/>
            </p:nvSpPr>
            <p:spPr>
              <a:xfrm>
                <a:off x="2966121" y="2866807"/>
                <a:ext cx="204247" cy="4057231"/>
              </a:xfrm>
              <a:prstGeom prst="rect">
                <a:avLst/>
              </a:prstGeom>
              <a:solidFill>
                <a:srgbClr val="E0D5C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dirty="0"/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="" xmlns:a16="http://schemas.microsoft.com/office/drawing/2014/main" id="{392558E9-49A5-0947-B612-BE7388E87A61}"/>
                  </a:ext>
                </a:extLst>
              </p:cNvPr>
              <p:cNvSpPr/>
              <p:nvPr/>
            </p:nvSpPr>
            <p:spPr>
              <a:xfrm>
                <a:off x="1839086" y="299803"/>
                <a:ext cx="944400" cy="6591559"/>
              </a:xfrm>
              <a:prstGeom prst="rect">
                <a:avLst/>
              </a:prstGeom>
              <a:solidFill>
                <a:srgbClr val="E0D5CE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/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="" xmlns:a16="http://schemas.microsoft.com/office/drawing/2014/main" id="{42D43718-4BD6-804D-99E8-07DDACF4067E}"/>
                  </a:ext>
                </a:extLst>
              </p:cNvPr>
              <p:cNvSpPr/>
              <p:nvPr/>
            </p:nvSpPr>
            <p:spPr>
              <a:xfrm>
                <a:off x="2783486" y="1999011"/>
                <a:ext cx="179772" cy="4925027"/>
              </a:xfrm>
              <a:prstGeom prst="rect">
                <a:avLst/>
              </a:prstGeom>
              <a:solidFill>
                <a:srgbClr val="E0D5CE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dirty="0"/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="" xmlns:a16="http://schemas.microsoft.com/office/drawing/2014/main" id="{14831B8E-1FEC-BB4C-82B5-BDE36B7B9B26}"/>
                  </a:ext>
                </a:extLst>
              </p:cNvPr>
              <p:cNvSpPr/>
              <p:nvPr/>
            </p:nvSpPr>
            <p:spPr>
              <a:xfrm>
                <a:off x="3170368" y="4862746"/>
                <a:ext cx="199413" cy="2028616"/>
              </a:xfrm>
              <a:prstGeom prst="rect">
                <a:avLst/>
              </a:prstGeom>
              <a:solidFill>
                <a:srgbClr val="E0D5CE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dirty="0"/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="" xmlns:a16="http://schemas.microsoft.com/office/drawing/2014/main" id="{F3495A9F-101A-5A43-94F4-D86DC19C593C}"/>
                  </a:ext>
                </a:extLst>
              </p:cNvPr>
              <p:cNvSpPr/>
              <p:nvPr/>
            </p:nvSpPr>
            <p:spPr>
              <a:xfrm>
                <a:off x="3371535" y="5063914"/>
                <a:ext cx="979253" cy="1794086"/>
              </a:xfrm>
              <a:prstGeom prst="rect">
                <a:avLst/>
              </a:prstGeom>
              <a:solidFill>
                <a:srgbClr val="E0D5CE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dirty="0"/>
              </a:p>
            </p:txBody>
          </p:sp>
          <p:sp>
            <p:nvSpPr>
              <p:cNvPr id="43" name="직사각형 42">
                <a:extLst>
                  <a:ext uri="{FF2B5EF4-FFF2-40B4-BE49-F238E27FC236}">
                    <a16:creationId xmlns="" xmlns:a16="http://schemas.microsoft.com/office/drawing/2014/main" id="{DF7529F9-972C-6B4E-B417-012FC0CC307B}"/>
                  </a:ext>
                </a:extLst>
              </p:cNvPr>
              <p:cNvSpPr/>
              <p:nvPr/>
            </p:nvSpPr>
            <p:spPr>
              <a:xfrm>
                <a:off x="-19710" y="890754"/>
                <a:ext cx="929398" cy="6000608"/>
              </a:xfrm>
              <a:prstGeom prst="rect">
                <a:avLst/>
              </a:prstGeom>
              <a:solidFill>
                <a:srgbClr val="E0D5C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/>
              </a:p>
            </p:txBody>
          </p:sp>
          <p:sp>
            <p:nvSpPr>
              <p:cNvPr id="44" name="직사각형 43">
                <a:extLst>
                  <a:ext uri="{FF2B5EF4-FFF2-40B4-BE49-F238E27FC236}">
                    <a16:creationId xmlns="" xmlns:a16="http://schemas.microsoft.com/office/drawing/2014/main" id="{56A44EF5-4557-C549-AB25-90A548AB8376}"/>
                  </a:ext>
                </a:extLst>
              </p:cNvPr>
              <p:cNvSpPr/>
              <p:nvPr/>
            </p:nvSpPr>
            <p:spPr>
              <a:xfrm>
                <a:off x="909688" y="1999010"/>
                <a:ext cx="587492" cy="4925027"/>
              </a:xfrm>
              <a:prstGeom prst="rect">
                <a:avLst/>
              </a:prstGeom>
              <a:solidFill>
                <a:srgbClr val="E0D5C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dirty="0"/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="" xmlns:a16="http://schemas.microsoft.com/office/drawing/2014/main" id="{E93CD6B5-A145-F746-9F65-F8055AC7964B}"/>
                  </a:ext>
                </a:extLst>
              </p:cNvPr>
              <p:cNvSpPr/>
              <p:nvPr/>
            </p:nvSpPr>
            <p:spPr>
              <a:xfrm>
                <a:off x="1497180" y="1335024"/>
                <a:ext cx="341906" cy="5589013"/>
              </a:xfrm>
              <a:prstGeom prst="rect">
                <a:avLst/>
              </a:prstGeom>
              <a:solidFill>
                <a:srgbClr val="E0D5CE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dirty="0"/>
              </a:p>
            </p:txBody>
          </p:sp>
        </p:grpSp>
        <p:grpSp>
          <p:nvGrpSpPr>
            <p:cNvPr id="58" name="그룹 57">
              <a:extLst>
                <a:ext uri="{FF2B5EF4-FFF2-40B4-BE49-F238E27FC236}">
                  <a16:creationId xmlns="" xmlns:a16="http://schemas.microsoft.com/office/drawing/2014/main" id="{56B63816-01D7-2543-B3C7-2676886426DC}"/>
                </a:ext>
              </a:extLst>
            </p:cNvPr>
            <p:cNvGrpSpPr/>
            <p:nvPr/>
          </p:nvGrpSpPr>
          <p:grpSpPr>
            <a:xfrm flipH="1">
              <a:off x="7902036" y="283464"/>
              <a:ext cx="4289964" cy="6624235"/>
              <a:chOff x="-19710" y="299803"/>
              <a:chExt cx="4370498" cy="6624235"/>
            </a:xfrm>
          </p:grpSpPr>
          <p:sp>
            <p:nvSpPr>
              <p:cNvPr id="61" name="직사각형 60">
                <a:extLst>
                  <a:ext uri="{FF2B5EF4-FFF2-40B4-BE49-F238E27FC236}">
                    <a16:creationId xmlns="" xmlns:a16="http://schemas.microsoft.com/office/drawing/2014/main" id="{A9CC230A-0A9C-4740-9678-8F02D642D198}"/>
                  </a:ext>
                </a:extLst>
              </p:cNvPr>
              <p:cNvSpPr/>
              <p:nvPr/>
            </p:nvSpPr>
            <p:spPr>
              <a:xfrm>
                <a:off x="2783486" y="1999011"/>
                <a:ext cx="179772" cy="4925027"/>
              </a:xfrm>
              <a:prstGeom prst="rect">
                <a:avLst/>
              </a:prstGeom>
              <a:solidFill>
                <a:srgbClr val="E0D5CE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dirty="0"/>
              </a:p>
            </p:txBody>
          </p:sp>
          <p:sp>
            <p:nvSpPr>
              <p:cNvPr id="59" name="직사각형 58">
                <a:extLst>
                  <a:ext uri="{FF2B5EF4-FFF2-40B4-BE49-F238E27FC236}">
                    <a16:creationId xmlns="" xmlns:a16="http://schemas.microsoft.com/office/drawing/2014/main" id="{7AD4EACE-0362-4544-AB7E-4FC2EA9696BD}"/>
                  </a:ext>
                </a:extLst>
              </p:cNvPr>
              <p:cNvSpPr/>
              <p:nvPr/>
            </p:nvSpPr>
            <p:spPr>
              <a:xfrm>
                <a:off x="2963260" y="2866807"/>
                <a:ext cx="207108" cy="4057231"/>
              </a:xfrm>
              <a:prstGeom prst="rect">
                <a:avLst/>
              </a:prstGeom>
              <a:solidFill>
                <a:srgbClr val="E0D5CE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dirty="0"/>
              </a:p>
            </p:txBody>
          </p:sp>
          <p:sp>
            <p:nvSpPr>
              <p:cNvPr id="60" name="직사각형 59">
                <a:extLst>
                  <a:ext uri="{FF2B5EF4-FFF2-40B4-BE49-F238E27FC236}">
                    <a16:creationId xmlns="" xmlns:a16="http://schemas.microsoft.com/office/drawing/2014/main" id="{F78CD207-8103-204F-BEB8-DB60BAD97164}"/>
                  </a:ext>
                </a:extLst>
              </p:cNvPr>
              <p:cNvSpPr/>
              <p:nvPr/>
            </p:nvSpPr>
            <p:spPr>
              <a:xfrm>
                <a:off x="1839086" y="299803"/>
                <a:ext cx="944400" cy="6591559"/>
              </a:xfrm>
              <a:prstGeom prst="rect">
                <a:avLst/>
              </a:prstGeom>
              <a:solidFill>
                <a:srgbClr val="E0D5CE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/>
              </a:p>
            </p:txBody>
          </p:sp>
          <p:sp>
            <p:nvSpPr>
              <p:cNvPr id="62" name="직사각형 61">
                <a:extLst>
                  <a:ext uri="{FF2B5EF4-FFF2-40B4-BE49-F238E27FC236}">
                    <a16:creationId xmlns="" xmlns:a16="http://schemas.microsoft.com/office/drawing/2014/main" id="{7B4762DE-CF90-784A-BA1D-B958498D15A5}"/>
                  </a:ext>
                </a:extLst>
              </p:cNvPr>
              <p:cNvSpPr/>
              <p:nvPr/>
            </p:nvSpPr>
            <p:spPr>
              <a:xfrm>
                <a:off x="3170368" y="4862746"/>
                <a:ext cx="199413" cy="2028616"/>
              </a:xfrm>
              <a:prstGeom prst="rect">
                <a:avLst/>
              </a:prstGeom>
              <a:solidFill>
                <a:srgbClr val="E0D5CE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dirty="0"/>
              </a:p>
            </p:txBody>
          </p:sp>
          <p:sp>
            <p:nvSpPr>
              <p:cNvPr id="63" name="직사각형 62">
                <a:extLst>
                  <a:ext uri="{FF2B5EF4-FFF2-40B4-BE49-F238E27FC236}">
                    <a16:creationId xmlns="" xmlns:a16="http://schemas.microsoft.com/office/drawing/2014/main" id="{ACD7D5B5-6895-C241-91B3-BC504C779641}"/>
                  </a:ext>
                </a:extLst>
              </p:cNvPr>
              <p:cNvSpPr/>
              <p:nvPr/>
            </p:nvSpPr>
            <p:spPr>
              <a:xfrm>
                <a:off x="3371535" y="5063914"/>
                <a:ext cx="979253" cy="1794086"/>
              </a:xfrm>
              <a:prstGeom prst="rect">
                <a:avLst/>
              </a:prstGeom>
              <a:solidFill>
                <a:srgbClr val="E0D5CE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dirty="0"/>
              </a:p>
            </p:txBody>
          </p:sp>
          <p:sp>
            <p:nvSpPr>
              <p:cNvPr id="64" name="직사각형 63">
                <a:extLst>
                  <a:ext uri="{FF2B5EF4-FFF2-40B4-BE49-F238E27FC236}">
                    <a16:creationId xmlns="" xmlns:a16="http://schemas.microsoft.com/office/drawing/2014/main" id="{12960980-672C-4E4A-8D1C-A91A2B8BD126}"/>
                  </a:ext>
                </a:extLst>
              </p:cNvPr>
              <p:cNvSpPr/>
              <p:nvPr/>
            </p:nvSpPr>
            <p:spPr>
              <a:xfrm>
                <a:off x="-19710" y="890754"/>
                <a:ext cx="929398" cy="6000608"/>
              </a:xfrm>
              <a:prstGeom prst="rect">
                <a:avLst/>
              </a:prstGeom>
              <a:solidFill>
                <a:srgbClr val="E0D5C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/>
              </a:p>
            </p:txBody>
          </p:sp>
          <p:sp>
            <p:nvSpPr>
              <p:cNvPr id="65" name="직사각형 64">
                <a:extLst>
                  <a:ext uri="{FF2B5EF4-FFF2-40B4-BE49-F238E27FC236}">
                    <a16:creationId xmlns="" xmlns:a16="http://schemas.microsoft.com/office/drawing/2014/main" id="{BD1D89F7-4414-1444-8A38-58369F187004}"/>
                  </a:ext>
                </a:extLst>
              </p:cNvPr>
              <p:cNvSpPr/>
              <p:nvPr/>
            </p:nvSpPr>
            <p:spPr>
              <a:xfrm>
                <a:off x="909688" y="1999010"/>
                <a:ext cx="587492" cy="4925027"/>
              </a:xfrm>
              <a:prstGeom prst="rect">
                <a:avLst/>
              </a:prstGeom>
              <a:solidFill>
                <a:srgbClr val="E0D5CE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dirty="0"/>
              </a:p>
            </p:txBody>
          </p:sp>
          <p:sp>
            <p:nvSpPr>
              <p:cNvPr id="66" name="직사각형 65">
                <a:extLst>
                  <a:ext uri="{FF2B5EF4-FFF2-40B4-BE49-F238E27FC236}">
                    <a16:creationId xmlns="" xmlns:a16="http://schemas.microsoft.com/office/drawing/2014/main" id="{07BE3050-5B42-D941-A117-84870F295DFE}"/>
                  </a:ext>
                </a:extLst>
              </p:cNvPr>
              <p:cNvSpPr/>
              <p:nvPr/>
            </p:nvSpPr>
            <p:spPr>
              <a:xfrm>
                <a:off x="1497180" y="1335024"/>
                <a:ext cx="341906" cy="5589013"/>
              </a:xfrm>
              <a:prstGeom prst="rect">
                <a:avLst/>
              </a:prstGeom>
              <a:solidFill>
                <a:srgbClr val="E0D5CE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ko-KR" altLang="en-US" dirty="0"/>
              </a:p>
            </p:txBody>
          </p:sp>
        </p:grpSp>
      </p:grpSp>
      <p:sp>
        <p:nvSpPr>
          <p:cNvPr id="6" name="텍스트상자 5">
            <a:extLst>
              <a:ext uri="{FF2B5EF4-FFF2-40B4-BE49-F238E27FC236}">
                <a16:creationId xmlns="" xmlns:a16="http://schemas.microsoft.com/office/drawing/2014/main" id="{46E043E0-4D2A-B844-93D9-6C4F8C0FCF6B}"/>
              </a:ext>
            </a:extLst>
          </p:cNvPr>
          <p:cNvSpPr txBox="1"/>
          <p:nvPr/>
        </p:nvSpPr>
        <p:spPr>
          <a:xfrm>
            <a:off x="4350788" y="3088755"/>
            <a:ext cx="369581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1600" spc="300" dirty="0" err="1" smtClean="0">
                <a:solidFill>
                  <a:schemeClr val="tx1">
                    <a:alpha val="8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이제</a:t>
            </a:r>
            <a:r>
              <a:rPr kumimoji="1" lang="ko-KR" altLang="en-US" sz="1600" spc="300" dirty="0" err="1">
                <a:solidFill>
                  <a:schemeClr val="tx1">
                    <a:alpha val="8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은</a:t>
            </a:r>
            <a:r>
              <a:rPr kumimoji="1" lang="en-US" altLang="ko-KR" sz="1600" spc="300" dirty="0" smtClean="0">
                <a:solidFill>
                  <a:schemeClr val="tx1">
                    <a:alpha val="8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 </a:t>
            </a:r>
            <a:r>
              <a:rPr kumimoji="1" lang="en-US" altLang="ko-KR" sz="1600" spc="300" dirty="0">
                <a:solidFill>
                  <a:schemeClr val="tx1">
                    <a:alpha val="8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| </a:t>
            </a:r>
            <a:r>
              <a:rPr kumimoji="1" lang="ko-KR" altLang="en-US" sz="1600" spc="300" dirty="0" smtClean="0">
                <a:solidFill>
                  <a:schemeClr val="tx1">
                    <a:alpha val="8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전기</a:t>
            </a:r>
            <a:r>
              <a:rPr kumimoji="1" lang="ko-KR" altLang="en-US" sz="1600" spc="300" dirty="0">
                <a:solidFill>
                  <a:schemeClr val="tx1">
                    <a:alpha val="8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욱</a:t>
            </a:r>
            <a:r>
              <a:rPr kumimoji="1" lang="en-US" altLang="ko-KR" sz="1600" spc="300" dirty="0" smtClean="0">
                <a:solidFill>
                  <a:schemeClr val="tx1">
                    <a:alpha val="8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 </a:t>
            </a:r>
            <a:r>
              <a:rPr kumimoji="1" lang="en-US" altLang="ko-KR" sz="1600" spc="300" dirty="0">
                <a:solidFill>
                  <a:schemeClr val="tx1">
                    <a:alpha val="8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| </a:t>
            </a:r>
            <a:r>
              <a:rPr kumimoji="1" lang="ko-KR" altLang="en-US" sz="1600" spc="300" dirty="0" smtClean="0">
                <a:solidFill>
                  <a:schemeClr val="tx1">
                    <a:alpha val="8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손혜</a:t>
            </a:r>
            <a:r>
              <a:rPr kumimoji="1" lang="ko-KR" altLang="en-US" sz="1600" spc="300" dirty="0">
                <a:solidFill>
                  <a:schemeClr val="tx1">
                    <a:alpha val="8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민</a:t>
            </a:r>
          </a:p>
        </p:txBody>
      </p:sp>
      <p:pic>
        <p:nvPicPr>
          <p:cNvPr id="90" name="그림 89">
            <a:extLst>
              <a:ext uri="{FF2B5EF4-FFF2-40B4-BE49-F238E27FC236}">
                <a16:creationId xmlns="" xmlns:a16="http://schemas.microsoft.com/office/drawing/2014/main" id="{157D3D17-C5E2-3F43-ADC4-22C1EE0406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61" b="19614"/>
          <a:stretch/>
        </p:blipFill>
        <p:spPr>
          <a:xfrm>
            <a:off x="4019691" y="3874719"/>
            <a:ext cx="4152619" cy="2581567"/>
          </a:xfrm>
          <a:prstGeom prst="rect">
            <a:avLst/>
          </a:prstGeom>
        </p:spPr>
      </p:pic>
      <p:sp>
        <p:nvSpPr>
          <p:cNvPr id="30" name="텍스트상자 29">
            <a:extLst>
              <a:ext uri="{FF2B5EF4-FFF2-40B4-BE49-F238E27FC236}">
                <a16:creationId xmlns="" xmlns:a16="http://schemas.microsoft.com/office/drawing/2014/main" id="{C2A5749F-9570-784E-9307-19B6393B32D3}"/>
              </a:ext>
            </a:extLst>
          </p:cNvPr>
          <p:cNvSpPr txBox="1"/>
          <p:nvPr/>
        </p:nvSpPr>
        <p:spPr>
          <a:xfrm>
            <a:off x="3209411" y="1013018"/>
            <a:ext cx="5851293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600" b="1" spc="300" dirty="0" smtClean="0">
                <a:latin typeface="Aharoni" panose="02010803020104030203" pitchFamily="2" charset="-79"/>
                <a:ea typeface="Noto Sans CJK KR" panose="020B0400000000000000" pitchFamily="34" charset="-128"/>
                <a:cs typeface="Aharoni" panose="02010803020104030203" pitchFamily="2" charset="-79"/>
              </a:rPr>
              <a:t>간도가 한국영토인 </a:t>
            </a:r>
            <a:endParaRPr kumimoji="1" lang="en-US" altLang="ko-KR" sz="3600" b="1" spc="300" dirty="0" smtClean="0">
              <a:latin typeface="Aharoni" panose="02010803020104030203" pitchFamily="2" charset="-79"/>
              <a:ea typeface="Noto Sans CJK KR" panose="020B0400000000000000" pitchFamily="34" charset="-128"/>
              <a:cs typeface="Aharoni" panose="02010803020104030203" pitchFamily="2" charset="-79"/>
            </a:endParaRPr>
          </a:p>
          <a:p>
            <a:pPr algn="ctr"/>
            <a:r>
              <a:rPr kumimoji="1" lang="ko-KR" altLang="en-US" sz="3600" b="1" spc="300" dirty="0" smtClean="0">
                <a:latin typeface="Aharoni" panose="02010803020104030203" pitchFamily="2" charset="-79"/>
                <a:ea typeface="Noto Sans CJK KR" panose="020B0400000000000000" pitchFamily="34" charset="-128"/>
                <a:cs typeface="Aharoni" panose="02010803020104030203" pitchFamily="2" charset="-79"/>
              </a:rPr>
              <a:t>국제법적 지위</a:t>
            </a:r>
            <a:endParaRPr kumimoji="1" lang="ko-KR" altLang="en-US" sz="3600" b="1" spc="300" dirty="0">
              <a:latin typeface="Aharoni" panose="02010803020104030203" pitchFamily="2" charset="-79"/>
              <a:ea typeface="Noto Sans CJK KR" panose="020B0400000000000000" pitchFamily="34" charset="-128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720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텍스트상자 20">
            <a:extLst>
              <a:ext uri="{FF2B5EF4-FFF2-40B4-BE49-F238E27FC236}">
                <a16:creationId xmlns="" xmlns:a16="http://schemas.microsoft.com/office/drawing/2014/main" id="{19F311BA-5FA4-EB4D-BB7A-9AF32D97F887}"/>
              </a:ext>
            </a:extLst>
          </p:cNvPr>
          <p:cNvSpPr txBox="1"/>
          <p:nvPr/>
        </p:nvSpPr>
        <p:spPr>
          <a:xfrm>
            <a:off x="7477760" y="4704759"/>
            <a:ext cx="4571999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ko-KR" sz="3200" b="1" dirty="0" smtClean="0">
                <a:solidFill>
                  <a:srgbClr val="CD3B4C"/>
                </a:solidFill>
                <a:latin typeface="Gill Sans MT" panose="020B0502020104020203" pitchFamily="34" charset="0"/>
                <a:ea typeface="Verdana" panose="020B0604030504040204" pitchFamily="34" charset="0"/>
                <a:cs typeface="Futura" panose="020B0602020204020303" pitchFamily="34" charset="-79"/>
              </a:rPr>
              <a:t>03 </a:t>
            </a:r>
            <a:r>
              <a:rPr kumimoji="1" lang="ko-KR" altLang="en-US" sz="3200" b="1" dirty="0" smtClean="0">
                <a:solidFill>
                  <a:srgbClr val="CD3B4C"/>
                </a:solidFill>
                <a:latin typeface="Gill Sans MT" panose="020B0502020104020203" pitchFamily="34" charset="0"/>
                <a:ea typeface="Verdana" panose="020B0604030504040204" pitchFamily="34" charset="0"/>
                <a:cs typeface="Futura" panose="020B0602020204020303" pitchFamily="34" charset="-79"/>
              </a:rPr>
              <a:t>간도를 </a:t>
            </a:r>
            <a:r>
              <a:rPr kumimoji="1" lang="ko-KR" altLang="en-US" sz="3200" b="1" dirty="0" err="1" smtClean="0">
                <a:solidFill>
                  <a:srgbClr val="CD3B4C"/>
                </a:solidFill>
                <a:latin typeface="Gill Sans MT" panose="020B0502020104020203" pitchFamily="34" charset="0"/>
                <a:ea typeface="Verdana" panose="020B0604030504040204" pitchFamily="34" charset="0"/>
                <a:cs typeface="Futura" panose="020B0602020204020303" pitchFamily="34" charset="-79"/>
              </a:rPr>
              <a:t>반환받기</a:t>
            </a:r>
            <a:r>
              <a:rPr kumimoji="1" lang="ko-KR" altLang="en-US" sz="3200" b="1" dirty="0" smtClean="0">
                <a:solidFill>
                  <a:srgbClr val="CD3B4C"/>
                </a:solidFill>
                <a:latin typeface="Gill Sans MT" panose="020B0502020104020203" pitchFamily="34" charset="0"/>
                <a:ea typeface="Verdana" panose="020B0604030504040204" pitchFamily="34" charset="0"/>
                <a:cs typeface="Futura" panose="020B0602020204020303" pitchFamily="34" charset="-79"/>
              </a:rPr>
              <a:t> 힘든</a:t>
            </a:r>
            <a:endParaRPr kumimoji="1" lang="en-US" altLang="ko-KR" sz="3200" b="1" dirty="0" smtClean="0">
              <a:solidFill>
                <a:srgbClr val="CD3B4C"/>
              </a:solidFill>
              <a:latin typeface="Gill Sans MT" panose="020B0502020104020203" pitchFamily="34" charset="0"/>
              <a:ea typeface="Verdana" panose="020B0604030504040204" pitchFamily="34" charset="0"/>
              <a:cs typeface="Futura" panose="020B0602020204020303" pitchFamily="34" charset="-79"/>
            </a:endParaRPr>
          </a:p>
          <a:p>
            <a:r>
              <a:rPr kumimoji="1" lang="ko-KR" altLang="en-US" sz="3200" b="1" dirty="0" smtClean="0">
                <a:solidFill>
                  <a:srgbClr val="CD3B4C"/>
                </a:solidFill>
                <a:latin typeface="Gill Sans MT" panose="020B0502020104020203" pitchFamily="34" charset="0"/>
                <a:ea typeface="Verdana" panose="020B0604030504040204" pitchFamily="34" charset="0"/>
                <a:cs typeface="Futura" panose="020B0602020204020303" pitchFamily="34" charset="-79"/>
              </a:rPr>
              <a:t>     이유</a:t>
            </a:r>
            <a:r>
              <a:rPr kumimoji="1" lang="en-US" altLang="ko-KR" sz="3200" b="1" dirty="0" smtClean="0">
                <a:solidFill>
                  <a:srgbClr val="CD3B4C"/>
                </a:solidFill>
                <a:latin typeface="Gill Sans MT" panose="020B0502020104020203" pitchFamily="34" charset="0"/>
                <a:ea typeface="Verdana" panose="020B0604030504040204" pitchFamily="34" charset="0"/>
                <a:cs typeface="Futura" panose="020B0602020204020303" pitchFamily="34" charset="-79"/>
              </a:rPr>
              <a:t>&amp; </a:t>
            </a:r>
            <a:r>
              <a:rPr kumimoji="1" lang="ko-KR" altLang="en-US" sz="3200" b="1" dirty="0" smtClean="0">
                <a:solidFill>
                  <a:srgbClr val="CD3B4C"/>
                </a:solidFill>
                <a:latin typeface="Gill Sans MT" panose="020B0502020104020203" pitchFamily="34" charset="0"/>
                <a:ea typeface="Verdana" panose="020B0604030504040204" pitchFamily="34" charset="0"/>
                <a:cs typeface="Futura" panose="020B0602020204020303" pitchFamily="34" charset="-79"/>
              </a:rPr>
              <a:t>우리들의 노력</a:t>
            </a:r>
            <a:endParaRPr kumimoji="1" lang="ko-KR" altLang="en-US" sz="3200" b="1" dirty="0">
              <a:solidFill>
                <a:srgbClr val="CD3B4C"/>
              </a:solidFill>
              <a:latin typeface="Gill Sans MT" panose="020B0502020104020203" pitchFamily="34" charset="0"/>
              <a:cs typeface="Futura" panose="020B0602020204020303" pitchFamily="34" charset="-79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D879A23D-A0AA-7F49-B886-39D38B72C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85" r="-664"/>
          <a:stretch/>
        </p:blipFill>
        <p:spPr>
          <a:xfrm>
            <a:off x="0" y="3725714"/>
            <a:ext cx="1958502" cy="279698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310A5A5C-3C18-3248-BDB0-F2CE6AD4E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855" y="2871252"/>
            <a:ext cx="6148271" cy="346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32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B488E872-22A2-4206-9F8E-931BE1722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619" y="2906935"/>
            <a:ext cx="5543574" cy="3214107"/>
          </a:xfrm>
          <a:prstGeom prst="rect">
            <a:avLst/>
          </a:prstGeom>
        </p:spPr>
      </p:pic>
      <p:sp>
        <p:nvSpPr>
          <p:cNvPr id="10" name="사각형: 둥근 모서리 29">
            <a:extLst>
              <a:ext uri="{FF2B5EF4-FFF2-40B4-BE49-F238E27FC236}">
                <a16:creationId xmlns="" xmlns:a16="http://schemas.microsoft.com/office/drawing/2014/main" id="{8DFDD8E7-D48B-4CCF-9A50-DA9C5D2B7E4E}"/>
              </a:ext>
            </a:extLst>
          </p:cNvPr>
          <p:cNvSpPr/>
          <p:nvPr/>
        </p:nvSpPr>
        <p:spPr>
          <a:xfrm>
            <a:off x="6522287" y="3377732"/>
            <a:ext cx="2810256" cy="2073906"/>
          </a:xfrm>
          <a:prstGeom prst="roundRect">
            <a:avLst>
              <a:gd name="adj" fmla="val 6036"/>
            </a:avLst>
          </a:prstGeom>
          <a:solidFill>
            <a:srgbClr val="CD3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텍스트상자 12">
            <a:extLst>
              <a:ext uri="{FF2B5EF4-FFF2-40B4-BE49-F238E27FC236}">
                <a16:creationId xmlns="" xmlns:a16="http://schemas.microsoft.com/office/drawing/2014/main" id="{3923D512-18DB-4802-9562-A3FD24DB4911}"/>
              </a:ext>
            </a:extLst>
          </p:cNvPr>
          <p:cNvSpPr txBox="1"/>
          <p:nvPr/>
        </p:nvSpPr>
        <p:spPr>
          <a:xfrm>
            <a:off x="4162734" y="5792216"/>
            <a:ext cx="110965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600" b="1" dirty="0">
                <a:solidFill>
                  <a:srgbClr val="CD3B4C"/>
                </a:solidFill>
                <a:latin typeface="Gill Sans MT" panose="020B0502020104020203" pitchFamily="34" charset="0"/>
                <a:ea typeface="나눔스퀘어OTF" panose="020B0600000101010101" pitchFamily="34" charset="-127"/>
                <a:cs typeface="Aharoni" panose="02010803020104030203" pitchFamily="2" charset="-79"/>
              </a:rPr>
              <a:t>STORY.1</a:t>
            </a:r>
            <a:endParaRPr kumimoji="1" lang="ko-KR" altLang="en-US" sz="1600" b="1" dirty="0">
              <a:solidFill>
                <a:srgbClr val="CD3B4C"/>
              </a:solidFill>
              <a:latin typeface="Gill Sans MT" panose="020B0502020104020203" pitchFamily="34" charset="0"/>
              <a:ea typeface="나눔스퀘어OTF" panose="020B0600000101010101" pitchFamily="34" charset="-127"/>
              <a:cs typeface="Aharoni" panose="02010803020104030203" pitchFamily="2" charset="-79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="" xmlns:a16="http://schemas.microsoft.com/office/drawing/2014/main" id="{6B72A05E-D868-43AE-9F62-AFA03C0B6180}"/>
              </a:ext>
            </a:extLst>
          </p:cNvPr>
          <p:cNvSpPr txBox="1"/>
          <p:nvPr/>
        </p:nvSpPr>
        <p:spPr>
          <a:xfrm>
            <a:off x="1025880" y="806439"/>
            <a:ext cx="2852063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400" dirty="0" smtClean="0">
                <a:solidFill>
                  <a:srgbClr val="CD3B4C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  <a:cs typeface="Verdana" panose="020B0604030504040204" pitchFamily="34" charset="0"/>
              </a:rPr>
              <a:t>국가의 소극적 태도</a:t>
            </a:r>
            <a:endParaRPr lang="en-US" altLang="ko-KR" sz="2400" dirty="0">
              <a:solidFill>
                <a:srgbClr val="CD3B4C"/>
              </a:solidFill>
              <a:latin typeface="나눔스퀘어OTF ExtraBold" panose="020B0600000101010101" pitchFamily="34" charset="-127"/>
              <a:ea typeface="나눔스퀘어OTF ExtraBold" panose="020B0600000101010101" pitchFamily="34" charset="-127"/>
              <a:cs typeface="Verdana" panose="020B0604030504040204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14400" y="180909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/>
              <a:t>반기문 장관이 “간도협약은 법리상 무효조약”이라고 천명하면서도 중국에 ‘간도협약의 무효’</a:t>
            </a:r>
            <a:r>
              <a:rPr lang="ko-KR" altLang="en-US" dirty="0" err="1"/>
              <a:t>를</a:t>
            </a:r>
            <a:r>
              <a:rPr lang="ko-KR" altLang="en-US" dirty="0"/>
              <a:t> 통보하는 외교절차를 이행하지 </a:t>
            </a:r>
            <a:r>
              <a:rPr lang="ko-KR" altLang="en-US" dirty="0" smtClean="0"/>
              <a:t>않음</a:t>
            </a:r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4098" name="Picture 2" descr="C:\Users\전기욱\Desktop\방구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927" y="3352228"/>
            <a:ext cx="2898975" cy="21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6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C -0.00117 -0.05625 -0.0013 -0.10694 0.00078 -0.16296 C 0.00065 -0.17407 0.00703 -0.23634 -0.00338 -0.26065 C -0.00468 -0.26782 -0.00755 -0.27315 -0.00924 -0.27986 C -0.01354 -0.29722 -0.01692 -0.31782 -0.0233 -0.33333 C -0.025 -0.34421 -0.02995 -0.3493 -0.03333 -0.35856 C -0.0401 -0.37662 -0.04336 -0.39074 -0.05664 -0.39398 C -0.06354 -0.39907 -0.06198 -0.39884 -0.07005 -0.40139 C -0.0737 -0.40254 -0.08086 -0.4044 -0.08086 -0.4044 C -0.09622 -0.41551 -0.11211 -0.3993 -0.125 -0.38657 C -0.13828 -0.37361 -0.15234 -0.35903 -0.16666 -0.34953 C -0.17786 -0.3331 -0.18659 -0.3118 -0.1983 -0.29629 C -0.20599 -0.2743 -0.2138 -0.25162 -0.22252 -0.23102 C -0.22474 -0.22569 -0.22799 -0.22176 -0.23008 -0.2162 C -0.23541 -0.20208 -0.23763 -0.18472 -0.24258 -0.17037 C -0.2444 -0.15694 -0.24739 -0.1493 -0.25 -0.13634 C -0.25065 -0.13333 -0.25026 -0.12916 -0.25169 -0.12731 C -0.25325 -0.125 -0.2556 -0.12546 -0.25755 -0.1243 C -0.2612 -0.12477 -0.26484 -0.12477 -0.26836 -0.12592 C -0.27291 -0.12731 -0.27916 -0.13634 -0.28424 -0.13912 C -0.29179 -0.15625 -0.3013 -0.16435 -0.30664 -0.18518 C -0.30729 -0.19074 -0.30911 -0.19583 -0.30924 -0.20139 C -0.30963 -0.21944 -0.30755 -0.24444 -0.30247 -0.26065 C -0.2987 -0.27245 -0.29336 -0.28241 -0.28997 -0.29467 C -0.28203 -0.32361 -0.27278 -0.35023 -0.2608 -0.37477 C -0.25534 -0.38611 -0.24922 -0.40162 -0.24258 -0.4118 C -0.23841 -0.41805 -0.23971 -0.41111 -0.23502 -0.42361 C -0.23073 -0.43495 -0.22799 -0.44467 -0.22174 -0.45324 C -0.21953 -0.45278 -0.21666 -0.45463 -0.21497 -0.45185 C -0.21146 -0.44653 -0.20755 -0.43102 -0.20755 -0.43102 C -0.20534 -0.41736 -0.20468 -0.40347 -0.20338 -0.38958 C -0.2013 -0.34653 -0.20221 -0.30231 -0.21172 -0.26227 C -0.21588 -0.24467 -0.21992 -0.23588 -0.225 -0.21782 C -0.23073 -0.19745 -0.23737 -0.17916 -0.24414 -0.15995 C -0.24674 -0.15231 -0.25247 -0.13773 -0.25247 -0.13773 C -0.25442 -0.12824 -0.25182 -0.1375 -0.25586 -0.13171 C -0.25664 -0.13055 -0.2569 -0.12847 -0.25755 -0.12731 C -0.2582 -0.12616 -0.25924 -0.12523 -0.26002 -0.1243 C -0.2595 -0.11528 -0.2595 -0.10393 -0.25586 -0.09629 C -0.24518 -0.07361 -0.22773 -0.0618 -0.21172 -0.05926 C -0.19804 -0.05301 -0.18476 -0.05069 -0.17083 -0.04745 C -0.16211 -0.04166 -0.15234 -0.04143 -0.14336 -0.03842 C -0.12903 -0.04004 -0.11575 -0.04491 -0.10169 -0.04884 C -0.09075 -0.04791 -0.08216 -0.04583 -0.07174 -0.04143 C -0.06328 -0.04745 -0.05468 -0.0456 -0.04583 -0.04444 C -0.04205 -0.0419 -0.04166 -0.04236 -0.03841 -0.03403 C -0.03724 -0.03102 -0.03502 -0.02523 -0.03502 -0.02523 C -0.03164 0.0007 -0.0112 -2.22222E-6 -2.29167E-6 -2.22222E-6 Z " pathEditMode="relative" ptsTypes="ffffffffffffffffffffffffffffffffffffffffffffffff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B488E872-22A2-4206-9F8E-931BE1722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619" y="2906935"/>
            <a:ext cx="5543574" cy="3214107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07459D64-BA5B-466F-A08F-E2E3714EA4B9}"/>
              </a:ext>
            </a:extLst>
          </p:cNvPr>
          <p:cNvGrpSpPr/>
          <p:nvPr/>
        </p:nvGrpSpPr>
        <p:grpSpPr>
          <a:xfrm>
            <a:off x="1025880" y="868680"/>
            <a:ext cx="5181924" cy="2222699"/>
            <a:chOff x="1025880" y="868680"/>
            <a:chExt cx="5181924" cy="2222699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1A61C1DE-CD3B-4BE3-8404-4533CF782EAA}"/>
                </a:ext>
              </a:extLst>
            </p:cNvPr>
            <p:cNvSpPr txBox="1"/>
            <p:nvPr/>
          </p:nvSpPr>
          <p:spPr>
            <a:xfrm>
              <a:off x="1025880" y="2229605"/>
              <a:ext cx="418979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ko-KR" altLang="en-US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간도 또한 한국의 소중한 영토인데 독도만큼 큰 관심을 갖지 못하고 있다</a:t>
              </a:r>
              <a:r>
                <a:rPr lang="en-US" altLang="ko-KR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. </a:t>
              </a:r>
              <a:r>
                <a:rPr lang="ko-KR" altLang="en-US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심지어 간도라는 땅의 이름조차 모르는 사람이 </a:t>
              </a:r>
              <a:r>
                <a:rPr lang="ko-KR" altLang="en-US" b="1" dirty="0" err="1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많은것이</a:t>
              </a:r>
              <a:r>
                <a:rPr lang="ko-KR" altLang="en-US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 현실</a:t>
              </a:r>
              <a:endParaRPr lang="ko-KR" altLang="en-US" b="1" dirty="0">
                <a:solidFill>
                  <a:schemeClr val="bg2">
                    <a:lumMod val="50000"/>
                  </a:schemeClr>
                </a:solidFill>
                <a:latin typeface="+mn-ea"/>
                <a:cs typeface="Verdana" panose="020B0604030504040204" pitchFamily="34" charset="0"/>
              </a:endParaRPr>
            </a:p>
          </p:txBody>
        </p:sp>
        <p:cxnSp>
          <p:nvCxnSpPr>
            <p:cNvPr id="48" name="직선 연결선 47">
              <a:extLst>
                <a:ext uri="{FF2B5EF4-FFF2-40B4-BE49-F238E27FC236}">
                  <a16:creationId xmlns="" xmlns:a16="http://schemas.microsoft.com/office/drawing/2014/main" id="{5A95C59C-53C7-45A9-96AE-4C66F0C0588F}"/>
                </a:ext>
              </a:extLst>
            </p:cNvPr>
            <p:cNvCxnSpPr>
              <a:cxnSpLocks/>
            </p:cNvCxnSpPr>
            <p:nvPr/>
          </p:nvCxnSpPr>
          <p:spPr>
            <a:xfrm>
              <a:off x="6207804" y="868680"/>
              <a:ext cx="0" cy="763270"/>
            </a:xfrm>
            <a:prstGeom prst="line">
              <a:avLst/>
            </a:prstGeom>
            <a:ln w="15875">
              <a:solidFill>
                <a:srgbClr val="CD3B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텍스트상자 12">
            <a:extLst>
              <a:ext uri="{FF2B5EF4-FFF2-40B4-BE49-F238E27FC236}">
                <a16:creationId xmlns="" xmlns:a16="http://schemas.microsoft.com/office/drawing/2014/main" id="{C6F3C2D4-CEF7-4873-974D-AAA8BC8A8ACA}"/>
              </a:ext>
            </a:extLst>
          </p:cNvPr>
          <p:cNvSpPr txBox="1"/>
          <p:nvPr/>
        </p:nvSpPr>
        <p:spPr>
          <a:xfrm>
            <a:off x="4162734" y="5792216"/>
            <a:ext cx="110965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600" b="1" dirty="0">
                <a:solidFill>
                  <a:srgbClr val="CD3B4C"/>
                </a:solidFill>
                <a:latin typeface="Gill Sans MT" panose="020B0502020104020203" pitchFamily="34" charset="0"/>
                <a:ea typeface="나눔스퀘어OTF" panose="020B0600000101010101" pitchFamily="34" charset="-127"/>
                <a:cs typeface="Aharoni" panose="02010803020104030203" pitchFamily="2" charset="-79"/>
              </a:rPr>
              <a:t>STORY.2</a:t>
            </a:r>
            <a:endParaRPr kumimoji="1" lang="ko-KR" altLang="en-US" sz="1600" b="1" dirty="0">
              <a:solidFill>
                <a:srgbClr val="CD3B4C"/>
              </a:solidFill>
              <a:latin typeface="Gill Sans MT" panose="020B0502020104020203" pitchFamily="34" charset="0"/>
              <a:ea typeface="나눔스퀘어OTF" panose="020B0600000101010101" pitchFamily="34" charset="-127"/>
              <a:cs typeface="Aharoni" panose="02010803020104030203" pitchFamily="2" charset="-79"/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="" xmlns:a16="http://schemas.microsoft.com/office/drawing/2014/main" id="{3E012981-9835-41DD-B879-917A5EDDD6B2}"/>
              </a:ext>
            </a:extLst>
          </p:cNvPr>
          <p:cNvSpPr txBox="1"/>
          <p:nvPr/>
        </p:nvSpPr>
        <p:spPr>
          <a:xfrm>
            <a:off x="1025880" y="806439"/>
            <a:ext cx="2441694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400" dirty="0" smtClean="0">
                <a:solidFill>
                  <a:srgbClr val="CD3B4C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  <a:cs typeface="Verdana" panose="020B0604030504040204" pitchFamily="34" charset="0"/>
              </a:rPr>
              <a:t>국민들의 무관심</a:t>
            </a:r>
            <a:endParaRPr lang="en-US" altLang="ko-KR" sz="2400" dirty="0">
              <a:solidFill>
                <a:srgbClr val="CD3B4C"/>
              </a:solidFill>
              <a:latin typeface="나눔스퀘어OTF ExtraBold" panose="020B0600000101010101" pitchFamily="34" charset="-127"/>
              <a:ea typeface="나눔스퀘어OTF ExtraBold" panose="020B0600000101010101" pitchFamily="34" charset="-127"/>
              <a:cs typeface="Verdana" panose="020B0604030504040204" pitchFamily="34" charset="0"/>
            </a:endParaRPr>
          </a:p>
        </p:txBody>
      </p:sp>
      <p:pic>
        <p:nvPicPr>
          <p:cNvPr id="5122" name="Picture 2" descr="정치적 무관심이 당신의 경제를 망친다?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287" y="3353432"/>
            <a:ext cx="2804594" cy="209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516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표 24">
            <a:extLst>
              <a:ext uri="{FF2B5EF4-FFF2-40B4-BE49-F238E27FC236}">
                <a16:creationId xmlns="" xmlns:a16="http://schemas.microsoft.com/office/drawing/2014/main" id="{14E9EA3D-818C-6847-9656-3107A3A41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81428"/>
              </p:ext>
            </p:extLst>
          </p:nvPr>
        </p:nvGraphicFramePr>
        <p:xfrm>
          <a:off x="1379013" y="1843537"/>
          <a:ext cx="9258507" cy="408551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00543">
                  <a:extLst>
                    <a:ext uri="{9D8B030D-6E8A-4147-A177-3AD203B41FA5}">
                      <a16:colId xmlns="" xmlns:a16="http://schemas.microsoft.com/office/drawing/2014/main" val="4054818056"/>
                    </a:ext>
                  </a:extLst>
                </a:gridCol>
                <a:gridCol w="1960626">
                  <a:extLst>
                    <a:ext uri="{9D8B030D-6E8A-4147-A177-3AD203B41FA5}">
                      <a16:colId xmlns="" xmlns:a16="http://schemas.microsoft.com/office/drawing/2014/main" val="773641927"/>
                    </a:ext>
                  </a:extLst>
                </a:gridCol>
                <a:gridCol w="2733466">
                  <a:extLst>
                    <a:ext uri="{9D8B030D-6E8A-4147-A177-3AD203B41FA5}">
                      <a16:colId xmlns="" xmlns:a16="http://schemas.microsoft.com/office/drawing/2014/main" val="1936641013"/>
                    </a:ext>
                  </a:extLst>
                </a:gridCol>
                <a:gridCol w="3463872">
                  <a:extLst>
                    <a:ext uri="{9D8B030D-6E8A-4147-A177-3AD203B41FA5}">
                      <a16:colId xmlns="" xmlns:a16="http://schemas.microsoft.com/office/drawing/2014/main" val="2329606168"/>
                    </a:ext>
                  </a:extLst>
                </a:gridCol>
              </a:tblGrid>
              <a:tr h="7833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effectLst/>
                        </a:rPr>
                        <a:t>·</a:t>
                      </a:r>
                      <a:endParaRPr lang="ko-KR" altLang="en-US" sz="14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나눔스퀘어OTF Bold" panose="020B0600000101010101" pitchFamily="34" charset="-127"/>
                        <a:ea typeface="나눔스퀘어OTF Bold" panose="020B0600000101010101" pitchFamily="34" charset="-127"/>
                      </a:endParaRPr>
                    </a:p>
                  </a:txBody>
                  <a:tcPr marL="119498" marR="119498" marT="59750" marB="5975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나눔스퀘어OTF Bold" panose="020B0600000101010101" pitchFamily="34" charset="-127"/>
                          <a:ea typeface="나눔스퀘어OTF Bold" panose="020B0600000101010101" pitchFamily="34" charset="-127"/>
                        </a:rPr>
                        <a:t>년도</a:t>
                      </a:r>
                      <a:endParaRPr lang="ko-KR" altLang="en-US" sz="15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나눔스퀘어OTF Bold" panose="020B0600000101010101" pitchFamily="34" charset="-127"/>
                        <a:ea typeface="나눔스퀘어OTF Bold" panose="020B0600000101010101" pitchFamily="34" charset="-127"/>
                      </a:endParaRPr>
                    </a:p>
                  </a:txBody>
                  <a:tcPr marL="119498" marR="119498" marT="59750" marB="5975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나눔스퀘어OTF Bold" panose="020B0600000101010101" pitchFamily="34" charset="-127"/>
                          <a:ea typeface="나눔스퀘어OTF Bold" panose="020B0600000101010101" pitchFamily="34" charset="-127"/>
                        </a:rPr>
                        <a:t>PROBLEM</a:t>
                      </a:r>
                      <a:endParaRPr lang="ko-KR" altLang="en-US" sz="1500" b="0" i="0" dirty="0">
                        <a:solidFill>
                          <a:schemeClr val="bg2">
                            <a:lumMod val="50000"/>
                          </a:schemeClr>
                        </a:solidFill>
                        <a:latin typeface="나눔스퀘어OTF Bold" panose="020B0600000101010101" pitchFamily="34" charset="-127"/>
                        <a:ea typeface="나눔스퀘어OTF Bold" panose="020B0600000101010101" pitchFamily="34" charset="-127"/>
                      </a:endParaRPr>
                    </a:p>
                  </a:txBody>
                  <a:tcPr marL="119498" marR="119498" marT="59750" marB="5975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i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나눔스퀘어OTF Bold" panose="020B0600000101010101" pitchFamily="34" charset="-127"/>
                          <a:ea typeface="나눔스퀘어OTF Bold" panose="020B0600000101010101" pitchFamily="34" charset="-127"/>
                        </a:rPr>
                        <a:t>SUBSTANCE</a:t>
                      </a:r>
                      <a:endParaRPr lang="ko-KR" altLang="en-US" sz="1500" b="0" i="0" dirty="0">
                        <a:solidFill>
                          <a:schemeClr val="bg2">
                            <a:lumMod val="50000"/>
                          </a:schemeClr>
                        </a:solidFill>
                        <a:latin typeface="나눔스퀘어OTF Bold" panose="020B0600000101010101" pitchFamily="34" charset="-127"/>
                        <a:ea typeface="나눔스퀘어OTF Bold" panose="020B0600000101010101" pitchFamily="34" charset="-127"/>
                      </a:endParaRPr>
                    </a:p>
                  </a:txBody>
                  <a:tcPr marL="119498" marR="119498" marT="59750" marB="5975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633200904"/>
                  </a:ext>
                </a:extLst>
              </a:tr>
              <a:tr h="82555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effectLst/>
                        </a:rPr>
                        <a:t>·</a:t>
                      </a:r>
                      <a:endParaRPr lang="ko-KR" altLang="en-US" sz="2200" b="1" i="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  <a:ea typeface="나눔스퀘어OTF ExtraBold" panose="020B0600000101010101" pitchFamily="34" charset="-127"/>
                      </a:endParaRPr>
                    </a:p>
                  </a:txBody>
                  <a:tcPr marL="99846" marR="99846" marT="49923" marB="49923" anchor="ctr"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3B4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0" i="0" dirty="0" smtClean="0">
                          <a:solidFill>
                            <a:srgbClr val="CD3B4C"/>
                          </a:solidFill>
                          <a:latin typeface="Gill Sans MT" panose="020B0502020104020203" pitchFamily="34" charset="0"/>
                          <a:ea typeface="나눔스퀘어OTF Bold" panose="020B0600000101010101" pitchFamily="34" charset="-127"/>
                        </a:rPr>
                        <a:t>1990</a:t>
                      </a:r>
                      <a:endParaRPr lang="ko-KR" altLang="en-US" sz="1700" b="0" i="0" dirty="0">
                        <a:solidFill>
                          <a:srgbClr val="CD3B4C"/>
                        </a:solidFill>
                        <a:latin typeface="Gill Sans MT" panose="020B0502020104020203" pitchFamily="34" charset="0"/>
                        <a:ea typeface="나눔스퀘어OTF Bold" panose="020B0600000101010101" pitchFamily="34" charset="-127"/>
                      </a:endParaRPr>
                    </a:p>
                  </a:txBody>
                  <a:tcPr marL="119498" marR="119498" marT="59750" marB="59750" anchor="ctr">
                    <a:lnL>
                      <a:noFill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 smtClean="0">
                          <a:latin typeface="+mj-lt"/>
                          <a:ea typeface="나눔스퀘어OTF"/>
                        </a:rPr>
                        <a:t>한</a:t>
                      </a:r>
                      <a:r>
                        <a:rPr lang="en-US" altLang="ko-KR" sz="1600" dirty="0" smtClean="0">
                          <a:effectLst/>
                          <a:latin typeface="+mj-lt"/>
                        </a:rPr>
                        <a:t>·</a:t>
                      </a:r>
                      <a:r>
                        <a:rPr lang="ko-KR" altLang="en-US" sz="1600" dirty="0" err="1" smtClean="0">
                          <a:latin typeface="+mj-lt"/>
                          <a:ea typeface="나눔스퀘어OTF"/>
                        </a:rPr>
                        <a:t>소수교</a:t>
                      </a:r>
                      <a:endParaRPr lang="ko-KR" altLang="en-US" sz="1600" dirty="0">
                        <a:latin typeface="+mj-lt"/>
                        <a:ea typeface="나눔스퀘어OTF"/>
                      </a:endParaRPr>
                    </a:p>
                  </a:txBody>
                  <a:tcPr marL="119498" marR="119498" marT="59750" marB="5975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effectLst/>
                          <a:latin typeface="+mj-lt"/>
                          <a:ea typeface="나눔스퀘어OTF"/>
                        </a:rPr>
                        <a:t>1937</a:t>
                      </a:r>
                      <a:r>
                        <a:rPr lang="ko-KR" altLang="en-US" sz="1200" dirty="0" smtClean="0">
                          <a:effectLst/>
                          <a:latin typeface="+mj-lt"/>
                          <a:ea typeface="나눔스퀘어OTF"/>
                        </a:rPr>
                        <a:t>년 연해주 한인의 강제이주 문제를</a:t>
                      </a:r>
                      <a:r>
                        <a:rPr lang="ko-KR" altLang="en-US" sz="1200" baseline="0" dirty="0" smtClean="0">
                          <a:effectLst/>
                          <a:latin typeface="+mj-lt"/>
                          <a:ea typeface="나눔스퀘어OTF"/>
                        </a:rPr>
                        <a:t> 제기하지 못함</a:t>
                      </a:r>
                      <a:endParaRPr lang="ko-KR" altLang="en-US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나눔스퀘어OTF"/>
                      </a:endParaRPr>
                    </a:p>
                  </a:txBody>
                  <a:tcPr marL="119498" marR="119498" marT="59750" marB="5975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59389450"/>
                  </a:ext>
                </a:extLst>
              </a:tr>
              <a:tr h="82555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0" i="0" dirty="0" smtClean="0">
                          <a:solidFill>
                            <a:srgbClr val="CD3B4C"/>
                          </a:solidFill>
                          <a:latin typeface="Gill Sans MT" panose="020B0502020104020203" pitchFamily="34" charset="0"/>
                          <a:ea typeface="나눔스퀘어OTF Bold" panose="020B0600000101010101" pitchFamily="34" charset="-127"/>
                        </a:rPr>
                        <a:t>1992</a:t>
                      </a:r>
                      <a:endParaRPr lang="ko-KR" altLang="en-US" sz="1700" b="0" i="0" dirty="0">
                        <a:solidFill>
                          <a:srgbClr val="CD3B4C"/>
                        </a:solidFill>
                        <a:latin typeface="Gill Sans MT" panose="020B0502020104020203" pitchFamily="34" charset="0"/>
                        <a:ea typeface="나눔스퀘어OTF Bold" panose="020B0600000101010101" pitchFamily="34" charset="-127"/>
                      </a:endParaRPr>
                    </a:p>
                  </a:txBody>
                  <a:tcPr marL="119498" marR="119498" marT="59750" marB="59750" anchor="ctr">
                    <a:lnL>
                      <a:noFill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나눔스퀘어OTF" panose="020B0600000101010101" pitchFamily="34" charset="-127"/>
                        </a:rPr>
                        <a:t>한</a:t>
                      </a:r>
                      <a:r>
                        <a:rPr lang="en-US" altLang="ko-KR" sz="1600" dirty="0" smtClean="0">
                          <a:effectLst/>
                          <a:latin typeface="+mj-lt"/>
                        </a:rPr>
                        <a:t>·</a:t>
                      </a:r>
                      <a:r>
                        <a:rPr lang="ko-KR" altLang="en-US" sz="1600" b="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나눔스퀘어OTF" panose="020B0600000101010101" pitchFamily="34" charset="-127"/>
                        </a:rPr>
                        <a:t>중수교</a:t>
                      </a:r>
                      <a:endParaRPr lang="ko-KR" altLang="en-US" sz="16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나눔스퀘어OTF" panose="020B0600000101010101" pitchFamily="34" charset="-127"/>
                      </a:endParaRPr>
                    </a:p>
                  </a:txBody>
                  <a:tcPr marL="119498" marR="119498" marT="59750" marB="5975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나눔스퀘어OTF" panose="020B0600000101010101" pitchFamily="34" charset="-127"/>
                        </a:rPr>
                        <a:t>미해결된 간도영유권</a:t>
                      </a:r>
                      <a:r>
                        <a:rPr lang="ko-KR" altLang="en-US" sz="12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나눔스퀘어OTF" panose="020B0600000101010101" pitchFamily="34" charset="-127"/>
                        </a:rPr>
                        <a:t> 문제조차 언급하지 못함</a:t>
                      </a:r>
                      <a:endParaRPr lang="ko-KR" altLang="en-US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나눔스퀘어OTF" panose="020B0600000101010101" pitchFamily="34" charset="-127"/>
                      </a:endParaRPr>
                    </a:p>
                  </a:txBody>
                  <a:tcPr marL="119498" marR="119498" marT="59750" marB="5975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83190712"/>
                  </a:ext>
                </a:extLst>
              </a:tr>
              <a:tr h="82555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0" i="0" dirty="0" smtClean="0">
                          <a:solidFill>
                            <a:srgbClr val="CD3B4C"/>
                          </a:solidFill>
                          <a:latin typeface="Gill Sans MT" panose="020B0502020104020203" pitchFamily="34" charset="0"/>
                          <a:ea typeface="나눔스퀘어OTF Bold" panose="020B0600000101010101" pitchFamily="34" charset="-127"/>
                        </a:rPr>
                        <a:t>1998</a:t>
                      </a:r>
                      <a:endParaRPr lang="ko-KR" altLang="en-US" sz="1700" b="0" i="0" dirty="0">
                        <a:solidFill>
                          <a:srgbClr val="CD3B4C"/>
                        </a:solidFill>
                        <a:latin typeface="Gill Sans MT" panose="020B0502020104020203" pitchFamily="34" charset="0"/>
                        <a:ea typeface="나눔스퀘어OTF Bold" panose="020B0600000101010101" pitchFamily="34" charset="-127"/>
                      </a:endParaRPr>
                    </a:p>
                  </a:txBody>
                  <a:tcPr marL="119498" marR="119498" marT="59750" marB="59750" anchor="ctr">
                    <a:lnL>
                      <a:noFill/>
                    </a:lnL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나눔스퀘어OTF" panose="020B0600000101010101" pitchFamily="34" charset="-127"/>
                        </a:rPr>
                        <a:t>신한일어업협정</a:t>
                      </a:r>
                      <a:endParaRPr lang="ko-KR" alt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나눔스퀘어OTF" panose="020B0600000101010101" pitchFamily="34" charset="-127"/>
                      </a:endParaRPr>
                    </a:p>
                  </a:txBody>
                  <a:tcPr marL="119498" marR="119498" marT="59750" marB="5975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나눔스퀘어OTF" panose="020B0600000101010101" pitchFamily="34" charset="-127"/>
                        </a:rPr>
                        <a:t>일본에 독도의 중간수역을 인정</a:t>
                      </a:r>
                      <a:endParaRPr lang="ko-KR" altLang="en-US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나눔스퀘어OTF" panose="020B0600000101010101" pitchFamily="34" charset="-127"/>
                      </a:endParaRPr>
                    </a:p>
                  </a:txBody>
                  <a:tcPr marL="119498" marR="119498" marT="59750" marB="59750" anchor="ctr"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37968763"/>
                  </a:ext>
                </a:extLst>
              </a:tr>
              <a:tr h="82555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2200" b="1" i="0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  <a:ea typeface="나눔스퀘어OTF ExtraBold" panose="020B0600000101010101" pitchFamily="34" charset="-127"/>
                      </a:endParaRPr>
                    </a:p>
                  </a:txBody>
                  <a:tcPr marL="99846" marR="99846" marT="49923" marB="49923" anchor="ctr"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3B4C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700" b="0" i="0" dirty="0" smtClean="0">
                          <a:solidFill>
                            <a:srgbClr val="CD3B4C"/>
                          </a:solidFill>
                          <a:latin typeface="Gill Sans MT" panose="020B0502020104020203" pitchFamily="34" charset="0"/>
                          <a:ea typeface="나눔스퀘어OTF Bold" panose="020B0600000101010101" pitchFamily="34" charset="-127"/>
                        </a:rPr>
                        <a:t>2004</a:t>
                      </a:r>
                      <a:endParaRPr lang="ko-KR" altLang="en-US" sz="1700" b="0" i="0" dirty="0">
                        <a:solidFill>
                          <a:srgbClr val="CD3B4C"/>
                        </a:solidFill>
                        <a:latin typeface="Gill Sans MT" panose="020B0502020104020203" pitchFamily="34" charset="0"/>
                        <a:ea typeface="나눔스퀘어OTF Bold" panose="020B0600000101010101" pitchFamily="34" charset="-127"/>
                      </a:endParaRPr>
                    </a:p>
                  </a:txBody>
                  <a:tcPr marL="119498" marR="119498" marT="59750" marB="59750" anchor="ctr">
                    <a:lnL>
                      <a:noFill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나눔스퀘어OTF" panose="020B0600000101010101" pitchFamily="34" charset="-127"/>
                        </a:rPr>
                        <a:t>한</a:t>
                      </a:r>
                      <a:r>
                        <a:rPr lang="en-US" altLang="ko-KR" sz="1200" dirty="0" smtClean="0">
                          <a:effectLst/>
                          <a:latin typeface="+mj-lt"/>
                        </a:rPr>
                        <a:t>·</a:t>
                      </a:r>
                      <a:r>
                        <a:rPr lang="ko-KR" altLang="en-US" sz="1200" dirty="0" smtClean="0">
                          <a:effectLst/>
                          <a:latin typeface="+mj-lt"/>
                        </a:rPr>
                        <a:t>중 </a:t>
                      </a:r>
                      <a:r>
                        <a:rPr lang="en-US" altLang="ko-KR" sz="1200" dirty="0" smtClean="0">
                          <a:effectLst/>
                          <a:latin typeface="+mj-lt"/>
                        </a:rPr>
                        <a:t>5</a:t>
                      </a:r>
                      <a:r>
                        <a:rPr lang="ko-KR" altLang="en-US" sz="1200" dirty="0" smtClean="0">
                          <a:effectLst/>
                          <a:latin typeface="+mj-lt"/>
                        </a:rPr>
                        <a:t>개항 구두양해각서</a:t>
                      </a:r>
                      <a:endParaRPr lang="ko-KR" altLang="en-US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나눔스퀘어OTF" panose="020B0600000101010101" pitchFamily="34" charset="-127"/>
                      </a:endParaRPr>
                    </a:p>
                  </a:txBody>
                  <a:tcPr marL="119498" marR="119498" marT="59750" marB="5975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나눔스퀘어OTF" panose="020B0600000101010101" pitchFamily="34" charset="-127"/>
                        </a:rPr>
                        <a:t>고대사 왜곡 문제 해결에 미흡</a:t>
                      </a:r>
                      <a:endParaRPr lang="ko-KR" altLang="en-US" sz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나눔스퀘어OTF" panose="020B0600000101010101" pitchFamily="34" charset="-127"/>
                      </a:endParaRPr>
                    </a:p>
                  </a:txBody>
                  <a:tcPr marL="119498" marR="119498" marT="59750" marB="5975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8" name="그림 27">
            <a:extLst>
              <a:ext uri="{FF2B5EF4-FFF2-40B4-BE49-F238E27FC236}">
                <a16:creationId xmlns="" xmlns:a16="http://schemas.microsoft.com/office/drawing/2014/main" id="{D86766A6-3B78-5E48-9CE7-4252DBEACA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725"/>
          <a:stretch/>
        </p:blipFill>
        <p:spPr>
          <a:xfrm>
            <a:off x="1025880" y="5411603"/>
            <a:ext cx="231536" cy="517444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1257416" y="851208"/>
            <a:ext cx="3172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srgbClr val="CD3B4C"/>
                </a:solidFill>
                <a:ea typeface="나눔스퀘어OTF ExtraBold" panose="020B0600000101010101" pitchFamily="34" charset="-127"/>
              </a:rPr>
              <a:t>상대적으로 약한 국력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015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텍스트상자 12">
            <a:extLst>
              <a:ext uri="{FF2B5EF4-FFF2-40B4-BE49-F238E27FC236}">
                <a16:creationId xmlns="" xmlns:a16="http://schemas.microsoft.com/office/drawing/2014/main" id="{56ADD7D6-CC0D-564B-B1BF-E87D5A901C68}"/>
              </a:ext>
            </a:extLst>
          </p:cNvPr>
          <p:cNvSpPr txBox="1"/>
          <p:nvPr/>
        </p:nvSpPr>
        <p:spPr>
          <a:xfrm>
            <a:off x="4152900" y="2817612"/>
            <a:ext cx="38862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1600" dirty="0" smtClean="0">
                <a:solidFill>
                  <a:srgbClr val="CD3B4C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Verdana" panose="020B0604030504040204" pitchFamily="34" charset="0"/>
              </a:rPr>
              <a:t>독도는 우리땅 간도도 우리땅</a:t>
            </a:r>
            <a:r>
              <a:rPr kumimoji="1" lang="en-US" altLang="ko-KR" sz="1600" dirty="0" smtClean="0">
                <a:solidFill>
                  <a:srgbClr val="CD3B4C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  <a:cs typeface="Verdana" panose="020B0604030504040204" pitchFamily="34" charset="0"/>
              </a:rPr>
              <a:t>!</a:t>
            </a:r>
            <a:endParaRPr kumimoji="1" lang="ko-KR" altLang="en-US" sz="1600" dirty="0">
              <a:solidFill>
                <a:srgbClr val="CD3B4C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  <a:cs typeface="Verdana" panose="020B0604030504040204" pitchFamily="34" charset="0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="" xmlns:a16="http://schemas.microsoft.com/office/drawing/2014/main" id="{6465C524-A77F-8343-89CB-7B0315B33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751" y="1935714"/>
            <a:ext cx="748498" cy="718920"/>
          </a:xfrm>
          <a:prstGeom prst="rect">
            <a:avLst/>
          </a:prstGeom>
        </p:spPr>
      </p:pic>
      <p:cxnSp>
        <p:nvCxnSpPr>
          <p:cNvPr id="3" name="직선 연결선[R] 2">
            <a:extLst>
              <a:ext uri="{FF2B5EF4-FFF2-40B4-BE49-F238E27FC236}">
                <a16:creationId xmlns="" xmlns:a16="http://schemas.microsoft.com/office/drawing/2014/main" id="{DBEBF78A-96D1-0941-82B5-2E1220DD41C6}"/>
              </a:ext>
            </a:extLst>
          </p:cNvPr>
          <p:cNvCxnSpPr>
            <a:cxnSpLocks/>
          </p:cNvCxnSpPr>
          <p:nvPr/>
        </p:nvCxnSpPr>
        <p:spPr>
          <a:xfrm>
            <a:off x="5976079" y="3432747"/>
            <a:ext cx="239842" cy="0"/>
          </a:xfrm>
          <a:prstGeom prst="line">
            <a:avLst/>
          </a:prstGeom>
          <a:ln>
            <a:solidFill>
              <a:srgbClr val="D53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삼일절을 맞아 올바른 태극기게양법 소개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4831">
            <a:off x="2321174" y="1233265"/>
            <a:ext cx="7309811" cy="424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7284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직사각형 52">
            <a:extLst>
              <a:ext uri="{FF2B5EF4-FFF2-40B4-BE49-F238E27FC236}">
                <a16:creationId xmlns="" xmlns:a16="http://schemas.microsoft.com/office/drawing/2014/main" id="{A2B66A3C-E6F7-8647-8FEC-1285F4CAE844}"/>
              </a:ext>
            </a:extLst>
          </p:cNvPr>
          <p:cNvSpPr/>
          <p:nvPr/>
        </p:nvSpPr>
        <p:spPr>
          <a:xfrm>
            <a:off x="4332298" y="5688106"/>
            <a:ext cx="3548438" cy="1169895"/>
          </a:xfrm>
          <a:prstGeom prst="rect">
            <a:avLst/>
          </a:prstGeom>
          <a:solidFill>
            <a:srgbClr val="E0D5C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6" name="텍스트상자 5">
            <a:extLst>
              <a:ext uri="{FF2B5EF4-FFF2-40B4-BE49-F238E27FC236}">
                <a16:creationId xmlns="" xmlns:a16="http://schemas.microsoft.com/office/drawing/2014/main" id="{46E043E0-4D2A-B844-93D9-6C4F8C0FCF6B}"/>
              </a:ext>
            </a:extLst>
          </p:cNvPr>
          <p:cNvSpPr txBox="1"/>
          <p:nvPr/>
        </p:nvSpPr>
        <p:spPr>
          <a:xfrm>
            <a:off x="4268100" y="2500396"/>
            <a:ext cx="3695815" cy="2539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000" spc="300" dirty="0" smtClean="0">
                <a:solidFill>
                  <a:srgbClr val="CD3B4C">
                    <a:alpha val="80000"/>
                  </a:srgb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Futura Medium" panose="020B0602020204020303" pitchFamily="34" charset="-79"/>
              </a:rPr>
              <a:t>Q&amp;A</a:t>
            </a:r>
            <a:endParaRPr kumimoji="1" lang="ko-KR" altLang="en-US" sz="1000" spc="300" dirty="0">
              <a:solidFill>
                <a:srgbClr val="CD3B4C">
                  <a:alpha val="80000"/>
                </a:srgbClr>
              </a:solidFill>
              <a:latin typeface="나눔스퀘어OTF" panose="020B0600000101010101" pitchFamily="34" charset="-127"/>
              <a:ea typeface="나눔스퀘어OTF" panose="020B0600000101010101" pitchFamily="34" charset="-127"/>
              <a:cs typeface="Futura Medium" panose="020B0602020204020303" pitchFamily="34" charset="-79"/>
            </a:endParaRPr>
          </a:p>
        </p:txBody>
      </p:sp>
      <p:sp>
        <p:nvSpPr>
          <p:cNvPr id="11" name="텍스트상자 10">
            <a:extLst>
              <a:ext uri="{FF2B5EF4-FFF2-40B4-BE49-F238E27FC236}">
                <a16:creationId xmlns="" xmlns:a16="http://schemas.microsoft.com/office/drawing/2014/main" id="{846CA37C-0EC5-8046-A187-66E655AB3312}"/>
              </a:ext>
            </a:extLst>
          </p:cNvPr>
          <p:cNvSpPr txBox="1"/>
          <p:nvPr/>
        </p:nvSpPr>
        <p:spPr>
          <a:xfrm>
            <a:off x="3196367" y="1318685"/>
            <a:ext cx="5851293" cy="1015663"/>
          </a:xfrm>
          <a:prstGeom prst="rect">
            <a:avLst/>
          </a:prstGeom>
          <a:noFill/>
          <a:effectLst>
            <a:outerShdw dist="50800" dir="9120000" algn="tl" rotWithShape="0">
              <a:schemeClr val="tx1">
                <a:lumMod val="65000"/>
                <a:lumOff val="3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6000" b="1" spc="300" dirty="0">
                <a:solidFill>
                  <a:srgbClr val="CD3B4C"/>
                </a:solidFill>
                <a:latin typeface="Aharoni" panose="02010803020104030203" pitchFamily="2" charset="-79"/>
                <a:ea typeface="Verdana" panose="020B0604030504040204" pitchFamily="34" charset="0"/>
                <a:cs typeface="Aharoni" panose="02010803020104030203" pitchFamily="2" charset="-79"/>
              </a:rPr>
              <a:t>THANK YOU</a:t>
            </a:r>
            <a:endParaRPr kumimoji="1" lang="ko-KR" altLang="en-US" sz="6000" b="1" spc="300" dirty="0">
              <a:solidFill>
                <a:srgbClr val="CD3B4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7" name="그룹 56">
            <a:extLst>
              <a:ext uri="{FF2B5EF4-FFF2-40B4-BE49-F238E27FC236}">
                <a16:creationId xmlns="" xmlns:a16="http://schemas.microsoft.com/office/drawing/2014/main" id="{257C8193-F1F5-294F-9B81-47FAC078DB8F}"/>
              </a:ext>
            </a:extLst>
          </p:cNvPr>
          <p:cNvGrpSpPr/>
          <p:nvPr/>
        </p:nvGrpSpPr>
        <p:grpSpPr>
          <a:xfrm>
            <a:off x="-2261" y="301791"/>
            <a:ext cx="4370498" cy="6624235"/>
            <a:chOff x="-19710" y="299803"/>
            <a:chExt cx="4370498" cy="6624235"/>
          </a:xfrm>
        </p:grpSpPr>
        <p:sp>
          <p:nvSpPr>
            <p:cNvPr id="37" name="직사각형 36">
              <a:extLst>
                <a:ext uri="{FF2B5EF4-FFF2-40B4-BE49-F238E27FC236}">
                  <a16:creationId xmlns="" xmlns:a16="http://schemas.microsoft.com/office/drawing/2014/main" id="{D80DBA6C-FDB1-D049-B517-7D3BCF19237F}"/>
                </a:ext>
              </a:extLst>
            </p:cNvPr>
            <p:cNvSpPr/>
            <p:nvPr/>
          </p:nvSpPr>
          <p:spPr>
            <a:xfrm>
              <a:off x="2963258" y="2866807"/>
              <a:ext cx="207110" cy="4057231"/>
            </a:xfrm>
            <a:prstGeom prst="rect">
              <a:avLst/>
            </a:prstGeom>
            <a:solidFill>
              <a:srgbClr val="E0D5C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="" xmlns:a16="http://schemas.microsoft.com/office/drawing/2014/main" id="{392558E9-49A5-0947-B612-BE7388E87A61}"/>
                </a:ext>
              </a:extLst>
            </p:cNvPr>
            <p:cNvSpPr/>
            <p:nvPr/>
          </p:nvSpPr>
          <p:spPr>
            <a:xfrm>
              <a:off x="1839086" y="299803"/>
              <a:ext cx="944400" cy="6591559"/>
            </a:xfrm>
            <a:prstGeom prst="rect">
              <a:avLst/>
            </a:prstGeom>
            <a:solidFill>
              <a:srgbClr val="E0D5CE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="" xmlns:a16="http://schemas.microsoft.com/office/drawing/2014/main" id="{42D43718-4BD6-804D-99E8-07DDACF4067E}"/>
                </a:ext>
              </a:extLst>
            </p:cNvPr>
            <p:cNvSpPr/>
            <p:nvPr/>
          </p:nvSpPr>
          <p:spPr>
            <a:xfrm>
              <a:off x="2783486" y="1999011"/>
              <a:ext cx="179772" cy="4925027"/>
            </a:xfrm>
            <a:prstGeom prst="rect">
              <a:avLst/>
            </a:prstGeom>
            <a:solidFill>
              <a:srgbClr val="E0D5CE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="" xmlns:a16="http://schemas.microsoft.com/office/drawing/2014/main" id="{14831B8E-1FEC-BB4C-82B5-BDE36B7B9B26}"/>
                </a:ext>
              </a:extLst>
            </p:cNvPr>
            <p:cNvSpPr/>
            <p:nvPr/>
          </p:nvSpPr>
          <p:spPr>
            <a:xfrm>
              <a:off x="3170368" y="4862746"/>
              <a:ext cx="199413" cy="2028616"/>
            </a:xfrm>
            <a:prstGeom prst="rect">
              <a:avLst/>
            </a:prstGeom>
            <a:solidFill>
              <a:srgbClr val="E0D5C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="" xmlns:a16="http://schemas.microsoft.com/office/drawing/2014/main" id="{F3495A9F-101A-5A43-94F4-D86DC19C593C}"/>
                </a:ext>
              </a:extLst>
            </p:cNvPr>
            <p:cNvSpPr/>
            <p:nvPr/>
          </p:nvSpPr>
          <p:spPr>
            <a:xfrm>
              <a:off x="3371535" y="5063914"/>
              <a:ext cx="979253" cy="1794086"/>
            </a:xfrm>
            <a:prstGeom prst="rect">
              <a:avLst/>
            </a:prstGeom>
            <a:solidFill>
              <a:srgbClr val="E0D5CE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="" xmlns:a16="http://schemas.microsoft.com/office/drawing/2014/main" id="{DF7529F9-972C-6B4E-B417-012FC0CC307B}"/>
                </a:ext>
              </a:extLst>
            </p:cNvPr>
            <p:cNvSpPr/>
            <p:nvPr/>
          </p:nvSpPr>
          <p:spPr>
            <a:xfrm>
              <a:off x="-19710" y="890754"/>
              <a:ext cx="929398" cy="6000608"/>
            </a:xfrm>
            <a:prstGeom prst="rect">
              <a:avLst/>
            </a:prstGeom>
            <a:solidFill>
              <a:srgbClr val="E0D5C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="" xmlns:a16="http://schemas.microsoft.com/office/drawing/2014/main" id="{56A44EF5-4557-C549-AB25-90A548AB8376}"/>
                </a:ext>
              </a:extLst>
            </p:cNvPr>
            <p:cNvSpPr/>
            <p:nvPr/>
          </p:nvSpPr>
          <p:spPr>
            <a:xfrm>
              <a:off x="909688" y="1999010"/>
              <a:ext cx="587492" cy="4925027"/>
            </a:xfrm>
            <a:prstGeom prst="rect">
              <a:avLst/>
            </a:prstGeom>
            <a:solidFill>
              <a:srgbClr val="E0D5C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="" xmlns:a16="http://schemas.microsoft.com/office/drawing/2014/main" id="{E93CD6B5-A145-F746-9F65-F8055AC7964B}"/>
                </a:ext>
              </a:extLst>
            </p:cNvPr>
            <p:cNvSpPr/>
            <p:nvPr/>
          </p:nvSpPr>
          <p:spPr>
            <a:xfrm>
              <a:off x="1497180" y="1335024"/>
              <a:ext cx="341906" cy="5589013"/>
            </a:xfrm>
            <a:prstGeom prst="rect">
              <a:avLst/>
            </a:prstGeom>
            <a:solidFill>
              <a:srgbClr val="E0D5CE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="" xmlns:a16="http://schemas.microsoft.com/office/drawing/2014/main" id="{56B63816-01D7-2543-B3C7-2676886426DC}"/>
              </a:ext>
            </a:extLst>
          </p:cNvPr>
          <p:cNvGrpSpPr/>
          <p:nvPr/>
        </p:nvGrpSpPr>
        <p:grpSpPr>
          <a:xfrm flipH="1">
            <a:off x="7902036" y="283464"/>
            <a:ext cx="4289964" cy="6624235"/>
            <a:chOff x="-19710" y="299803"/>
            <a:chExt cx="4370498" cy="6624235"/>
          </a:xfrm>
        </p:grpSpPr>
        <p:sp>
          <p:nvSpPr>
            <p:cNvPr id="59" name="직사각형 58">
              <a:extLst>
                <a:ext uri="{FF2B5EF4-FFF2-40B4-BE49-F238E27FC236}">
                  <a16:creationId xmlns="" xmlns:a16="http://schemas.microsoft.com/office/drawing/2014/main" id="{7AD4EACE-0362-4544-AB7E-4FC2EA9696BD}"/>
                </a:ext>
              </a:extLst>
            </p:cNvPr>
            <p:cNvSpPr/>
            <p:nvPr/>
          </p:nvSpPr>
          <p:spPr>
            <a:xfrm>
              <a:off x="2963260" y="2866807"/>
              <a:ext cx="207108" cy="4057231"/>
            </a:xfrm>
            <a:prstGeom prst="rect">
              <a:avLst/>
            </a:prstGeom>
            <a:solidFill>
              <a:srgbClr val="E0D5C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="" xmlns:a16="http://schemas.microsoft.com/office/drawing/2014/main" id="{F78CD207-8103-204F-BEB8-DB60BAD97164}"/>
                </a:ext>
              </a:extLst>
            </p:cNvPr>
            <p:cNvSpPr/>
            <p:nvPr/>
          </p:nvSpPr>
          <p:spPr>
            <a:xfrm>
              <a:off x="1839086" y="299803"/>
              <a:ext cx="944400" cy="6591559"/>
            </a:xfrm>
            <a:prstGeom prst="rect">
              <a:avLst/>
            </a:prstGeom>
            <a:solidFill>
              <a:srgbClr val="E0D5CE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="" xmlns:a16="http://schemas.microsoft.com/office/drawing/2014/main" id="{A9CC230A-0A9C-4740-9678-8F02D642D198}"/>
                </a:ext>
              </a:extLst>
            </p:cNvPr>
            <p:cNvSpPr/>
            <p:nvPr/>
          </p:nvSpPr>
          <p:spPr>
            <a:xfrm>
              <a:off x="2783486" y="1999011"/>
              <a:ext cx="179772" cy="4925027"/>
            </a:xfrm>
            <a:prstGeom prst="rect">
              <a:avLst/>
            </a:prstGeom>
            <a:solidFill>
              <a:srgbClr val="E0D5CE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="" xmlns:a16="http://schemas.microsoft.com/office/drawing/2014/main" id="{7B4762DE-CF90-784A-BA1D-B958498D15A5}"/>
                </a:ext>
              </a:extLst>
            </p:cNvPr>
            <p:cNvSpPr/>
            <p:nvPr/>
          </p:nvSpPr>
          <p:spPr>
            <a:xfrm>
              <a:off x="3170368" y="4862746"/>
              <a:ext cx="199413" cy="2028616"/>
            </a:xfrm>
            <a:prstGeom prst="rect">
              <a:avLst/>
            </a:prstGeom>
            <a:solidFill>
              <a:srgbClr val="E0D5CE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="" xmlns:a16="http://schemas.microsoft.com/office/drawing/2014/main" id="{ACD7D5B5-6895-C241-91B3-BC504C779641}"/>
                </a:ext>
              </a:extLst>
            </p:cNvPr>
            <p:cNvSpPr/>
            <p:nvPr/>
          </p:nvSpPr>
          <p:spPr>
            <a:xfrm>
              <a:off x="3371535" y="5063914"/>
              <a:ext cx="979253" cy="1794086"/>
            </a:xfrm>
            <a:prstGeom prst="rect">
              <a:avLst/>
            </a:prstGeom>
            <a:solidFill>
              <a:srgbClr val="E0D5CE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="" xmlns:a16="http://schemas.microsoft.com/office/drawing/2014/main" id="{12960980-672C-4E4A-8D1C-A91A2B8BD126}"/>
                </a:ext>
              </a:extLst>
            </p:cNvPr>
            <p:cNvSpPr/>
            <p:nvPr/>
          </p:nvSpPr>
          <p:spPr>
            <a:xfrm>
              <a:off x="-19710" y="890754"/>
              <a:ext cx="929398" cy="6000608"/>
            </a:xfrm>
            <a:prstGeom prst="rect">
              <a:avLst/>
            </a:prstGeom>
            <a:solidFill>
              <a:srgbClr val="E0D5C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="" xmlns:a16="http://schemas.microsoft.com/office/drawing/2014/main" id="{BD1D89F7-4414-1444-8A38-58369F187004}"/>
                </a:ext>
              </a:extLst>
            </p:cNvPr>
            <p:cNvSpPr/>
            <p:nvPr/>
          </p:nvSpPr>
          <p:spPr>
            <a:xfrm>
              <a:off x="909688" y="1999010"/>
              <a:ext cx="587492" cy="4925027"/>
            </a:xfrm>
            <a:prstGeom prst="rect">
              <a:avLst/>
            </a:prstGeom>
            <a:solidFill>
              <a:srgbClr val="E0D5CE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="" xmlns:a16="http://schemas.microsoft.com/office/drawing/2014/main" id="{07BE3050-5B42-D941-A117-84870F295DFE}"/>
                </a:ext>
              </a:extLst>
            </p:cNvPr>
            <p:cNvSpPr/>
            <p:nvPr/>
          </p:nvSpPr>
          <p:spPr>
            <a:xfrm>
              <a:off x="1497180" y="1335024"/>
              <a:ext cx="341906" cy="5589013"/>
            </a:xfrm>
            <a:prstGeom prst="rect">
              <a:avLst/>
            </a:prstGeom>
            <a:solidFill>
              <a:srgbClr val="E0D5CE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</p:grpSp>
      <p:pic>
        <p:nvPicPr>
          <p:cNvPr id="27" name="그림 26">
            <a:extLst>
              <a:ext uri="{FF2B5EF4-FFF2-40B4-BE49-F238E27FC236}">
                <a16:creationId xmlns="" xmlns:a16="http://schemas.microsoft.com/office/drawing/2014/main" id="{58623C2A-A006-EF47-B184-13911006BE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05" b="14937"/>
          <a:stretch/>
        </p:blipFill>
        <p:spPr>
          <a:xfrm>
            <a:off x="3810809" y="3266609"/>
            <a:ext cx="4633396" cy="315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hlinkClick r:id="rId2"/>
            <a:extLst>
              <a:ext uri="{FF2B5EF4-FFF2-40B4-BE49-F238E27FC236}">
                <a16:creationId xmlns="" xmlns:a16="http://schemas.microsoft.com/office/drawing/2014/main" id="{15BD371A-FD1D-4ED6-AEAF-A4C8866C61EC}"/>
              </a:ext>
            </a:extLst>
          </p:cNvPr>
          <p:cNvSpPr txBox="1"/>
          <p:nvPr/>
        </p:nvSpPr>
        <p:spPr>
          <a:xfrm>
            <a:off x="567112" y="3062706"/>
            <a:ext cx="4054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http://hangeul.naver.com/2017/nanum</a:t>
            </a:r>
            <a:endParaRPr lang="ko-KR" altLang="en-US" sz="1600" dirty="0">
              <a:solidFill>
                <a:schemeClr val="bg2">
                  <a:lumMod val="50000"/>
                </a:schemeClr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BBE32CE-3363-4D98-AC57-AAE5682A29E4}"/>
              </a:ext>
            </a:extLst>
          </p:cNvPr>
          <p:cNvSpPr txBox="1"/>
          <p:nvPr/>
        </p:nvSpPr>
        <p:spPr>
          <a:xfrm>
            <a:off x="567111" y="2651140"/>
            <a:ext cx="4590764" cy="413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나눔스퀘어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OTF (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한글서체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CA432C9-F45A-45B6-82CE-8B27E60DB98E}"/>
              </a:ext>
            </a:extLst>
          </p:cNvPr>
          <p:cNvSpPr txBox="1"/>
          <p:nvPr/>
        </p:nvSpPr>
        <p:spPr>
          <a:xfrm>
            <a:off x="567112" y="481459"/>
            <a:ext cx="5941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2">
                    <a:lumMod val="75000"/>
                  </a:schemeClr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※ </a:t>
            </a:r>
            <a:r>
              <a:rPr lang="ko-KR" altLang="en-US" sz="2000" dirty="0">
                <a:solidFill>
                  <a:schemeClr val="bg2">
                    <a:lumMod val="75000"/>
                  </a:schemeClr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이 페이지는 서체 다운로드 후 제거해주세요</a:t>
            </a:r>
            <a:r>
              <a:rPr lang="en-US" altLang="ko-KR" sz="2000" dirty="0">
                <a:solidFill>
                  <a:schemeClr val="bg2">
                    <a:lumMod val="75000"/>
                  </a:schemeClr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!</a:t>
            </a:r>
            <a:endParaRPr lang="ko-KR" altLang="en-US" sz="2000" dirty="0">
              <a:solidFill>
                <a:schemeClr val="bg2">
                  <a:lumMod val="75000"/>
                </a:schemeClr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85D0900-23F6-40CE-B24C-38A601F35E66}"/>
              </a:ext>
            </a:extLst>
          </p:cNvPr>
          <p:cNvSpPr txBox="1"/>
          <p:nvPr/>
        </p:nvSpPr>
        <p:spPr>
          <a:xfrm>
            <a:off x="567112" y="4759426"/>
            <a:ext cx="4054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Window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에 기본적으로 </a:t>
            </a:r>
            <a:r>
              <a:rPr lang="ko-KR" altLang="en-US" sz="1600" dirty="0" err="1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깔려있는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서체입니다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sz="1600" dirty="0">
              <a:solidFill>
                <a:schemeClr val="bg2">
                  <a:lumMod val="50000"/>
                </a:schemeClr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0EE481D-A3DD-4B74-9286-6DE583061069}"/>
              </a:ext>
            </a:extLst>
          </p:cNvPr>
          <p:cNvSpPr txBox="1"/>
          <p:nvPr/>
        </p:nvSpPr>
        <p:spPr>
          <a:xfrm>
            <a:off x="567110" y="4347860"/>
            <a:ext cx="552888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ko-K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ea typeface="Noto Sans CJK KR Regular" panose="020B0500000000000000" pitchFamily="34" charset="-127"/>
                <a:cs typeface="Aharoni" panose="02010803020104030203" pitchFamily="2" charset="-79"/>
              </a:rPr>
              <a:t>Aharoni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ea typeface="Noto Sans CJK KR Regular" panose="020B0500000000000000" pitchFamily="34" charset="-127"/>
                <a:cs typeface="Aharoni" panose="02010803020104030203" pitchFamily="2" charset="-79"/>
              </a:rPr>
              <a:t>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Aharoni" panose="02010803020104030203" pitchFamily="2" charset="-79"/>
              </a:rPr>
              <a:t>(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Aharoni" panose="02010803020104030203" pitchFamily="2" charset="-79"/>
              </a:rPr>
              <a:t>영문서체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Aharoni" panose="02010803020104030203" pitchFamily="2" charset="-79"/>
              </a:rPr>
              <a:t>/ 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Aharoni" panose="02010803020104030203" pitchFamily="2" charset="-79"/>
              </a:rPr>
              <a:t>표지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Aharoni" panose="02010803020104030203" pitchFamily="2" charset="-79"/>
              </a:rPr>
              <a:t>&amp;</a:t>
            </a:r>
            <a:r>
              <a:rPr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Aharoni" panose="02010803020104030203" pitchFamily="2" charset="-79"/>
              </a:rPr>
              <a:t>뒷표지의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Aharoni" panose="02010803020104030203" pitchFamily="2" charset="-79"/>
              </a:rPr>
              <a:t> 타이틀부분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Aharoni" panose="02010803020104030203" pitchFamily="2" charset="-79"/>
              </a:rPr>
              <a:t>)</a:t>
            </a:r>
          </a:p>
        </p:txBody>
      </p:sp>
      <p:sp>
        <p:nvSpPr>
          <p:cNvPr id="16" name="TextBox 15">
            <a:hlinkClick r:id="rId3"/>
            <a:extLst>
              <a:ext uri="{FF2B5EF4-FFF2-40B4-BE49-F238E27FC236}">
                <a16:creationId xmlns="" xmlns:a16="http://schemas.microsoft.com/office/drawing/2014/main" id="{DA8688AF-FD8B-4A5D-A644-6E66EF159BF1}"/>
              </a:ext>
            </a:extLst>
          </p:cNvPr>
          <p:cNvSpPr txBox="1"/>
          <p:nvPr/>
        </p:nvSpPr>
        <p:spPr>
          <a:xfrm>
            <a:off x="567112" y="5884536"/>
            <a:ext cx="5234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https://www.wfonts.com/font/gill-sans-mt</a:t>
            </a:r>
            <a:endParaRPr lang="ko-KR" altLang="en-US" sz="1600" dirty="0">
              <a:solidFill>
                <a:schemeClr val="bg2">
                  <a:lumMod val="50000"/>
                </a:schemeClr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19BDE34-1DFD-407E-B991-749CCF527646}"/>
              </a:ext>
            </a:extLst>
          </p:cNvPr>
          <p:cNvSpPr txBox="1"/>
          <p:nvPr/>
        </p:nvSpPr>
        <p:spPr>
          <a:xfrm>
            <a:off x="567110" y="5472970"/>
            <a:ext cx="5528889" cy="411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Noto Sans CJK KR Regular" panose="020B0500000000000000" pitchFamily="34" charset="-127"/>
                <a:cs typeface="Aharoni" panose="02010803020104030203" pitchFamily="2" charset="-79"/>
              </a:rPr>
              <a:t>Gill Sans MT 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Aharoni" panose="02010803020104030203" pitchFamily="2" charset="-79"/>
              </a:rPr>
              <a:t>(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Aharoni" panose="02010803020104030203" pitchFamily="2" charset="-79"/>
              </a:rPr>
              <a:t>영문서체</a:t>
            </a:r>
            <a:r>
              <a: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Aharoni" panose="02010803020104030203" pitchFamily="2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7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전기욱\Desktop\캡처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0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텍스트상자 10">
            <a:extLst>
              <a:ext uri="{FF2B5EF4-FFF2-40B4-BE49-F238E27FC236}">
                <a16:creationId xmlns="" xmlns:a16="http://schemas.microsoft.com/office/drawing/2014/main" id="{846CA37C-0EC5-8046-A187-66E655AB3312}"/>
              </a:ext>
            </a:extLst>
          </p:cNvPr>
          <p:cNvSpPr txBox="1"/>
          <p:nvPr/>
        </p:nvSpPr>
        <p:spPr>
          <a:xfrm>
            <a:off x="827229" y="592992"/>
            <a:ext cx="350755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ko-KR" altLang="en-US" sz="4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목차</a:t>
            </a:r>
            <a:endParaRPr kumimoji="1" lang="ko-KR" altLang="en-US" sz="40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1B24D13B-99AD-6343-AF0D-20A0ECD310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59" r="29709"/>
          <a:stretch/>
        </p:blipFill>
        <p:spPr>
          <a:xfrm>
            <a:off x="8156157" y="3725714"/>
            <a:ext cx="4035843" cy="2796988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99867C1D-CA1B-45A9-AD27-5E326A9835AF}"/>
              </a:ext>
            </a:extLst>
          </p:cNvPr>
          <p:cNvGrpSpPr/>
          <p:nvPr/>
        </p:nvGrpSpPr>
        <p:grpSpPr>
          <a:xfrm>
            <a:off x="1022348" y="2840765"/>
            <a:ext cx="2843983" cy="806643"/>
            <a:chOff x="1022348" y="2840765"/>
            <a:chExt cx="2843983" cy="806643"/>
          </a:xfrm>
        </p:grpSpPr>
        <p:sp>
          <p:nvSpPr>
            <p:cNvPr id="12" name="텍스트상자 11">
              <a:extLst>
                <a:ext uri="{FF2B5EF4-FFF2-40B4-BE49-F238E27FC236}">
                  <a16:creationId xmlns="" xmlns:a16="http://schemas.microsoft.com/office/drawing/2014/main" id="{FF79E9B1-5F80-8846-BDA1-2AC38915FC1E}"/>
                </a:ext>
              </a:extLst>
            </p:cNvPr>
            <p:cNvSpPr txBox="1"/>
            <p:nvPr/>
          </p:nvSpPr>
          <p:spPr>
            <a:xfrm>
              <a:off x="1160676" y="3247298"/>
              <a:ext cx="2705655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kumimoji="1" lang="ko-KR" altLang="en-US" sz="2000" b="1" dirty="0" smtClean="0">
                  <a:latin typeface="굴림체" pitchFamily="49" charset="-127"/>
                  <a:ea typeface="굴림체" pitchFamily="49" charset="-127"/>
                  <a:cs typeface="Verdana" panose="020B0604030504040204" pitchFamily="34" charset="0"/>
                </a:rPr>
                <a:t>간도에 대해서</a:t>
              </a:r>
              <a:endParaRPr kumimoji="1" lang="ko-KR" altLang="en-US" sz="2000" b="1" dirty="0">
                <a:latin typeface="굴림체" pitchFamily="49" charset="-127"/>
                <a:ea typeface="굴림체" pitchFamily="49" charset="-127"/>
                <a:cs typeface="Verdana" panose="020B0604030504040204" pitchFamily="34" charset="0"/>
              </a:endParaRPr>
            </a:p>
          </p:txBody>
        </p:sp>
        <p:sp>
          <p:nvSpPr>
            <p:cNvPr id="21" name="텍스트상자 20">
              <a:extLst>
                <a:ext uri="{FF2B5EF4-FFF2-40B4-BE49-F238E27FC236}">
                  <a16:creationId xmlns="" xmlns:a16="http://schemas.microsoft.com/office/drawing/2014/main" id="{19F311BA-5FA4-EB4D-BB7A-9AF32D97F887}"/>
                </a:ext>
              </a:extLst>
            </p:cNvPr>
            <p:cNvSpPr txBox="1"/>
            <p:nvPr/>
          </p:nvSpPr>
          <p:spPr>
            <a:xfrm>
              <a:off x="1160676" y="2840765"/>
              <a:ext cx="2283353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kumimoji="1" lang="en-US" altLang="ko-KR" sz="2800" b="1" dirty="0" smtClean="0">
                  <a:solidFill>
                    <a:srgbClr val="CD3B4C"/>
                  </a:solidFill>
                  <a:latin typeface="Gill Sans MT" panose="020B0502020104020203" pitchFamily="34" charset="0"/>
                  <a:ea typeface="Verdana" panose="020B0604030504040204" pitchFamily="34" charset="0"/>
                  <a:cs typeface="Futura" panose="020B0602020204020303" pitchFamily="34" charset="-79"/>
                </a:rPr>
                <a:t>01</a:t>
              </a:r>
              <a:endParaRPr kumimoji="1" lang="ko-KR" altLang="en-US" sz="2800" b="1" dirty="0">
                <a:solidFill>
                  <a:srgbClr val="CD3B4C"/>
                </a:solidFill>
                <a:latin typeface="Gill Sans MT" panose="020B0502020104020203" pitchFamily="34" charset="0"/>
                <a:cs typeface="Futura" panose="020B0602020204020303" pitchFamily="34" charset="-79"/>
              </a:endParaRPr>
            </a:p>
          </p:txBody>
        </p:sp>
        <p:cxnSp>
          <p:nvCxnSpPr>
            <p:cNvPr id="14" name="직선 연결선 47">
              <a:extLst>
                <a:ext uri="{FF2B5EF4-FFF2-40B4-BE49-F238E27FC236}">
                  <a16:creationId xmlns="" xmlns:a16="http://schemas.microsoft.com/office/drawing/2014/main" id="{728EBFBD-CF30-DD46-9160-A787978620C5}"/>
                </a:ext>
              </a:extLst>
            </p:cNvPr>
            <p:cNvCxnSpPr>
              <a:cxnSpLocks/>
            </p:cNvCxnSpPr>
            <p:nvPr/>
          </p:nvCxnSpPr>
          <p:spPr>
            <a:xfrm>
              <a:off x="1022348" y="2926080"/>
              <a:ext cx="0" cy="618835"/>
            </a:xfrm>
            <a:prstGeom prst="line">
              <a:avLst/>
            </a:prstGeom>
            <a:ln w="15875">
              <a:solidFill>
                <a:srgbClr val="CD3B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2">
            <a:extLst>
              <a:ext uri="{FF2B5EF4-FFF2-40B4-BE49-F238E27FC236}">
                <a16:creationId xmlns="" xmlns:a16="http://schemas.microsoft.com/office/drawing/2014/main" id="{38BBBA2D-0875-4E8C-BFAF-246CBA7649BF}"/>
              </a:ext>
            </a:extLst>
          </p:cNvPr>
          <p:cNvGrpSpPr/>
          <p:nvPr/>
        </p:nvGrpSpPr>
        <p:grpSpPr>
          <a:xfrm>
            <a:off x="4835683" y="2840765"/>
            <a:ext cx="2962713" cy="1052864"/>
            <a:chOff x="4835683" y="2840765"/>
            <a:chExt cx="2962713" cy="1052864"/>
          </a:xfrm>
        </p:grpSpPr>
        <p:sp>
          <p:nvSpPr>
            <p:cNvPr id="23" name="텍스트상자 22">
              <a:extLst>
                <a:ext uri="{FF2B5EF4-FFF2-40B4-BE49-F238E27FC236}">
                  <a16:creationId xmlns="" xmlns:a16="http://schemas.microsoft.com/office/drawing/2014/main" id="{972776E7-D0D2-3C48-8E1E-C878DFF67393}"/>
                </a:ext>
              </a:extLst>
            </p:cNvPr>
            <p:cNvSpPr txBox="1"/>
            <p:nvPr/>
          </p:nvSpPr>
          <p:spPr>
            <a:xfrm>
              <a:off x="5092742" y="3247298"/>
              <a:ext cx="2705654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kumimoji="1" lang="ko-KR" altLang="en-US" b="1" dirty="0" smtClean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  <a:cs typeface="Verdana" panose="020B0604030504040204" pitchFamily="34" charset="0"/>
                </a:rPr>
                <a:t>간도가 한국영토인 </a:t>
              </a:r>
              <a:r>
                <a:rPr kumimoji="1" lang="ko-KR" altLang="en-US" b="1" dirty="0" smtClean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  <a:cs typeface="Verdana" panose="020B0604030504040204" pitchFamily="34" charset="0"/>
                </a:rPr>
                <a:t>국제법적 이유</a:t>
              </a:r>
              <a:endParaRPr kumimoji="1" lang="ko-KR" altLang="en-US" b="1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  <a:cs typeface="Verdana" panose="020B0604030504040204" pitchFamily="34" charset="0"/>
              </a:endParaRPr>
            </a:p>
          </p:txBody>
        </p:sp>
        <p:sp>
          <p:nvSpPr>
            <p:cNvPr id="24" name="텍스트상자 23">
              <a:extLst>
                <a:ext uri="{FF2B5EF4-FFF2-40B4-BE49-F238E27FC236}">
                  <a16:creationId xmlns="" xmlns:a16="http://schemas.microsoft.com/office/drawing/2014/main" id="{9B6889F1-4570-704F-B470-0D7D44020A85}"/>
                </a:ext>
              </a:extLst>
            </p:cNvPr>
            <p:cNvSpPr txBox="1"/>
            <p:nvPr/>
          </p:nvSpPr>
          <p:spPr>
            <a:xfrm>
              <a:off x="5092741" y="2840765"/>
              <a:ext cx="2283353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kumimoji="1" lang="en-US" altLang="ko-KR" sz="2800" b="1" dirty="0" smtClean="0">
                  <a:solidFill>
                    <a:srgbClr val="CD3B4C"/>
                  </a:solidFill>
                  <a:latin typeface="Gill Sans MT" panose="020B0502020104020203" pitchFamily="34" charset="0"/>
                  <a:ea typeface="Verdana" panose="020B0604030504040204" pitchFamily="34" charset="0"/>
                  <a:cs typeface="Futura" panose="020B0602020204020303" pitchFamily="34" charset="-79"/>
                </a:rPr>
                <a:t>02</a:t>
              </a:r>
              <a:endParaRPr kumimoji="1" lang="ko-KR" altLang="en-US" sz="2800" b="1" dirty="0">
                <a:solidFill>
                  <a:srgbClr val="CD3B4C"/>
                </a:solidFill>
                <a:latin typeface="Gill Sans MT" panose="020B0502020104020203" pitchFamily="34" charset="0"/>
                <a:cs typeface="Futura" panose="020B0602020204020303" pitchFamily="34" charset="-79"/>
              </a:endParaRPr>
            </a:p>
          </p:txBody>
        </p:sp>
        <p:cxnSp>
          <p:nvCxnSpPr>
            <p:cNvPr id="17" name="직선 연결선 47">
              <a:extLst>
                <a:ext uri="{FF2B5EF4-FFF2-40B4-BE49-F238E27FC236}">
                  <a16:creationId xmlns="" xmlns:a16="http://schemas.microsoft.com/office/drawing/2014/main" id="{8CA9E694-A049-F84C-977F-9608CCBF0601}"/>
                </a:ext>
              </a:extLst>
            </p:cNvPr>
            <p:cNvCxnSpPr>
              <a:cxnSpLocks/>
            </p:cNvCxnSpPr>
            <p:nvPr/>
          </p:nvCxnSpPr>
          <p:spPr>
            <a:xfrm>
              <a:off x="4835683" y="2926080"/>
              <a:ext cx="0" cy="618835"/>
            </a:xfrm>
            <a:prstGeom prst="line">
              <a:avLst/>
            </a:prstGeom>
            <a:ln w="15875">
              <a:solidFill>
                <a:srgbClr val="CD3B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EAEB3855-2442-4062-8C71-A25F642B8CFF}"/>
              </a:ext>
            </a:extLst>
          </p:cNvPr>
          <p:cNvGrpSpPr/>
          <p:nvPr/>
        </p:nvGrpSpPr>
        <p:grpSpPr>
          <a:xfrm>
            <a:off x="8780923" y="2848511"/>
            <a:ext cx="2786309" cy="1114419"/>
            <a:chOff x="8767749" y="2840765"/>
            <a:chExt cx="2786309" cy="1114419"/>
          </a:xfrm>
        </p:grpSpPr>
        <p:sp>
          <p:nvSpPr>
            <p:cNvPr id="27" name="텍스트상자 26">
              <a:extLst>
                <a:ext uri="{FF2B5EF4-FFF2-40B4-BE49-F238E27FC236}">
                  <a16:creationId xmlns="" xmlns:a16="http://schemas.microsoft.com/office/drawing/2014/main" id="{04BAA6C5-F98C-E64C-8357-2E5DB80498F9}"/>
                </a:ext>
              </a:extLst>
            </p:cNvPr>
            <p:cNvSpPr txBox="1"/>
            <p:nvPr/>
          </p:nvSpPr>
          <p:spPr>
            <a:xfrm>
              <a:off x="8961171" y="2840765"/>
              <a:ext cx="2283353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kumimoji="1" lang="en-US" altLang="ko-KR" sz="2800" b="1" dirty="0" smtClean="0">
                  <a:solidFill>
                    <a:srgbClr val="CD3B4C"/>
                  </a:solidFill>
                  <a:latin typeface="Gill Sans MT" panose="020B0502020104020203" pitchFamily="34" charset="0"/>
                  <a:ea typeface="Verdana" panose="020B0604030504040204" pitchFamily="34" charset="0"/>
                  <a:cs typeface="Futura" panose="020B0602020204020303" pitchFamily="34" charset="-79"/>
                </a:rPr>
                <a:t>03</a:t>
              </a:r>
              <a:endParaRPr kumimoji="1" lang="ko-KR" altLang="en-US" sz="2800" b="1" dirty="0">
                <a:solidFill>
                  <a:srgbClr val="CD3B4C"/>
                </a:solidFill>
                <a:latin typeface="Gill Sans MT" panose="020B0502020104020203" pitchFamily="34" charset="0"/>
                <a:cs typeface="Futura" panose="020B0602020204020303" pitchFamily="34" charset="-79"/>
              </a:endParaRPr>
            </a:p>
          </p:txBody>
        </p:sp>
        <p:sp>
          <p:nvSpPr>
            <p:cNvPr id="26" name="텍스트상자 25">
              <a:extLst>
                <a:ext uri="{FF2B5EF4-FFF2-40B4-BE49-F238E27FC236}">
                  <a16:creationId xmlns="" xmlns:a16="http://schemas.microsoft.com/office/drawing/2014/main" id="{CC453A44-B3B5-BB41-BC9A-A37940165DDA}"/>
                </a:ext>
              </a:extLst>
            </p:cNvPr>
            <p:cNvSpPr txBox="1"/>
            <p:nvPr/>
          </p:nvSpPr>
          <p:spPr>
            <a:xfrm>
              <a:off x="8961171" y="3247298"/>
              <a:ext cx="2592887" cy="70788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kumimoji="1" lang="ko-KR" altLang="en-US" sz="2000" b="1" dirty="0" smtClean="0">
                  <a:latin typeface="굴림" pitchFamily="50" charset="-127"/>
                  <a:ea typeface="굴림" pitchFamily="50" charset="-127"/>
                  <a:cs typeface="Verdana" panose="020B0604030504040204" pitchFamily="34" charset="0"/>
                </a:rPr>
                <a:t>현재 간도를 </a:t>
              </a:r>
              <a:r>
                <a:rPr kumimoji="1" lang="ko-KR" altLang="en-US" sz="2000" b="1" dirty="0" err="1" smtClean="0">
                  <a:latin typeface="굴림" pitchFamily="50" charset="-127"/>
                  <a:ea typeface="굴림" pitchFamily="50" charset="-127"/>
                  <a:cs typeface="Verdana" panose="020B0604030504040204" pitchFamily="34" charset="0"/>
                </a:rPr>
                <a:t>반환받기</a:t>
              </a:r>
              <a:r>
                <a:rPr kumimoji="1" lang="ko-KR" altLang="en-US" sz="2000" b="1" dirty="0" smtClean="0">
                  <a:latin typeface="굴림" pitchFamily="50" charset="-127"/>
                  <a:ea typeface="굴림" pitchFamily="50" charset="-127"/>
                  <a:cs typeface="Verdana" panose="020B0604030504040204" pitchFamily="34" charset="0"/>
                </a:rPr>
                <a:t> 힘든 이유</a:t>
              </a:r>
              <a:endParaRPr kumimoji="1" lang="en-US" altLang="ko-KR" sz="20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endParaRPr>
            </a:p>
          </p:txBody>
        </p:sp>
        <p:cxnSp>
          <p:nvCxnSpPr>
            <p:cNvPr id="18" name="직선 연결선 47">
              <a:extLst>
                <a:ext uri="{FF2B5EF4-FFF2-40B4-BE49-F238E27FC236}">
                  <a16:creationId xmlns="" xmlns:a16="http://schemas.microsoft.com/office/drawing/2014/main" id="{09C0CB54-2110-8743-9248-7359AC1D5452}"/>
                </a:ext>
              </a:extLst>
            </p:cNvPr>
            <p:cNvCxnSpPr>
              <a:cxnSpLocks/>
            </p:cNvCxnSpPr>
            <p:nvPr/>
          </p:nvCxnSpPr>
          <p:spPr>
            <a:xfrm>
              <a:off x="8767749" y="2926080"/>
              <a:ext cx="0" cy="618835"/>
            </a:xfrm>
            <a:prstGeom prst="line">
              <a:avLst/>
            </a:prstGeom>
            <a:ln w="15875">
              <a:solidFill>
                <a:srgbClr val="CD3B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217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상자 11">
            <a:extLst>
              <a:ext uri="{FF2B5EF4-FFF2-40B4-BE49-F238E27FC236}">
                <a16:creationId xmlns="" xmlns:a16="http://schemas.microsoft.com/office/drawing/2014/main" id="{FF79E9B1-5F80-8846-BDA1-2AC38915FC1E}"/>
              </a:ext>
            </a:extLst>
          </p:cNvPr>
          <p:cNvSpPr txBox="1"/>
          <p:nvPr/>
        </p:nvSpPr>
        <p:spPr>
          <a:xfrm>
            <a:off x="7473017" y="5339764"/>
            <a:ext cx="31273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ko-KR" altLang="en-US" sz="3200" b="1" dirty="0" smtClean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간도에 대해</a:t>
            </a:r>
            <a:r>
              <a:rPr kumimoji="1" lang="ko-KR" altLang="en-US" sz="3200" b="1" dirty="0">
                <a:latin typeface="굴림" pitchFamily="50" charset="-127"/>
                <a:ea typeface="굴림" pitchFamily="50" charset="-127"/>
                <a:cs typeface="Verdana" panose="020B0604030504040204" pitchFamily="34" charset="0"/>
              </a:rPr>
              <a:t>서</a:t>
            </a:r>
            <a:endParaRPr kumimoji="1" lang="ko-KR" altLang="en-US" sz="1600" b="1" dirty="0">
              <a:latin typeface="굴림" pitchFamily="50" charset="-127"/>
              <a:ea typeface="굴림" pitchFamily="50" charset="-127"/>
              <a:cs typeface="Verdana" panose="020B0604030504040204" pitchFamily="34" charset="0"/>
            </a:endParaRPr>
          </a:p>
        </p:txBody>
      </p:sp>
      <p:sp>
        <p:nvSpPr>
          <p:cNvPr id="21" name="텍스트상자 20">
            <a:extLst>
              <a:ext uri="{FF2B5EF4-FFF2-40B4-BE49-F238E27FC236}">
                <a16:creationId xmlns="" xmlns:a16="http://schemas.microsoft.com/office/drawing/2014/main" id="{19F311BA-5FA4-EB4D-BB7A-9AF32D97F887}"/>
              </a:ext>
            </a:extLst>
          </p:cNvPr>
          <p:cNvSpPr txBox="1"/>
          <p:nvPr/>
        </p:nvSpPr>
        <p:spPr>
          <a:xfrm>
            <a:off x="7556366" y="4768717"/>
            <a:ext cx="263922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ko-KR" sz="3200" b="1" dirty="0" smtClean="0">
                <a:solidFill>
                  <a:srgbClr val="CD3B4C"/>
                </a:solidFill>
                <a:latin typeface="Gill Sans MT" panose="020B0502020104020203" pitchFamily="34" charset="0"/>
                <a:ea typeface="Verdana" panose="020B0604030504040204" pitchFamily="34" charset="0"/>
                <a:cs typeface="Futura" panose="020B0602020204020303" pitchFamily="34" charset="-79"/>
              </a:rPr>
              <a:t>01</a:t>
            </a:r>
            <a:endParaRPr kumimoji="1" lang="ko-KR" altLang="en-US" sz="2400" b="1" dirty="0">
              <a:solidFill>
                <a:srgbClr val="CD3B4C"/>
              </a:solidFill>
              <a:latin typeface="Gill Sans MT" panose="020B0502020104020203" pitchFamily="34" charset="0"/>
              <a:cs typeface="Futura" panose="020B0602020204020303" pitchFamily="34" charset="-79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D879A23D-A0AA-7F49-B886-39D38B72C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85" r="-664"/>
          <a:stretch/>
        </p:blipFill>
        <p:spPr>
          <a:xfrm>
            <a:off x="0" y="3725714"/>
            <a:ext cx="1958502" cy="279698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310A5A5C-3C18-3248-BDB0-F2CE6AD4E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855" y="2871252"/>
            <a:ext cx="6148271" cy="346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8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상자 8">
            <a:extLst>
              <a:ext uri="{FF2B5EF4-FFF2-40B4-BE49-F238E27FC236}">
                <a16:creationId xmlns="" xmlns:a16="http://schemas.microsoft.com/office/drawing/2014/main" id="{37EE9E02-D7A4-7F4D-B2BE-74941171F350}"/>
              </a:ext>
            </a:extLst>
          </p:cNvPr>
          <p:cNvSpPr txBox="1"/>
          <p:nvPr/>
        </p:nvSpPr>
        <p:spPr>
          <a:xfrm>
            <a:off x="7070190" y="1526422"/>
            <a:ext cx="4019622" cy="99001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kumimoji="1" lang="ko-KR" altLang="en-US" sz="1600" b="1" dirty="0" smtClean="0"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서간도</a:t>
            </a:r>
            <a:r>
              <a:rPr kumimoji="1" lang="en-US" altLang="ko-KR" sz="1600" b="1" dirty="0" smtClean="0"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: </a:t>
            </a:r>
            <a:r>
              <a:rPr lang="ko-KR" altLang="en-US" sz="1600" dirty="0"/>
              <a:t>압록강과 </a:t>
            </a:r>
            <a:r>
              <a:rPr lang="ko-KR" altLang="en-US" sz="1600" dirty="0" smtClean="0"/>
              <a:t>송화강의 </a:t>
            </a:r>
            <a:r>
              <a:rPr lang="ko-KR" altLang="en-US" sz="1600" dirty="0"/>
              <a:t>상류 </a:t>
            </a:r>
            <a:r>
              <a:rPr lang="ko-KR" altLang="en-US" sz="1600" dirty="0" smtClean="0"/>
              <a:t>지방인 </a:t>
            </a:r>
            <a:endParaRPr lang="en-US" altLang="ko-KR" sz="1600" dirty="0" smtClean="0"/>
          </a:p>
          <a:p>
            <a:pPr>
              <a:lnSpc>
                <a:spcPts val="1400"/>
              </a:lnSpc>
            </a:pPr>
            <a:r>
              <a:rPr lang="ko-KR" altLang="en-US" sz="1600" dirty="0" smtClean="0"/>
              <a:t>          백두산 일대</a:t>
            </a:r>
            <a:endParaRPr lang="en-US" altLang="ko-KR" sz="1600" dirty="0" smtClean="0"/>
          </a:p>
          <a:p>
            <a:pPr>
              <a:lnSpc>
                <a:spcPts val="1400"/>
              </a:lnSpc>
            </a:pPr>
            <a:endParaRPr kumimoji="1" lang="en-US" altLang="ko-KR" sz="1600" b="1" dirty="0">
              <a:latin typeface="나눔스퀘어OTF" panose="020B0600000101010101" pitchFamily="34" charset="-127"/>
              <a:ea typeface="나눔스퀘어OTF" panose="020B0600000101010101" pitchFamily="34" charset="-127"/>
              <a:cs typeface="Verdana" panose="020B0604030504040204" pitchFamily="34" charset="0"/>
            </a:endParaRPr>
          </a:p>
          <a:p>
            <a:pPr>
              <a:lnSpc>
                <a:spcPts val="1400"/>
              </a:lnSpc>
            </a:pPr>
            <a:r>
              <a:rPr kumimoji="1" lang="ko-KR" altLang="en-US" sz="1600" b="1" dirty="0" smtClean="0"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간도</a:t>
            </a:r>
            <a:r>
              <a:rPr kumimoji="1" lang="en-US" altLang="ko-KR" sz="1600" b="1" dirty="0" smtClean="0"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(</a:t>
            </a:r>
            <a:r>
              <a:rPr kumimoji="1" lang="ko-KR" altLang="en-US" sz="1600" b="1" dirty="0" smtClean="0"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동간도</a:t>
            </a:r>
            <a:r>
              <a:rPr kumimoji="1" lang="en-US" altLang="ko-KR" sz="1600" b="1" dirty="0" smtClean="0"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): </a:t>
            </a:r>
            <a:r>
              <a:rPr kumimoji="1" lang="ko-KR" altLang="en-US" sz="1600" b="1" dirty="0" smtClean="0"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북간도라고도 불리며 두만강</a:t>
            </a:r>
            <a:endParaRPr kumimoji="1" lang="en-US" altLang="ko-KR" sz="1600" b="1" dirty="0" smtClean="0">
              <a:latin typeface="나눔스퀘어OTF" panose="020B0600000101010101" pitchFamily="34" charset="-127"/>
              <a:ea typeface="나눔스퀘어OTF" panose="020B0600000101010101" pitchFamily="34" charset="-127"/>
              <a:cs typeface="Verdana" panose="020B0604030504040204" pitchFamily="34" charset="0"/>
            </a:endParaRPr>
          </a:p>
          <a:p>
            <a:pPr>
              <a:lnSpc>
                <a:spcPts val="1400"/>
              </a:lnSpc>
            </a:pPr>
            <a:r>
              <a:rPr kumimoji="1" lang="ko-KR" altLang="en-US" sz="1600" b="1" dirty="0" smtClean="0"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                   북부의 만주 땅</a:t>
            </a:r>
            <a:endParaRPr kumimoji="1" lang="ko-KR" altLang="en-US" sz="1600" b="1" dirty="0">
              <a:latin typeface="나눔스퀘어OTF" panose="020B0600000101010101" pitchFamily="34" charset="-127"/>
              <a:ea typeface="나눔스퀘어OTF" panose="020B0600000101010101" pitchFamily="34" charset="-127"/>
              <a:cs typeface="Verdana" panose="020B0604030504040204" pitchFamily="34" charset="0"/>
            </a:endParaRPr>
          </a:p>
        </p:txBody>
      </p:sp>
      <p:sp>
        <p:nvSpPr>
          <p:cNvPr id="10" name="텍스트상자 9">
            <a:extLst>
              <a:ext uri="{FF2B5EF4-FFF2-40B4-BE49-F238E27FC236}">
                <a16:creationId xmlns="" xmlns:a16="http://schemas.microsoft.com/office/drawing/2014/main" id="{7A7CA727-32A8-B745-BC05-D28D9BC2439A}"/>
              </a:ext>
            </a:extLst>
          </p:cNvPr>
          <p:cNvSpPr txBox="1"/>
          <p:nvPr/>
        </p:nvSpPr>
        <p:spPr>
          <a:xfrm>
            <a:off x="6158619" y="1532625"/>
            <a:ext cx="722237" cy="578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4140"/>
              </a:lnSpc>
            </a:pPr>
            <a:r>
              <a:rPr kumimoji="1" lang="en-US" altLang="ko-KR" sz="2800" b="1" dirty="0">
                <a:solidFill>
                  <a:srgbClr val="CD3B4C"/>
                </a:solidFill>
                <a:latin typeface="Gill Sans MT" panose="020B0502020104020203" pitchFamily="34" charset="0"/>
                <a:ea typeface="Verdana" panose="020B0604030504040204" pitchFamily="34" charset="0"/>
                <a:cs typeface="Futura" panose="020B0602020204020303" pitchFamily="34" charset="-79"/>
              </a:rPr>
              <a:t>01</a:t>
            </a:r>
            <a:endParaRPr kumimoji="1" lang="ko-KR" altLang="en-US" sz="2800" b="1" dirty="0">
              <a:solidFill>
                <a:srgbClr val="CD3B4C"/>
              </a:solidFill>
              <a:latin typeface="Gill Sans MT" panose="020B0502020104020203" pitchFamily="34" charset="0"/>
              <a:ea typeface="NanumSquare" panose="020B0600000101010101" pitchFamily="34" charset="-127"/>
              <a:cs typeface="Futura" panose="020B0602020204020303" pitchFamily="34" charset="-79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="" xmlns:a16="http://schemas.microsoft.com/office/drawing/2014/main" id="{6CAF2DA2-C173-4149-8B78-623D8CCCFB7B}"/>
              </a:ext>
            </a:extLst>
          </p:cNvPr>
          <p:cNvSpPr txBox="1"/>
          <p:nvPr/>
        </p:nvSpPr>
        <p:spPr>
          <a:xfrm>
            <a:off x="1025880" y="806439"/>
            <a:ext cx="800219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400" dirty="0" smtClean="0">
                <a:solidFill>
                  <a:srgbClr val="CD3B4C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  <a:cs typeface="Verdana" panose="020B0604030504040204" pitchFamily="34" charset="0"/>
              </a:rPr>
              <a:t>간도</a:t>
            </a:r>
            <a:endParaRPr lang="ko-KR" altLang="en-US" sz="2400" dirty="0">
              <a:solidFill>
                <a:srgbClr val="CD3B4C"/>
              </a:solidFill>
              <a:latin typeface="나눔스퀘어OTF ExtraBold" panose="020B0600000101010101" pitchFamily="34" charset="-127"/>
              <a:ea typeface="나눔스퀘어OTF ExtraBold" panose="020B0600000101010101" pitchFamily="34" charset="-127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80" y="1526422"/>
            <a:ext cx="3986040" cy="427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158619" y="4146101"/>
            <a:ext cx="582211" cy="5723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40"/>
              </a:lnSpc>
            </a:pPr>
            <a:r>
              <a:rPr kumimoji="1" lang="en-US" altLang="ko-KR" sz="2800" b="1" dirty="0" smtClean="0">
                <a:solidFill>
                  <a:srgbClr val="CD3B4C"/>
                </a:solidFill>
                <a:latin typeface="Gill Sans MT" panose="020B0502020104020203" pitchFamily="34" charset="0"/>
                <a:ea typeface="Verdana" panose="020B0604030504040204" pitchFamily="34" charset="0"/>
                <a:cs typeface="Futura" panose="020B0602020204020303" pitchFamily="34" charset="-79"/>
              </a:rPr>
              <a:t>02</a:t>
            </a:r>
            <a:endParaRPr kumimoji="1" lang="ko-KR" altLang="en-US" sz="2800" b="1" dirty="0">
              <a:solidFill>
                <a:srgbClr val="CD3B4C"/>
              </a:solidFill>
              <a:latin typeface="Gill Sans MT" panose="020B0502020104020203" pitchFamily="34" charset="0"/>
              <a:ea typeface="NanumSquare" panose="020B0600000101010101" pitchFamily="34" charset="-127"/>
              <a:cs typeface="Futura" panose="020B0602020204020303" pitchFamily="34" charset="-79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7171084" y="403957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600" dirty="0"/>
              <a:t>조선 후기에 우리 농민들이 이 지역을 새로 개간한 </a:t>
            </a:r>
            <a:endParaRPr lang="en-US" altLang="ko-KR" sz="1600" dirty="0" smtClean="0"/>
          </a:p>
          <a:p>
            <a:r>
              <a:rPr lang="ko-KR" altLang="en-US" sz="1600" dirty="0" smtClean="0"/>
              <a:t> 땅이라는 뜻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ko-KR" altLang="en-US" sz="1600" dirty="0"/>
              <a:t>조선의 </a:t>
            </a:r>
            <a:r>
              <a:rPr lang="ko-KR" altLang="en-US" sz="1600" dirty="0" smtClean="0"/>
              <a:t>정북과 정동</a:t>
            </a:r>
            <a:r>
              <a:rPr lang="en-US" altLang="ko-KR" sz="1600" dirty="0" smtClean="0"/>
              <a:t> </a:t>
            </a:r>
            <a:r>
              <a:rPr lang="ko-KR" altLang="en-US" sz="1600" dirty="0"/>
              <a:t>사이에 위치한 방향인 </a:t>
            </a:r>
            <a:r>
              <a:rPr lang="ko-KR" altLang="en-US" sz="1600" dirty="0" smtClean="0"/>
              <a:t>간방에</a:t>
            </a:r>
            <a:endParaRPr lang="en-US" altLang="ko-KR" sz="1600" dirty="0" smtClean="0"/>
          </a:p>
          <a:p>
            <a:r>
              <a:rPr lang="ko-KR" altLang="en-US" sz="1600" dirty="0" smtClean="0"/>
              <a:t> </a:t>
            </a:r>
            <a:r>
              <a:rPr lang="ko-KR" altLang="en-US" sz="1600" dirty="0"/>
              <a:t>있는 땅</a:t>
            </a:r>
          </a:p>
        </p:txBody>
      </p:sp>
    </p:spTree>
    <p:extLst>
      <p:ext uri="{BB962C8B-B14F-4D97-AF65-F5344CB8AC3E}">
        <p14:creationId xmlns:p14="http://schemas.microsoft.com/office/powerpoint/2010/main" val="57487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텍스트상자 20">
            <a:extLst>
              <a:ext uri="{FF2B5EF4-FFF2-40B4-BE49-F238E27FC236}">
                <a16:creationId xmlns="" xmlns:a16="http://schemas.microsoft.com/office/drawing/2014/main" id="{19F311BA-5FA4-EB4D-BB7A-9AF32D97F887}"/>
              </a:ext>
            </a:extLst>
          </p:cNvPr>
          <p:cNvSpPr txBox="1"/>
          <p:nvPr/>
        </p:nvSpPr>
        <p:spPr>
          <a:xfrm>
            <a:off x="7523816" y="4802513"/>
            <a:ext cx="263922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ko-KR" sz="3200" b="1" dirty="0" smtClean="0">
                <a:solidFill>
                  <a:srgbClr val="CD3B4C"/>
                </a:solidFill>
                <a:latin typeface="Gill Sans MT" panose="020B0502020104020203" pitchFamily="34" charset="0"/>
                <a:ea typeface="Verdana" panose="020B0604030504040204" pitchFamily="34" charset="0"/>
                <a:cs typeface="Futura" panose="020B0602020204020303" pitchFamily="34" charset="-79"/>
              </a:rPr>
              <a:t>02</a:t>
            </a:r>
            <a:endParaRPr kumimoji="1" lang="ko-KR" altLang="en-US" sz="3200" b="1" dirty="0">
              <a:solidFill>
                <a:srgbClr val="CD3B4C"/>
              </a:solidFill>
              <a:latin typeface="Gill Sans MT" panose="020B0502020104020203" pitchFamily="34" charset="0"/>
              <a:cs typeface="Futura" panose="020B0602020204020303" pitchFamily="34" charset="-79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D879A23D-A0AA-7F49-B886-39D38B72C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85" r="-664"/>
          <a:stretch/>
        </p:blipFill>
        <p:spPr>
          <a:xfrm>
            <a:off x="0" y="3725714"/>
            <a:ext cx="1958502" cy="279698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310A5A5C-3C18-3248-BDB0-F2CE6AD4E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855" y="2871252"/>
            <a:ext cx="6148271" cy="3463814"/>
          </a:xfrm>
          <a:prstGeom prst="rect">
            <a:avLst/>
          </a:prstGeom>
        </p:spPr>
      </p:pic>
      <p:sp>
        <p:nvSpPr>
          <p:cNvPr id="9" name="텍스트상자 11">
            <a:extLst>
              <a:ext uri="{FF2B5EF4-FFF2-40B4-BE49-F238E27FC236}">
                <a16:creationId xmlns="" xmlns:a16="http://schemas.microsoft.com/office/drawing/2014/main" id="{A1E21A95-457A-4AA4-853F-218754BAB032}"/>
              </a:ext>
            </a:extLst>
          </p:cNvPr>
          <p:cNvSpPr txBox="1"/>
          <p:nvPr/>
        </p:nvSpPr>
        <p:spPr>
          <a:xfrm>
            <a:off x="7391736" y="5434368"/>
            <a:ext cx="404842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ko-KR" altLang="en-US" sz="2800" dirty="0" smtClean="0"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간도가 한국영토인 이유</a:t>
            </a:r>
            <a:endParaRPr kumimoji="1" lang="ko-KR" altLang="en-US" sz="2000" dirty="0">
              <a:latin typeface="나눔스퀘어OTF" panose="020B0600000101010101" pitchFamily="34" charset="-127"/>
              <a:ea typeface="나눔스퀘어OTF" panose="020B0600000101010101" pitchFamily="34" charset="-127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568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>
            <a:extLst>
              <a:ext uri="{FF2B5EF4-FFF2-40B4-BE49-F238E27FC236}">
                <a16:creationId xmlns="" xmlns:a16="http://schemas.microsoft.com/office/drawing/2014/main" id="{92230E84-E680-FD4F-AFDD-35B988054A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12119" t="13860" r="40711"/>
          <a:stretch/>
        </p:blipFill>
        <p:spPr>
          <a:xfrm>
            <a:off x="1326193" y="1985464"/>
            <a:ext cx="1264024" cy="182693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="" xmlns:a16="http://schemas.microsoft.com/office/drawing/2014/main" id="{C384E1CB-1D3F-7147-A9EC-F0674D39C1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12119" t="13860" r="40711"/>
          <a:stretch/>
        </p:blipFill>
        <p:spPr>
          <a:xfrm>
            <a:off x="1326193" y="1981348"/>
            <a:ext cx="1264024" cy="182693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1BC8E840-9596-164B-A31C-B0F93ACC27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19" t="13860" r="40711"/>
          <a:stretch/>
        </p:blipFill>
        <p:spPr>
          <a:xfrm>
            <a:off x="1326193" y="1981348"/>
            <a:ext cx="1264024" cy="1826932"/>
          </a:xfrm>
          <a:prstGeom prst="rect">
            <a:avLst/>
          </a:prstGeom>
        </p:spPr>
      </p:pic>
      <p:grpSp>
        <p:nvGrpSpPr>
          <p:cNvPr id="25" name="그룹 24">
            <a:extLst>
              <a:ext uri="{FF2B5EF4-FFF2-40B4-BE49-F238E27FC236}">
                <a16:creationId xmlns="" xmlns:a16="http://schemas.microsoft.com/office/drawing/2014/main" id="{5A455033-5306-EE45-BA04-DAF1F15B1336}"/>
              </a:ext>
            </a:extLst>
          </p:cNvPr>
          <p:cNvGrpSpPr/>
          <p:nvPr/>
        </p:nvGrpSpPr>
        <p:grpSpPr>
          <a:xfrm>
            <a:off x="1914491" y="3808280"/>
            <a:ext cx="80682" cy="259786"/>
            <a:chOff x="2668470" y="2848909"/>
            <a:chExt cx="80682" cy="259786"/>
          </a:xfrm>
        </p:grpSpPr>
        <p:sp>
          <p:nvSpPr>
            <p:cNvPr id="8" name="타원 7">
              <a:extLst>
                <a:ext uri="{FF2B5EF4-FFF2-40B4-BE49-F238E27FC236}">
                  <a16:creationId xmlns="" xmlns:a16="http://schemas.microsoft.com/office/drawing/2014/main" id="{7F4B661A-22AA-F24D-ACE8-A438291B15D9}"/>
                </a:ext>
              </a:extLst>
            </p:cNvPr>
            <p:cNvSpPr/>
            <p:nvPr/>
          </p:nvSpPr>
          <p:spPr>
            <a:xfrm>
              <a:off x="2668470" y="3028013"/>
              <a:ext cx="80682" cy="80682"/>
            </a:xfrm>
            <a:prstGeom prst="ellipse">
              <a:avLst/>
            </a:prstGeom>
            <a:solidFill>
              <a:srgbClr val="CD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cxnSp>
          <p:nvCxnSpPr>
            <p:cNvPr id="12" name="직선 연결선[R] 11">
              <a:extLst>
                <a:ext uri="{FF2B5EF4-FFF2-40B4-BE49-F238E27FC236}">
                  <a16:creationId xmlns="" xmlns:a16="http://schemas.microsoft.com/office/drawing/2014/main" id="{69007B13-FB8C-144D-A80D-6FC7AF3BE8F0}"/>
                </a:ext>
              </a:extLst>
            </p:cNvPr>
            <p:cNvCxnSpPr>
              <a:cxnSpLocks/>
            </p:cNvCxnSpPr>
            <p:nvPr/>
          </p:nvCxnSpPr>
          <p:spPr>
            <a:xfrm>
              <a:off x="2708811" y="2848909"/>
              <a:ext cx="0" cy="179104"/>
            </a:xfrm>
            <a:prstGeom prst="line">
              <a:avLst/>
            </a:prstGeom>
            <a:ln w="12700">
              <a:solidFill>
                <a:srgbClr val="CD3B4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직선 연결선[R] 29">
            <a:extLst>
              <a:ext uri="{FF2B5EF4-FFF2-40B4-BE49-F238E27FC236}">
                <a16:creationId xmlns="" xmlns:a16="http://schemas.microsoft.com/office/drawing/2014/main" id="{84A5925D-DDDF-7D4F-ACD7-345C8E83EF77}"/>
              </a:ext>
            </a:extLst>
          </p:cNvPr>
          <p:cNvCxnSpPr>
            <a:cxnSpLocks/>
          </p:cNvCxnSpPr>
          <p:nvPr/>
        </p:nvCxnSpPr>
        <p:spPr>
          <a:xfrm>
            <a:off x="0" y="3808280"/>
            <a:ext cx="12192000" cy="0"/>
          </a:xfrm>
          <a:prstGeom prst="line">
            <a:avLst/>
          </a:prstGeom>
          <a:ln>
            <a:solidFill>
              <a:srgbClr val="CD3B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그림 30">
            <a:extLst>
              <a:ext uri="{FF2B5EF4-FFF2-40B4-BE49-F238E27FC236}">
                <a16:creationId xmlns="" xmlns:a16="http://schemas.microsoft.com/office/drawing/2014/main" id="{76F86401-1B73-5242-81D5-4907606C78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37789" r="9520"/>
          <a:stretch/>
        </p:blipFill>
        <p:spPr>
          <a:xfrm>
            <a:off x="10198274" y="1670721"/>
            <a:ext cx="1411942" cy="2120900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="" xmlns:a16="http://schemas.microsoft.com/office/drawing/2014/main" id="{785AFBB1-599B-CA49-8A90-7CB517062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12119" t="13860" r="40711"/>
          <a:stretch/>
        </p:blipFill>
        <p:spPr>
          <a:xfrm>
            <a:off x="1326193" y="1981342"/>
            <a:ext cx="1264024" cy="1826932"/>
          </a:xfrm>
          <a:prstGeom prst="rect">
            <a:avLst/>
          </a:prstGeom>
        </p:spPr>
      </p:pic>
      <p:sp>
        <p:nvSpPr>
          <p:cNvPr id="26" name="텍스트상자 12">
            <a:extLst>
              <a:ext uri="{FF2B5EF4-FFF2-40B4-BE49-F238E27FC236}">
                <a16:creationId xmlns="" xmlns:a16="http://schemas.microsoft.com/office/drawing/2014/main" id="{6CCFC36F-156A-46AC-AA85-974487E90235}"/>
              </a:ext>
            </a:extLst>
          </p:cNvPr>
          <p:cNvSpPr txBox="1"/>
          <p:nvPr/>
        </p:nvSpPr>
        <p:spPr>
          <a:xfrm>
            <a:off x="1257474" y="4198705"/>
            <a:ext cx="1394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kumimoji="1" lang="ko-KR" altLang="en-US" sz="1600" dirty="0" err="1" smtClean="0">
                <a:solidFill>
                  <a:srgbClr val="CD3B4C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읍루</a:t>
            </a:r>
            <a:r>
              <a:rPr kumimoji="1" lang="en-US" altLang="ko-KR" sz="1600" dirty="0" smtClean="0">
                <a:solidFill>
                  <a:srgbClr val="CD3B4C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,</a:t>
            </a:r>
            <a:r>
              <a:rPr kumimoji="1" lang="ko-KR" altLang="en-US" sz="1600" dirty="0" smtClean="0">
                <a:solidFill>
                  <a:srgbClr val="CD3B4C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옥저</a:t>
            </a:r>
            <a:endParaRPr kumimoji="1" lang="ko-KR" altLang="en-US" sz="1600" dirty="0">
              <a:solidFill>
                <a:srgbClr val="CD3B4C"/>
              </a:solidFill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="" xmlns:a16="http://schemas.microsoft.com/office/drawing/2014/main" id="{190A34A3-6D52-4D95-9208-45AC2EEC84B8}"/>
              </a:ext>
            </a:extLst>
          </p:cNvPr>
          <p:cNvSpPr txBox="1"/>
          <p:nvPr/>
        </p:nvSpPr>
        <p:spPr>
          <a:xfrm>
            <a:off x="1025880" y="806439"/>
            <a:ext cx="800219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400" dirty="0" smtClean="0">
                <a:solidFill>
                  <a:srgbClr val="CD3B4C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  <a:cs typeface="Verdana" panose="020B0604030504040204" pitchFamily="34" charset="0"/>
              </a:rPr>
              <a:t>간</a:t>
            </a:r>
            <a:r>
              <a:rPr lang="ko-KR" altLang="en-US" sz="2400" dirty="0">
                <a:solidFill>
                  <a:srgbClr val="CD3B4C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  <a:cs typeface="Verdana" panose="020B0604030504040204" pitchFamily="34" charset="0"/>
              </a:rPr>
              <a:t>도</a:t>
            </a:r>
            <a:endParaRPr lang="ko-KR" altLang="en-US" sz="2400" dirty="0">
              <a:solidFill>
                <a:srgbClr val="CD3B4C"/>
              </a:solidFill>
              <a:latin typeface="나눔스퀘어OTF ExtraBold" panose="020B0600000101010101" pitchFamily="34" charset="-127"/>
              <a:ea typeface="나눔스퀘어OTF ExtraBold" panose="020B0600000101010101" pitchFamily="34" charset="-127"/>
              <a:cs typeface="Verdana" panose="020B0604030504040204" pitchFamily="34" charset="0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="" xmlns:a16="http://schemas.microsoft.com/office/drawing/2014/main" id="{5A455033-5306-EE45-BA04-DAF1F15B1336}"/>
              </a:ext>
            </a:extLst>
          </p:cNvPr>
          <p:cNvGrpSpPr/>
          <p:nvPr/>
        </p:nvGrpSpPr>
        <p:grpSpPr>
          <a:xfrm>
            <a:off x="3170895" y="3808274"/>
            <a:ext cx="80682" cy="259786"/>
            <a:chOff x="2668470" y="2848909"/>
            <a:chExt cx="80682" cy="259786"/>
          </a:xfrm>
        </p:grpSpPr>
        <p:sp>
          <p:nvSpPr>
            <p:cNvPr id="19" name="타원 18">
              <a:extLst>
                <a:ext uri="{FF2B5EF4-FFF2-40B4-BE49-F238E27FC236}">
                  <a16:creationId xmlns="" xmlns:a16="http://schemas.microsoft.com/office/drawing/2014/main" id="{7F4B661A-22AA-F24D-ACE8-A438291B15D9}"/>
                </a:ext>
              </a:extLst>
            </p:cNvPr>
            <p:cNvSpPr/>
            <p:nvPr/>
          </p:nvSpPr>
          <p:spPr>
            <a:xfrm>
              <a:off x="2668470" y="3028013"/>
              <a:ext cx="80682" cy="80682"/>
            </a:xfrm>
            <a:prstGeom prst="ellipse">
              <a:avLst/>
            </a:prstGeom>
            <a:solidFill>
              <a:srgbClr val="CD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cxnSp>
          <p:nvCxnSpPr>
            <p:cNvPr id="20" name="직선 연결선[R] 11">
              <a:extLst>
                <a:ext uri="{FF2B5EF4-FFF2-40B4-BE49-F238E27FC236}">
                  <a16:creationId xmlns="" xmlns:a16="http://schemas.microsoft.com/office/drawing/2014/main" id="{69007B13-FB8C-144D-A80D-6FC7AF3BE8F0}"/>
                </a:ext>
              </a:extLst>
            </p:cNvPr>
            <p:cNvCxnSpPr>
              <a:cxnSpLocks/>
            </p:cNvCxnSpPr>
            <p:nvPr/>
          </p:nvCxnSpPr>
          <p:spPr>
            <a:xfrm>
              <a:off x="2708811" y="2848909"/>
              <a:ext cx="0" cy="179104"/>
            </a:xfrm>
            <a:prstGeom prst="line">
              <a:avLst/>
            </a:prstGeom>
            <a:ln w="12700">
              <a:solidFill>
                <a:srgbClr val="CD3B4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텍스트상자 12">
            <a:extLst>
              <a:ext uri="{FF2B5EF4-FFF2-40B4-BE49-F238E27FC236}">
                <a16:creationId xmlns="" xmlns:a16="http://schemas.microsoft.com/office/drawing/2014/main" id="{6CCFC36F-156A-46AC-AA85-974487E90235}"/>
              </a:ext>
            </a:extLst>
          </p:cNvPr>
          <p:cNvSpPr txBox="1"/>
          <p:nvPr/>
        </p:nvSpPr>
        <p:spPr>
          <a:xfrm>
            <a:off x="2652190" y="4198705"/>
            <a:ext cx="1394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kumimoji="1" lang="ko-KR" altLang="en-US" sz="1600" dirty="0" smtClean="0">
                <a:solidFill>
                  <a:srgbClr val="CD3B4C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고구</a:t>
            </a:r>
            <a:r>
              <a:rPr kumimoji="1" lang="ko-KR" altLang="en-US" sz="1600" dirty="0">
                <a:solidFill>
                  <a:srgbClr val="CD3B4C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려</a:t>
            </a:r>
            <a:endParaRPr kumimoji="1" lang="ko-KR" altLang="en-US" sz="1600" dirty="0">
              <a:solidFill>
                <a:srgbClr val="CD3B4C"/>
              </a:solidFill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</p:txBody>
      </p:sp>
      <p:sp>
        <p:nvSpPr>
          <p:cNvPr id="37" name="텍스트상자 12">
            <a:extLst>
              <a:ext uri="{FF2B5EF4-FFF2-40B4-BE49-F238E27FC236}">
                <a16:creationId xmlns="" xmlns:a16="http://schemas.microsoft.com/office/drawing/2014/main" id="{6CCFC36F-156A-46AC-AA85-974487E90235}"/>
              </a:ext>
            </a:extLst>
          </p:cNvPr>
          <p:cNvSpPr txBox="1"/>
          <p:nvPr/>
        </p:nvSpPr>
        <p:spPr>
          <a:xfrm>
            <a:off x="4234354" y="4198705"/>
            <a:ext cx="1394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kumimoji="1" lang="ko-KR" altLang="en-US" sz="1600" dirty="0" smtClean="0">
                <a:solidFill>
                  <a:srgbClr val="CD3B4C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발</a:t>
            </a:r>
            <a:r>
              <a:rPr kumimoji="1" lang="ko-KR" altLang="en-US" sz="1600" dirty="0">
                <a:solidFill>
                  <a:srgbClr val="CD3B4C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해</a:t>
            </a:r>
            <a:endParaRPr kumimoji="1" lang="ko-KR" altLang="en-US" sz="1600" dirty="0">
              <a:solidFill>
                <a:srgbClr val="CD3B4C"/>
              </a:solidFill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</p:txBody>
      </p:sp>
      <p:sp>
        <p:nvSpPr>
          <p:cNvPr id="38" name="텍스트상자 12">
            <a:extLst>
              <a:ext uri="{FF2B5EF4-FFF2-40B4-BE49-F238E27FC236}">
                <a16:creationId xmlns="" xmlns:a16="http://schemas.microsoft.com/office/drawing/2014/main" id="{6CCFC36F-156A-46AC-AA85-974487E90235}"/>
              </a:ext>
            </a:extLst>
          </p:cNvPr>
          <p:cNvSpPr txBox="1"/>
          <p:nvPr/>
        </p:nvSpPr>
        <p:spPr>
          <a:xfrm>
            <a:off x="6166537" y="4198705"/>
            <a:ext cx="1394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kumimoji="1" lang="ko-KR" altLang="en-US" sz="1600" dirty="0" smtClean="0">
                <a:solidFill>
                  <a:srgbClr val="CD3B4C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여진</a:t>
            </a:r>
            <a:r>
              <a:rPr kumimoji="1" lang="ko-KR" altLang="en-US" sz="1600" dirty="0">
                <a:solidFill>
                  <a:srgbClr val="CD3B4C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족</a:t>
            </a:r>
            <a:endParaRPr kumimoji="1" lang="ko-KR" altLang="en-US" sz="1600" dirty="0">
              <a:solidFill>
                <a:srgbClr val="CD3B4C"/>
              </a:solidFill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</p:txBody>
      </p:sp>
      <p:sp>
        <p:nvSpPr>
          <p:cNvPr id="39" name="텍스트상자 12">
            <a:extLst>
              <a:ext uri="{FF2B5EF4-FFF2-40B4-BE49-F238E27FC236}">
                <a16:creationId xmlns="" xmlns:a16="http://schemas.microsoft.com/office/drawing/2014/main" id="{6CCFC36F-156A-46AC-AA85-974487E90235}"/>
              </a:ext>
            </a:extLst>
          </p:cNvPr>
          <p:cNvSpPr txBox="1"/>
          <p:nvPr/>
        </p:nvSpPr>
        <p:spPr>
          <a:xfrm>
            <a:off x="8444590" y="4198704"/>
            <a:ext cx="215229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kumimoji="1" lang="ko-KR" altLang="en-US" sz="1600" dirty="0" smtClean="0">
                <a:solidFill>
                  <a:srgbClr val="CD3B4C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철종 말</a:t>
            </a:r>
            <a:r>
              <a:rPr kumimoji="1" lang="en-US" altLang="ko-KR" sz="1600" dirty="0" smtClean="0">
                <a:solidFill>
                  <a:srgbClr val="CD3B4C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, </a:t>
            </a:r>
            <a:r>
              <a:rPr kumimoji="1" lang="ko-KR" altLang="en-US" sz="1600" dirty="0" smtClean="0">
                <a:solidFill>
                  <a:srgbClr val="CD3B4C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고종 초</a:t>
            </a:r>
            <a:endParaRPr kumimoji="1" lang="ko-KR" altLang="en-US" sz="1600" dirty="0">
              <a:solidFill>
                <a:srgbClr val="CD3B4C"/>
              </a:solidFill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</p:txBody>
      </p:sp>
      <p:sp>
        <p:nvSpPr>
          <p:cNvPr id="40" name="텍스트상자 12">
            <a:extLst>
              <a:ext uri="{FF2B5EF4-FFF2-40B4-BE49-F238E27FC236}">
                <a16:creationId xmlns="" xmlns:a16="http://schemas.microsoft.com/office/drawing/2014/main" id="{6CCFC36F-156A-46AC-AA85-974487E90235}"/>
              </a:ext>
            </a:extLst>
          </p:cNvPr>
          <p:cNvSpPr txBox="1"/>
          <p:nvPr/>
        </p:nvSpPr>
        <p:spPr>
          <a:xfrm>
            <a:off x="5629071" y="5096729"/>
            <a:ext cx="250909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kumimoji="1" lang="ko-KR" altLang="en-US" sz="1600" dirty="0" smtClean="0">
                <a:solidFill>
                  <a:srgbClr val="CD3B4C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여진족이 살고 있었지만 유목</a:t>
            </a:r>
            <a:r>
              <a:rPr kumimoji="1" lang="en-US" altLang="ko-KR" sz="1600" dirty="0" smtClean="0">
                <a:solidFill>
                  <a:srgbClr val="CD3B4C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,</a:t>
            </a:r>
            <a:r>
              <a:rPr kumimoji="1" lang="ko-KR" altLang="en-US" sz="1600" dirty="0" smtClean="0">
                <a:solidFill>
                  <a:srgbClr val="CD3B4C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수렵에 종사</a:t>
            </a:r>
            <a:r>
              <a:rPr kumimoji="1" lang="en-US" altLang="ko-KR" sz="1600" dirty="0" smtClean="0">
                <a:solidFill>
                  <a:srgbClr val="CD3B4C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.</a:t>
            </a:r>
          </a:p>
          <a:p>
            <a:pPr algn="ctr">
              <a:lnSpc>
                <a:spcPts val="1600"/>
              </a:lnSpc>
            </a:pPr>
            <a:r>
              <a:rPr kumimoji="1" lang="ko-KR" altLang="en-US" sz="1600" dirty="0" smtClean="0">
                <a:solidFill>
                  <a:srgbClr val="CD3B4C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간도를 개척해 농경지로 만든 것은 우리나라 사람</a:t>
            </a:r>
            <a:endParaRPr kumimoji="1" lang="ko-KR" altLang="en-US" sz="1600" dirty="0">
              <a:solidFill>
                <a:srgbClr val="CD3B4C"/>
              </a:solidFill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</p:txBody>
      </p:sp>
      <p:sp>
        <p:nvSpPr>
          <p:cNvPr id="41" name="텍스트상자 12">
            <a:extLst>
              <a:ext uri="{FF2B5EF4-FFF2-40B4-BE49-F238E27FC236}">
                <a16:creationId xmlns="" xmlns:a16="http://schemas.microsoft.com/office/drawing/2014/main" id="{6CCFC36F-156A-46AC-AA85-974487E90235}"/>
              </a:ext>
            </a:extLst>
          </p:cNvPr>
          <p:cNvSpPr txBox="1"/>
          <p:nvPr/>
        </p:nvSpPr>
        <p:spPr>
          <a:xfrm>
            <a:off x="8745394" y="5096729"/>
            <a:ext cx="2765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kumimoji="1" lang="ko-KR" altLang="en-US" sz="1600" dirty="0" smtClean="0">
                <a:solidFill>
                  <a:srgbClr val="CD3B4C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세도정치의 학정과 수탈에 비교적 자유로운 간도지역으로 많은 사람이 이주</a:t>
            </a:r>
            <a:endParaRPr kumimoji="1" lang="ko-KR" altLang="en-US" sz="1600" dirty="0">
              <a:solidFill>
                <a:srgbClr val="CD3B4C"/>
              </a:solidFill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</p:txBody>
      </p:sp>
      <p:grpSp>
        <p:nvGrpSpPr>
          <p:cNvPr id="42" name="그룹 41">
            <a:extLst>
              <a:ext uri="{FF2B5EF4-FFF2-40B4-BE49-F238E27FC236}">
                <a16:creationId xmlns="" xmlns:a16="http://schemas.microsoft.com/office/drawing/2014/main" id="{5A455033-5306-EE45-BA04-DAF1F15B1336}"/>
              </a:ext>
            </a:extLst>
          </p:cNvPr>
          <p:cNvGrpSpPr/>
          <p:nvPr/>
        </p:nvGrpSpPr>
        <p:grpSpPr>
          <a:xfrm>
            <a:off x="4891371" y="3808274"/>
            <a:ext cx="80682" cy="259786"/>
            <a:chOff x="2668470" y="2848909"/>
            <a:chExt cx="80682" cy="259786"/>
          </a:xfrm>
        </p:grpSpPr>
        <p:sp>
          <p:nvSpPr>
            <p:cNvPr id="43" name="타원 42">
              <a:extLst>
                <a:ext uri="{FF2B5EF4-FFF2-40B4-BE49-F238E27FC236}">
                  <a16:creationId xmlns="" xmlns:a16="http://schemas.microsoft.com/office/drawing/2014/main" id="{7F4B661A-22AA-F24D-ACE8-A438291B15D9}"/>
                </a:ext>
              </a:extLst>
            </p:cNvPr>
            <p:cNvSpPr/>
            <p:nvPr/>
          </p:nvSpPr>
          <p:spPr>
            <a:xfrm>
              <a:off x="2668470" y="3028013"/>
              <a:ext cx="80682" cy="80682"/>
            </a:xfrm>
            <a:prstGeom prst="ellipse">
              <a:avLst/>
            </a:prstGeom>
            <a:solidFill>
              <a:srgbClr val="CD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cxnSp>
          <p:nvCxnSpPr>
            <p:cNvPr id="44" name="직선 연결선[R] 11">
              <a:extLst>
                <a:ext uri="{FF2B5EF4-FFF2-40B4-BE49-F238E27FC236}">
                  <a16:creationId xmlns="" xmlns:a16="http://schemas.microsoft.com/office/drawing/2014/main" id="{69007B13-FB8C-144D-A80D-6FC7AF3BE8F0}"/>
                </a:ext>
              </a:extLst>
            </p:cNvPr>
            <p:cNvCxnSpPr>
              <a:cxnSpLocks/>
            </p:cNvCxnSpPr>
            <p:nvPr/>
          </p:nvCxnSpPr>
          <p:spPr>
            <a:xfrm>
              <a:off x="2708811" y="2848909"/>
              <a:ext cx="0" cy="179104"/>
            </a:xfrm>
            <a:prstGeom prst="line">
              <a:avLst/>
            </a:prstGeom>
            <a:ln w="12700">
              <a:solidFill>
                <a:srgbClr val="CD3B4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그룹 44">
            <a:extLst>
              <a:ext uri="{FF2B5EF4-FFF2-40B4-BE49-F238E27FC236}">
                <a16:creationId xmlns="" xmlns:a16="http://schemas.microsoft.com/office/drawing/2014/main" id="{5A455033-5306-EE45-BA04-DAF1F15B1336}"/>
              </a:ext>
            </a:extLst>
          </p:cNvPr>
          <p:cNvGrpSpPr/>
          <p:nvPr/>
        </p:nvGrpSpPr>
        <p:grpSpPr>
          <a:xfrm>
            <a:off x="6843275" y="3791621"/>
            <a:ext cx="80682" cy="259786"/>
            <a:chOff x="2668470" y="2848909"/>
            <a:chExt cx="80682" cy="259786"/>
          </a:xfrm>
        </p:grpSpPr>
        <p:sp>
          <p:nvSpPr>
            <p:cNvPr id="46" name="타원 45">
              <a:extLst>
                <a:ext uri="{FF2B5EF4-FFF2-40B4-BE49-F238E27FC236}">
                  <a16:creationId xmlns="" xmlns:a16="http://schemas.microsoft.com/office/drawing/2014/main" id="{7F4B661A-22AA-F24D-ACE8-A438291B15D9}"/>
                </a:ext>
              </a:extLst>
            </p:cNvPr>
            <p:cNvSpPr/>
            <p:nvPr/>
          </p:nvSpPr>
          <p:spPr>
            <a:xfrm>
              <a:off x="2668470" y="3028013"/>
              <a:ext cx="80682" cy="80682"/>
            </a:xfrm>
            <a:prstGeom prst="ellipse">
              <a:avLst/>
            </a:prstGeom>
            <a:solidFill>
              <a:srgbClr val="CD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cxnSp>
          <p:nvCxnSpPr>
            <p:cNvPr id="47" name="직선 연결선[R] 11">
              <a:extLst>
                <a:ext uri="{FF2B5EF4-FFF2-40B4-BE49-F238E27FC236}">
                  <a16:creationId xmlns="" xmlns:a16="http://schemas.microsoft.com/office/drawing/2014/main" id="{69007B13-FB8C-144D-A80D-6FC7AF3BE8F0}"/>
                </a:ext>
              </a:extLst>
            </p:cNvPr>
            <p:cNvCxnSpPr>
              <a:cxnSpLocks/>
            </p:cNvCxnSpPr>
            <p:nvPr/>
          </p:nvCxnSpPr>
          <p:spPr>
            <a:xfrm>
              <a:off x="2708811" y="2848909"/>
              <a:ext cx="0" cy="179104"/>
            </a:xfrm>
            <a:prstGeom prst="line">
              <a:avLst/>
            </a:prstGeom>
            <a:ln w="12700">
              <a:solidFill>
                <a:srgbClr val="CD3B4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그룹 47">
            <a:extLst>
              <a:ext uri="{FF2B5EF4-FFF2-40B4-BE49-F238E27FC236}">
                <a16:creationId xmlns="" xmlns:a16="http://schemas.microsoft.com/office/drawing/2014/main" id="{5A455033-5306-EE45-BA04-DAF1F15B1336}"/>
              </a:ext>
            </a:extLst>
          </p:cNvPr>
          <p:cNvGrpSpPr/>
          <p:nvPr/>
        </p:nvGrpSpPr>
        <p:grpSpPr>
          <a:xfrm>
            <a:off x="9480394" y="3791621"/>
            <a:ext cx="80682" cy="259786"/>
            <a:chOff x="2668470" y="2848909"/>
            <a:chExt cx="80682" cy="259786"/>
          </a:xfrm>
        </p:grpSpPr>
        <p:sp>
          <p:nvSpPr>
            <p:cNvPr id="49" name="타원 48">
              <a:extLst>
                <a:ext uri="{FF2B5EF4-FFF2-40B4-BE49-F238E27FC236}">
                  <a16:creationId xmlns="" xmlns:a16="http://schemas.microsoft.com/office/drawing/2014/main" id="{7F4B661A-22AA-F24D-ACE8-A438291B15D9}"/>
                </a:ext>
              </a:extLst>
            </p:cNvPr>
            <p:cNvSpPr/>
            <p:nvPr/>
          </p:nvSpPr>
          <p:spPr>
            <a:xfrm>
              <a:off x="2668470" y="3028013"/>
              <a:ext cx="80682" cy="80682"/>
            </a:xfrm>
            <a:prstGeom prst="ellipse">
              <a:avLst/>
            </a:prstGeom>
            <a:solidFill>
              <a:srgbClr val="CD3B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cxnSp>
          <p:nvCxnSpPr>
            <p:cNvPr id="50" name="직선 연결선[R] 11">
              <a:extLst>
                <a:ext uri="{FF2B5EF4-FFF2-40B4-BE49-F238E27FC236}">
                  <a16:creationId xmlns="" xmlns:a16="http://schemas.microsoft.com/office/drawing/2014/main" id="{69007B13-FB8C-144D-A80D-6FC7AF3BE8F0}"/>
                </a:ext>
              </a:extLst>
            </p:cNvPr>
            <p:cNvCxnSpPr>
              <a:cxnSpLocks/>
            </p:cNvCxnSpPr>
            <p:nvPr/>
          </p:nvCxnSpPr>
          <p:spPr>
            <a:xfrm>
              <a:off x="2708811" y="2848909"/>
              <a:ext cx="0" cy="179104"/>
            </a:xfrm>
            <a:prstGeom prst="line">
              <a:avLst/>
            </a:prstGeom>
            <a:ln w="12700">
              <a:solidFill>
                <a:srgbClr val="CD3B4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972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상자 13">
            <a:extLst>
              <a:ext uri="{FF2B5EF4-FFF2-40B4-BE49-F238E27FC236}">
                <a16:creationId xmlns="" xmlns:a16="http://schemas.microsoft.com/office/drawing/2014/main" id="{55F19B1F-DF57-1A4C-A101-EE12A886A03B}"/>
              </a:ext>
            </a:extLst>
          </p:cNvPr>
          <p:cNvSpPr txBox="1"/>
          <p:nvPr/>
        </p:nvSpPr>
        <p:spPr>
          <a:xfrm>
            <a:off x="1748117" y="2083397"/>
            <a:ext cx="4019622" cy="8104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kumimoji="1" lang="en-US" altLang="ko-KR" sz="1200" dirty="0" smtClean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1905</a:t>
            </a:r>
            <a:r>
              <a:rPr kumimoji="1" lang="ko-KR" altLang="en-US" sz="1200" dirty="0" smtClean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년 일제가 대한제국의 </a:t>
            </a:r>
            <a:r>
              <a:rPr kumimoji="1" lang="ko-KR" altLang="en-US" sz="1200" dirty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외교권을 박탈한 뒤 청나라와 간도문제에 관한 교섭을 벌여 오다가 남만주철도 부설권과 </a:t>
            </a:r>
            <a:r>
              <a:rPr kumimoji="1" lang="ko-KR" altLang="en-US" sz="1200" dirty="0" err="1" smtClean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푸순</a:t>
            </a:r>
            <a:r>
              <a:rPr kumimoji="1" lang="ko-KR" altLang="en-US" sz="1200" dirty="0" smtClean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 탄광 </a:t>
            </a:r>
            <a:r>
              <a:rPr kumimoji="1" lang="ko-KR" altLang="en-US" sz="1200" dirty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채굴권을 얻는 대가로 간도를 청나라에 </a:t>
            </a:r>
            <a:r>
              <a:rPr kumimoji="1" lang="ko-KR" altLang="en-US" sz="1200" dirty="0" smtClean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넘겨준 협약</a:t>
            </a:r>
            <a:endParaRPr kumimoji="1" lang="en-US" altLang="ko-KR" sz="1200" dirty="0">
              <a:solidFill>
                <a:schemeClr val="bg2">
                  <a:lumMod val="50000"/>
                </a:schemeClr>
              </a:solidFill>
              <a:latin typeface="나눔스퀘어OTF" panose="020B0600000101010101" pitchFamily="34" charset="-127"/>
              <a:ea typeface="나눔스퀘어OTF" panose="020B0600000101010101" pitchFamily="34" charset="-127"/>
              <a:cs typeface="Verdana" panose="020B0604030504040204" pitchFamily="34" charset="0"/>
            </a:endParaRPr>
          </a:p>
        </p:txBody>
      </p:sp>
      <p:sp>
        <p:nvSpPr>
          <p:cNvPr id="19" name="텍스트상자 18">
            <a:extLst>
              <a:ext uri="{FF2B5EF4-FFF2-40B4-BE49-F238E27FC236}">
                <a16:creationId xmlns="" xmlns:a16="http://schemas.microsoft.com/office/drawing/2014/main" id="{CFE8E10A-B128-D24F-9A18-B64009622141}"/>
              </a:ext>
            </a:extLst>
          </p:cNvPr>
          <p:cNvSpPr txBox="1"/>
          <p:nvPr/>
        </p:nvSpPr>
        <p:spPr>
          <a:xfrm>
            <a:off x="1772181" y="3595687"/>
            <a:ext cx="3971494" cy="24263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kumimoji="1" lang="en-US" altLang="ko-KR" sz="1200" dirty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1909</a:t>
            </a:r>
            <a:r>
              <a:rPr kumimoji="1" lang="ko-KR" altLang="en-US" sz="1200" dirty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년 청</a:t>
            </a:r>
            <a:r>
              <a:rPr kumimoji="1" lang="en-US" altLang="ko-KR" sz="1200" dirty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·</a:t>
            </a:r>
            <a:r>
              <a:rPr kumimoji="1" lang="ko-KR" altLang="en-US" sz="1200" dirty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일간에 체결한 간도협약은 국제법상 무효조약이며 </a:t>
            </a:r>
            <a:r>
              <a:rPr kumimoji="1" lang="en-US" altLang="ko-KR" sz="1200" dirty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1951</a:t>
            </a:r>
            <a:r>
              <a:rPr kumimoji="1" lang="ko-KR" altLang="en-US" sz="1200" dirty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년 샌프란시스코 평화조약 등에서도 일본이 체결한 모든 조약은 무효로 규정했다</a:t>
            </a:r>
            <a:r>
              <a:rPr kumimoji="1" lang="en-US" altLang="ko-KR" sz="1200" dirty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. </a:t>
            </a:r>
            <a:r>
              <a:rPr kumimoji="1" lang="ko-KR" altLang="en-US" sz="1200" dirty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그러나 유일하게 효력을 발휘하고 있는 것이 ‘간도협약’이다</a:t>
            </a:r>
            <a:r>
              <a:rPr kumimoji="1" lang="en-US" altLang="ko-KR" sz="1000" dirty="0" smtClean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.</a:t>
            </a:r>
          </a:p>
          <a:p>
            <a:pPr>
              <a:lnSpc>
                <a:spcPts val="1400"/>
              </a:lnSpc>
            </a:pPr>
            <a:endParaRPr kumimoji="1" lang="en-US" altLang="ko-KR" sz="1000" dirty="0" smtClean="0">
              <a:solidFill>
                <a:schemeClr val="bg2">
                  <a:lumMod val="50000"/>
                </a:schemeClr>
              </a:solidFill>
              <a:latin typeface="나눔스퀘어OTF" panose="020B0600000101010101" pitchFamily="34" charset="-127"/>
              <a:ea typeface="나눔스퀘어OTF" panose="020B0600000101010101" pitchFamily="34" charset="-127"/>
              <a:cs typeface="Verdana" panose="020B0604030504040204" pitchFamily="34" charset="0"/>
            </a:endParaRPr>
          </a:p>
          <a:p>
            <a:pPr>
              <a:lnSpc>
                <a:spcPts val="1400"/>
              </a:lnSpc>
            </a:pPr>
            <a:endParaRPr kumimoji="1" lang="en-US" altLang="ko-KR" sz="1000" dirty="0" smtClean="0">
              <a:solidFill>
                <a:schemeClr val="bg2">
                  <a:lumMod val="50000"/>
                </a:schemeClr>
              </a:solidFill>
              <a:latin typeface="나눔스퀘어OTF" panose="020B0600000101010101" pitchFamily="34" charset="-127"/>
              <a:ea typeface="나눔스퀘어OTF" panose="020B0600000101010101" pitchFamily="34" charset="-127"/>
              <a:cs typeface="Verdana" panose="020B0604030504040204" pitchFamily="34" charset="0"/>
            </a:endParaRPr>
          </a:p>
          <a:p>
            <a:pPr>
              <a:lnSpc>
                <a:spcPts val="1400"/>
              </a:lnSpc>
            </a:pPr>
            <a:endParaRPr kumimoji="1" lang="en-US" altLang="ko-KR" sz="1000" dirty="0">
              <a:solidFill>
                <a:schemeClr val="bg2">
                  <a:lumMod val="50000"/>
                </a:schemeClr>
              </a:solidFill>
              <a:latin typeface="나눔스퀘어OTF" panose="020B0600000101010101" pitchFamily="34" charset="-127"/>
              <a:ea typeface="나눔스퀘어OTF" panose="020B0600000101010101" pitchFamily="34" charset="-127"/>
              <a:cs typeface="Verdana" panose="020B0604030504040204" pitchFamily="34" charset="0"/>
            </a:endParaRPr>
          </a:p>
          <a:p>
            <a:pPr>
              <a:lnSpc>
                <a:spcPts val="1400"/>
              </a:lnSpc>
            </a:pPr>
            <a:endParaRPr kumimoji="1" lang="en-US" altLang="ko-KR" sz="1200" dirty="0" smtClean="0">
              <a:solidFill>
                <a:schemeClr val="bg2">
                  <a:lumMod val="50000"/>
                </a:schemeClr>
              </a:solidFill>
              <a:latin typeface="나눔스퀘어OTF" panose="020B0600000101010101" pitchFamily="34" charset="-127"/>
              <a:ea typeface="나눔스퀘어OTF" panose="020B0600000101010101" pitchFamily="34" charset="-127"/>
              <a:cs typeface="Verdana" panose="020B0604030504040204" pitchFamily="34" charset="0"/>
            </a:endParaRPr>
          </a:p>
          <a:p>
            <a:pPr>
              <a:lnSpc>
                <a:spcPts val="1400"/>
              </a:lnSpc>
            </a:pPr>
            <a:r>
              <a:rPr kumimoji="1" lang="en-US" altLang="ko-KR" sz="1200" dirty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2004</a:t>
            </a:r>
            <a:r>
              <a:rPr kumimoji="1" lang="ko-KR" altLang="en-US" sz="1200" dirty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년 반기문 </a:t>
            </a:r>
            <a:r>
              <a:rPr kumimoji="1" lang="ko-KR" altLang="en-US" sz="1200" dirty="0" smtClean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장관은 </a:t>
            </a:r>
            <a:r>
              <a:rPr kumimoji="1" lang="ko-KR" altLang="en-US" sz="1200" dirty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“간도협약은 법리상 무효조약”이라고 천명하면서도 중국에 ‘간도협약의 무효’를 통보하는 외교절차를 이행하지 않았다</a:t>
            </a:r>
            <a:r>
              <a:rPr kumimoji="1" lang="en-US" altLang="ko-KR" sz="1200" dirty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. </a:t>
            </a:r>
            <a:endParaRPr kumimoji="1" lang="en-US" altLang="ko-KR" sz="1200" dirty="0" smtClean="0">
              <a:solidFill>
                <a:schemeClr val="bg2">
                  <a:lumMod val="50000"/>
                </a:schemeClr>
              </a:solidFill>
              <a:latin typeface="나눔스퀘어OTF" panose="020B0600000101010101" pitchFamily="34" charset="-127"/>
              <a:ea typeface="나눔스퀘어OTF" panose="020B0600000101010101" pitchFamily="34" charset="-127"/>
              <a:cs typeface="Verdana" panose="020B0604030504040204" pitchFamily="34" charset="0"/>
            </a:endParaRPr>
          </a:p>
          <a:p>
            <a:pPr>
              <a:lnSpc>
                <a:spcPts val="1400"/>
              </a:lnSpc>
            </a:pPr>
            <a:r>
              <a:rPr kumimoji="1" lang="ko-KR" altLang="en-US" sz="1200" dirty="0" smtClean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이는 </a:t>
            </a:r>
            <a:r>
              <a:rPr kumimoji="1" lang="ko-KR" altLang="en-US" sz="1200" dirty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헌법 </a:t>
            </a:r>
            <a:r>
              <a:rPr kumimoji="1" lang="en-US" altLang="ko-KR" sz="1200" dirty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66</a:t>
            </a:r>
            <a:r>
              <a:rPr kumimoji="1" lang="ko-KR" altLang="en-US" sz="1200" dirty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조 </a:t>
            </a:r>
            <a:r>
              <a:rPr kumimoji="1" lang="en-US" altLang="ko-KR" sz="1200" dirty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2</a:t>
            </a:r>
            <a:r>
              <a:rPr kumimoji="1" lang="ko-KR" altLang="en-US" sz="1200" dirty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항의 ‘영토보존의 임무’를 </a:t>
            </a:r>
            <a:r>
              <a:rPr kumimoji="1" lang="ko-KR" altLang="en-US" sz="1200" dirty="0" smtClean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위반한 것이지만 </a:t>
            </a:r>
            <a:r>
              <a:rPr kumimoji="1" lang="ko-KR" altLang="en-US" sz="1200" dirty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역대 위정자들 중 어느 </a:t>
            </a:r>
            <a:r>
              <a:rPr kumimoji="1" lang="ko-KR" altLang="en-US" sz="1200" dirty="0" err="1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누구하나</a:t>
            </a:r>
            <a:r>
              <a:rPr kumimoji="1" lang="ko-KR" altLang="en-US" sz="1200" dirty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 실행하지 않았다</a:t>
            </a:r>
            <a:r>
              <a:rPr kumimoji="1" lang="en-US" altLang="ko-KR" sz="1200" dirty="0">
                <a:solidFill>
                  <a:schemeClr val="bg2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  <a:cs typeface="Verdana" panose="020B0604030504040204" pitchFamily="34" charset="0"/>
              </a:rPr>
              <a:t>.</a:t>
            </a:r>
            <a:endParaRPr kumimoji="1" lang="ko-KR" altLang="en-US" sz="1200" dirty="0">
              <a:solidFill>
                <a:schemeClr val="bg2">
                  <a:lumMod val="50000"/>
                </a:schemeClr>
              </a:solidFill>
              <a:latin typeface="나눔스퀘어OTF" panose="020B0600000101010101" pitchFamily="34" charset="-127"/>
              <a:ea typeface="나눔스퀘어OTF" panose="020B0600000101010101" pitchFamily="34" charset="-127"/>
              <a:cs typeface="Verdana" panose="020B0604030504040204" pitchFamily="34" charset="0"/>
            </a:endParaRPr>
          </a:p>
        </p:txBody>
      </p:sp>
      <p:sp>
        <p:nvSpPr>
          <p:cNvPr id="20" name="텍스트상자 19">
            <a:extLst>
              <a:ext uri="{FF2B5EF4-FFF2-40B4-BE49-F238E27FC236}">
                <a16:creationId xmlns="" xmlns:a16="http://schemas.microsoft.com/office/drawing/2014/main" id="{20F56633-FA76-8441-A804-D4618AEA8C25}"/>
              </a:ext>
            </a:extLst>
          </p:cNvPr>
          <p:cNvSpPr txBox="1"/>
          <p:nvPr/>
        </p:nvSpPr>
        <p:spPr>
          <a:xfrm>
            <a:off x="1025880" y="1918673"/>
            <a:ext cx="722237" cy="578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4140"/>
              </a:lnSpc>
            </a:pPr>
            <a:r>
              <a:rPr kumimoji="1" lang="en-US" altLang="ko-KR" sz="2800" b="1" dirty="0">
                <a:solidFill>
                  <a:srgbClr val="CD3B4C"/>
                </a:solidFill>
                <a:latin typeface="Gill Sans MT" panose="020B0502020104020203" pitchFamily="34" charset="0"/>
                <a:ea typeface="Verdana" panose="020B0604030504040204" pitchFamily="34" charset="0"/>
                <a:cs typeface="Futura" panose="020B0602020204020303" pitchFamily="34" charset="-79"/>
              </a:rPr>
              <a:t>01</a:t>
            </a:r>
            <a:endParaRPr kumimoji="1" lang="ko-KR" altLang="en-US" sz="2800" b="1" dirty="0">
              <a:solidFill>
                <a:srgbClr val="CD3B4C"/>
              </a:solidFill>
              <a:latin typeface="Gill Sans MT" panose="020B0502020104020203" pitchFamily="34" charset="0"/>
              <a:ea typeface="NanumSquare" panose="020B0600000101010101" pitchFamily="34" charset="-127"/>
              <a:cs typeface="Futura" panose="020B0602020204020303" pitchFamily="34" charset="-79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="" xmlns:a16="http://schemas.microsoft.com/office/drawing/2014/main" id="{FE08DA95-D2E0-4397-8167-3B9BF13F137B}"/>
              </a:ext>
            </a:extLst>
          </p:cNvPr>
          <p:cNvSpPr txBox="1"/>
          <p:nvPr/>
        </p:nvSpPr>
        <p:spPr>
          <a:xfrm>
            <a:off x="1025880" y="806439"/>
            <a:ext cx="1415772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400" dirty="0" smtClean="0">
                <a:solidFill>
                  <a:srgbClr val="CD3B4C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  <a:cs typeface="Verdana" panose="020B0604030504040204" pitchFamily="34" charset="0"/>
              </a:rPr>
              <a:t>간도협약</a:t>
            </a:r>
            <a:endParaRPr lang="ko-KR" altLang="en-US" sz="2400" dirty="0">
              <a:solidFill>
                <a:srgbClr val="CD3B4C"/>
              </a:solidFill>
              <a:latin typeface="나눔스퀘어OTF ExtraBold" panose="020B0600000101010101" pitchFamily="34" charset="-127"/>
              <a:ea typeface="나눔스퀘어OTF ExtraBold" panose="020B0600000101010101" pitchFamily="34" charset="-127"/>
              <a:cs typeface="Verdana" panose="020B0604030504040204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936138" y="3272521"/>
            <a:ext cx="4625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중국이 국제법상으로 간도를 불법 점유하고 있다고 볼 수 있다</a:t>
            </a:r>
            <a:r>
              <a:rPr lang="en-US" altLang="ko-KR" dirty="0" smtClean="0">
                <a:solidFill>
                  <a:srgbClr val="FF0000"/>
                </a:solidFill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</a:rPr>
              <a:t>또한 대한민국이 국력이 상대적으로 약하다는 이유로 제대로 된 힘 한번 쓰지 못하고 있다</a:t>
            </a:r>
            <a:r>
              <a:rPr lang="en-US" altLang="ko-KR" dirty="0" smtClean="0">
                <a:solidFill>
                  <a:srgbClr val="FF0000"/>
                </a:solidFill>
              </a:rPr>
              <a:t>.  </a:t>
            </a:r>
            <a:r>
              <a:rPr lang="en-US" altLang="ko-KR" dirty="0" smtClean="0">
                <a:solidFill>
                  <a:srgbClr val="FF0000"/>
                </a:solidFill>
                <a:hlinkClick r:id="rId3"/>
              </a:rPr>
              <a:t>@@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8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>
            <a:extLst>
              <a:ext uri="{FF2B5EF4-FFF2-40B4-BE49-F238E27FC236}">
                <a16:creationId xmlns="" xmlns:a16="http://schemas.microsoft.com/office/drawing/2014/main" id="{89B9A5A8-881F-4E44-BFC4-671E1C26EE0E}"/>
              </a:ext>
            </a:extLst>
          </p:cNvPr>
          <p:cNvSpPr txBox="1"/>
          <p:nvPr/>
        </p:nvSpPr>
        <p:spPr>
          <a:xfrm>
            <a:off x="932888" y="823094"/>
            <a:ext cx="1415772" cy="45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400" dirty="0" smtClean="0">
                <a:solidFill>
                  <a:srgbClr val="CD3B4C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  <a:cs typeface="Verdana" panose="020B0604030504040204" pitchFamily="34" charset="0"/>
              </a:rPr>
              <a:t>동북공정</a:t>
            </a:r>
            <a:endParaRPr lang="ko-KR" altLang="en-US" sz="2400" dirty="0">
              <a:solidFill>
                <a:srgbClr val="CD3B4C"/>
              </a:solidFill>
              <a:latin typeface="나눔스퀘어OTF ExtraBold" panose="020B0600000101010101" pitchFamily="34" charset="-127"/>
              <a:ea typeface="나눔스퀘어OTF ExtraBold" panose="020B0600000101010101" pitchFamily="34" charset="-127"/>
              <a:cs typeface="Verdana" panose="020B060403050404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88" y="2068347"/>
            <a:ext cx="1971963" cy="272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499" y="2068347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9" y="2117760"/>
            <a:ext cx="3409904" cy="233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31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err="1" smtClean="0">
                <a:solidFill>
                  <a:srgbClr val="CD3B4C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  <a:cs typeface="Verdana" panose="020B0604030504040204" pitchFamily="34" charset="0"/>
              </a:rPr>
              <a:t>조중변계조약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ko-KR" altLang="en-US" sz="1800" dirty="0"/>
              <a:t>북한과 중국의 국경조약</a:t>
            </a:r>
            <a:r>
              <a:rPr lang="en-US" altLang="ko-KR" sz="1800" dirty="0"/>
              <a:t>. </a:t>
            </a:r>
            <a:endParaRPr lang="en-US" altLang="ko-KR" sz="1800" dirty="0" smtClean="0"/>
          </a:p>
          <a:p>
            <a:pPr fontAlgn="base"/>
            <a:r>
              <a:rPr lang="en-US" altLang="ko-KR" sz="1800" dirty="0" smtClean="0"/>
              <a:t>1962</a:t>
            </a:r>
            <a:r>
              <a:rPr lang="ko-KR" altLang="en-US" sz="1800" dirty="0"/>
              <a:t>년 </a:t>
            </a:r>
            <a:r>
              <a:rPr lang="en-US" altLang="ko-KR" sz="1800" dirty="0"/>
              <a:t>10</a:t>
            </a:r>
            <a:r>
              <a:rPr lang="ko-KR" altLang="en-US" sz="1800" dirty="0"/>
              <a:t>월 </a:t>
            </a:r>
            <a:r>
              <a:rPr lang="en-US" altLang="ko-KR" sz="1800" dirty="0"/>
              <a:t>12</a:t>
            </a:r>
            <a:r>
              <a:rPr lang="ko-KR" altLang="en-US" sz="1800" dirty="0"/>
              <a:t>일</a:t>
            </a:r>
            <a:r>
              <a:rPr lang="en-US" altLang="ko-KR" sz="1800" dirty="0"/>
              <a:t>, </a:t>
            </a:r>
            <a:r>
              <a:rPr lang="ko-KR" altLang="en-US" sz="1800" dirty="0"/>
              <a:t>평양에서 </a:t>
            </a:r>
            <a:r>
              <a:rPr lang="ko-KR" altLang="en-US" sz="1800" dirty="0" err="1"/>
              <a:t>저우언라이와</a:t>
            </a:r>
            <a:r>
              <a:rPr lang="ko-KR" altLang="en-US" sz="1800" dirty="0"/>
              <a:t> 김일성이 </a:t>
            </a:r>
            <a:r>
              <a:rPr lang="en-US" altLang="ko-KR" sz="1800" dirty="0"/>
              <a:t>'</a:t>
            </a:r>
            <a:r>
              <a:rPr lang="ko-KR" altLang="en-US" sz="1800" dirty="0" err="1"/>
              <a:t>중조변계조약</a:t>
            </a:r>
            <a:r>
              <a:rPr lang="en-US" altLang="ko-KR" sz="1800" dirty="0"/>
              <a:t>'</a:t>
            </a:r>
            <a:r>
              <a:rPr lang="ko-KR" altLang="en-US" sz="1800" dirty="0"/>
              <a:t>을 체결하여</a:t>
            </a:r>
            <a:r>
              <a:rPr lang="en-US" altLang="ko-KR" sz="1800" dirty="0"/>
              <a:t>, </a:t>
            </a:r>
            <a:r>
              <a:rPr lang="ko-KR" altLang="en-US" sz="1800" dirty="0"/>
              <a:t>압록강</a:t>
            </a:r>
            <a:r>
              <a:rPr lang="en-US" altLang="ko-KR" sz="1800" dirty="0"/>
              <a:t>, </a:t>
            </a:r>
            <a:r>
              <a:rPr lang="ko-KR" altLang="en-US" sz="1800" dirty="0"/>
              <a:t>두만강 상의 섬과 사주의 분할 근거를 </a:t>
            </a:r>
            <a:r>
              <a:rPr lang="ko-KR" altLang="en-US" sz="1800" dirty="0" smtClean="0"/>
              <a:t>제시</a:t>
            </a:r>
            <a:r>
              <a:rPr lang="en-US" altLang="ko-KR" sz="1800" dirty="0" smtClean="0"/>
              <a:t> </a:t>
            </a:r>
            <a:r>
              <a:rPr lang="ko-KR" altLang="en-US" sz="1800" dirty="0"/>
              <a:t>이후 </a:t>
            </a:r>
            <a:r>
              <a:rPr lang="en-US" altLang="ko-KR" sz="1800" dirty="0"/>
              <a:t>1964</a:t>
            </a:r>
            <a:r>
              <a:rPr lang="ko-KR" altLang="en-US" sz="1800" dirty="0"/>
              <a:t>년 </a:t>
            </a:r>
            <a:r>
              <a:rPr lang="en-US" altLang="ko-KR" sz="1800" dirty="0"/>
              <a:t>3</a:t>
            </a:r>
            <a:r>
              <a:rPr lang="ko-KR" altLang="en-US" sz="1800" dirty="0"/>
              <a:t>월 </a:t>
            </a:r>
            <a:r>
              <a:rPr lang="en-US" altLang="ko-KR" sz="1800" dirty="0"/>
              <a:t>20</a:t>
            </a:r>
            <a:r>
              <a:rPr lang="ko-KR" altLang="en-US" sz="1800" dirty="0"/>
              <a:t>일 평양에서 천이와 박성철이 서명하여 </a:t>
            </a:r>
            <a:r>
              <a:rPr lang="en-US" altLang="ko-KR" sz="1800" dirty="0"/>
              <a:t>'</a:t>
            </a:r>
            <a:r>
              <a:rPr lang="ko-KR" altLang="en-US" sz="1800" dirty="0" err="1"/>
              <a:t>중조변계의정서</a:t>
            </a:r>
            <a:r>
              <a:rPr lang="ko-KR" altLang="en-US" sz="1800" dirty="0"/>
              <a:t>‘로 논란의 중심이 된 백두산 천지의 국경이 </a:t>
            </a:r>
            <a:r>
              <a:rPr lang="ko-KR" altLang="en-US" sz="1800" dirty="0" smtClean="0"/>
              <a:t>확정</a:t>
            </a:r>
            <a:endParaRPr lang="ko-KR" altLang="en-US" sz="1800" dirty="0"/>
          </a:p>
          <a:p>
            <a:pPr fontAlgn="base"/>
            <a:r>
              <a:rPr lang="ko-KR" altLang="en-US" sz="1800" dirty="0"/>
              <a:t>중국이 간도협약에 문제가 있다고 인식하고 있어서 맺고</a:t>
            </a:r>
            <a:r>
              <a:rPr lang="en-US" altLang="ko-KR" sz="1800" dirty="0"/>
              <a:t>, </a:t>
            </a:r>
            <a:r>
              <a:rPr lang="ko-KR" altLang="en-US" sz="1800" dirty="0"/>
              <a:t>북한과 중국이 비밀리에 맺은 조약</a:t>
            </a:r>
            <a:r>
              <a:rPr lang="en-US" altLang="ko-KR" sz="1800" dirty="0"/>
              <a:t>. </a:t>
            </a:r>
            <a:endParaRPr lang="ko-KR" altLang="en-US" sz="1800" dirty="0"/>
          </a:p>
          <a:p>
            <a:pPr fontAlgn="base"/>
            <a:r>
              <a:rPr lang="en-US" altLang="ko-KR" sz="1800" dirty="0"/>
              <a:t>1962</a:t>
            </a:r>
            <a:r>
              <a:rPr lang="ko-KR" altLang="en-US" sz="1800" dirty="0"/>
              <a:t>년 </a:t>
            </a:r>
            <a:r>
              <a:rPr lang="en-US" altLang="ko-KR" sz="1800" dirty="0"/>
              <a:t>10</a:t>
            </a:r>
            <a:r>
              <a:rPr lang="ko-KR" altLang="en-US" sz="1800" dirty="0"/>
              <a:t>월 </a:t>
            </a:r>
            <a:r>
              <a:rPr lang="en-US" altLang="ko-KR" sz="1800" dirty="0"/>
              <a:t>'</a:t>
            </a:r>
            <a:r>
              <a:rPr lang="ko-KR" altLang="en-US" sz="1800" dirty="0" err="1"/>
              <a:t>중조변계조약</a:t>
            </a:r>
            <a:r>
              <a:rPr lang="en-US" altLang="ko-KR" sz="1800" dirty="0"/>
              <a:t>'</a:t>
            </a:r>
            <a:r>
              <a:rPr lang="ko-KR" altLang="en-US" sz="1800" dirty="0"/>
              <a:t>과 </a:t>
            </a:r>
            <a:r>
              <a:rPr lang="en-US" altLang="ko-KR" sz="1800" dirty="0"/>
              <a:t>1964</a:t>
            </a:r>
            <a:r>
              <a:rPr lang="ko-KR" altLang="en-US" sz="1800" dirty="0"/>
              <a:t>년 </a:t>
            </a:r>
            <a:r>
              <a:rPr lang="en-US" altLang="ko-KR" sz="1800" dirty="0"/>
              <a:t>3</a:t>
            </a:r>
            <a:r>
              <a:rPr lang="ko-KR" altLang="en-US" sz="1800" dirty="0"/>
              <a:t>월</a:t>
            </a:r>
            <a:r>
              <a:rPr lang="en-US" altLang="ko-KR" sz="1800" dirty="0"/>
              <a:t>, </a:t>
            </a:r>
            <a:r>
              <a:rPr lang="ko-KR" altLang="en-US" sz="1800" dirty="0"/>
              <a:t>「</a:t>
            </a:r>
            <a:r>
              <a:rPr lang="ko-KR" altLang="en-US" sz="1800" dirty="0" err="1"/>
              <a:t>중조변계조약</a:t>
            </a:r>
            <a:r>
              <a:rPr lang="en-US" altLang="ko-KR" sz="1800" dirty="0"/>
              <a:t>'</a:t>
            </a:r>
            <a:r>
              <a:rPr lang="ko-KR" altLang="en-US" sz="1800" dirty="0"/>
              <a:t>에 관한 의정서」의 두 단계로 국경이 </a:t>
            </a:r>
            <a:r>
              <a:rPr lang="ko-KR" altLang="en-US" sz="1800" dirty="0" smtClean="0"/>
              <a:t>확정</a:t>
            </a:r>
            <a:endParaRPr lang="en-US" altLang="ko-KR" sz="1800" dirty="0" smtClean="0"/>
          </a:p>
          <a:p>
            <a:pPr fontAlgn="base"/>
            <a:endParaRPr lang="ko-KR" altLang="en-US" sz="18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96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8030</TotalTime>
  <Words>492</Words>
  <Application>Microsoft Office PowerPoint</Application>
  <PresentationFormat>사용자 지정</PresentationFormat>
  <Paragraphs>102</Paragraphs>
  <Slides>16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조중변계조약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김주희</dc:creator>
  <cp:lastModifiedBy>Windows User</cp:lastModifiedBy>
  <cp:revision>114</cp:revision>
  <cp:lastPrinted>2018-05-23T03:45:50Z</cp:lastPrinted>
  <dcterms:created xsi:type="dcterms:W3CDTF">2018-05-19T07:56:24Z</dcterms:created>
  <dcterms:modified xsi:type="dcterms:W3CDTF">2018-11-12T04:04:52Z</dcterms:modified>
</cp:coreProperties>
</file>