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0" r:id="rId1"/>
    <p:sldMasterId id="2147483931" r:id="rId2"/>
  </p:sldMasterIdLst>
  <p:notesMasterIdLst>
    <p:notesMasterId r:id="rId14"/>
  </p:notesMasterIdLst>
  <p:sldIdLst>
    <p:sldId id="257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5" r:id="rId13"/>
  </p:sldIdLst>
  <p:sldSz cx="12192000" cy="6858000"/>
  <p:notesSz cx="6858000" cy="9144000"/>
  <p:embeddedFontLs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혜창" initials="정" lastIdx="1" clrIdx="0">
    <p:extLst>
      <p:ext uri="{19B8F6BF-5375-455C-9EA6-DF929625EA0E}">
        <p15:presenceInfo xmlns:p15="http://schemas.microsoft.com/office/powerpoint/2012/main" userId="정혜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6"/>
    <p:restoredTop sz="92857" autoAdjust="0"/>
  </p:normalViewPr>
  <p:slideViewPr>
    <p:cSldViewPr snapToGrid="0">
      <p:cViewPr varScale="1">
        <p:scale>
          <a:sx n="80" d="100"/>
          <a:sy n="80" d="100"/>
        </p:scale>
        <p:origin x="64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A800A805-309B-462D-9459-A3BE8FEE2625}" type="datetimeFigureOut">
              <a:rPr lang="ko-KR" altLang="en-US"/>
              <a:pPr/>
              <a:t>2018-10-16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B28A9D2-DA1C-4E3B-8386-B22D7D380C7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0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4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31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6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7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19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1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0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59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DAA430-EAE1-411C-A379-037A0A09B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D9B8D4-3D17-416E-92CB-3CEA61CA7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BFEC84-5762-40C7-B1D8-FC763FF9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B35BC1-ECF8-4E3E-80ED-EE21FD03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628FC2-A282-43BB-B62E-B9990B35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99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C968F4-4777-4867-B016-4A9F096E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3A1FA9-AAF4-4B24-9920-76E519A3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BA74F6-546D-4F73-9BFA-22687480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1E2452-DFE4-4E43-9C53-55CF1C8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CD295A-13C8-4ACD-8DB9-64709F1B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87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1821E-F3D8-4A16-BB38-D0B924FB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88DFE5-A653-4ACD-A20C-00B76598D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9CC7F1-02D2-4C58-B9CA-D77C10F5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992E71-565C-4DF5-A35E-F4960568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739B90-F47E-4443-9385-14341567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799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A492D8-B67A-4032-A494-3AAA6898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2738F6-42AC-401A-B80A-F0861484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5FC385A-5828-4A02-9338-F756FF69D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C31F01-A0B9-4128-9D4C-682D6BA1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18A38F-6414-4BFD-A188-52BCC820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33A217-78D7-42C0-9B7D-32A73356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96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69B16-ADB4-4FDC-A709-9FF02A91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2DFB4E-8DC7-48AF-8148-8DA7BACF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939697-901D-47BC-AE6B-E696E2C9C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84063AD-C2FB-48B9-A12D-B02F269D3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13D814-76D0-44E1-B68D-6A2FF4F8B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108921F-7673-4870-A8C2-931B8425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692420-D20E-4F15-8E49-BDC4B305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98197A1-8868-41E6-BD07-59F6CD43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70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9B5AD9-E97F-4532-982C-9D0729BD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EDF190-F209-4034-9689-7E036C4A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699B23-FEB0-4899-AE15-1407A143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C8A5E3-4E2A-44DC-B5C2-DACC0B23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84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6E2C47-4A88-44A8-B6EC-5439D186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486D4F4-D6DD-447C-BE14-644FB9EC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62D5FE-18BB-4F73-8FA1-955A1768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177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9B11-6891-4DE3-B4BF-AD06237E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A18EB1-3944-4C5F-8A0A-7A296189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D256EEA-4C12-4C48-97F5-433F38A5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305507-E10F-4E1F-86E5-DEE5B3D2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0521EC-E3A8-4A67-A823-3B76BA4C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402189-67AF-4CA6-AF95-22CA0B5D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2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7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C47F7-415A-4417-B4A1-27A04C38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8C71A0-07B4-4F61-A7D3-134A85A93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26BA47-F30F-41B7-B4A2-A59AB7D0C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5156A7-39DE-46E7-8574-AE21898E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BC9FAD-DDBA-4E08-B09A-C2128F1A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0C9F21-E996-4113-B92C-8D2A68DB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4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F4CB70-D927-4530-B23A-8FE5022B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848E41-9B38-4F10-9DB1-BEB30C516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75BC73-3A93-4B3D-82FC-ED6AECD1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80D657-59B1-4D71-83F7-96486233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DF4E4B-8CFB-483A-BD8A-FD4AE3A6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76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13A2152-E3D4-4B80-9654-311262188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995D76B-6BEC-41EA-9D90-7328C9C08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F8A055-E4F7-48A8-A196-8A594FA2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B6DECF-68B7-4EAD-AE45-8A7DE263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37E417-24C7-435D-BA0E-E1D5E968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78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2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3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7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7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2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0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97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1_Office 테마"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 flipH="1">
            <a:off x="-1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842B19D-1D77-415F-ABDA-B13F8522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BFDCE1-FF5C-4621-B5DD-EB60A5B73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EE8150-7546-4107-AAE1-1734E9295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C983-B14A-4832-AEBF-D4F4AB78510C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AE971-3233-4FC6-9DB0-562C09756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B4E5E5-9883-4FC5-895F-DED4743B2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28DB-681C-45EA-A768-F35F06EF2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9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ZwtCjbUa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 t="1" b="47904"/>
          <a:stretch/>
        </p:blipFill>
        <p:spPr>
          <a:xfrm>
            <a:off x="0" y="3582960"/>
            <a:ext cx="12192000" cy="327504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4477139" y="1105679"/>
            <a:ext cx="3237722" cy="32377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405472" y="1201743"/>
            <a:ext cx="338105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ko-KR" altLang="en-US" sz="40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중세</a:t>
            </a:r>
            <a:r>
              <a:rPr lang="ko-KR" altLang="en-US" sz="4000" spc="3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</a:t>
            </a:r>
            <a:r>
              <a:rPr lang="ko-KR" altLang="en-US" sz="40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</a:t>
            </a:r>
            <a:endParaRPr lang="en-US" altLang="ko-KR" sz="40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40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정치 사회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8563" y="2724540"/>
            <a:ext cx="93487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216*2*16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정혜창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2170*0*9</a:t>
            </a:r>
          </a:p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최정은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1000488" y="557067"/>
            <a:ext cx="49151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 시대의 </a:t>
            </a:r>
            <a:r>
              <a:rPr lang="ko-KR" altLang="en-US" sz="2800" dirty="0">
                <a:solidFill>
                  <a:srgbClr val="C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노예무역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44135" y="3623265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644162" y="3623265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1" y="1387803"/>
            <a:ext cx="109738" cy="10364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82021D6-B98E-43C5-958A-630CCC2D4F3C}"/>
              </a:ext>
            </a:extLst>
          </p:cNvPr>
          <p:cNvSpPr/>
          <p:nvPr/>
        </p:nvSpPr>
        <p:spPr>
          <a:xfrm>
            <a:off x="895539" y="1583859"/>
            <a:ext cx="10191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0984A5D-30EC-4F82-964A-792A5E79A63F}"/>
              </a:ext>
            </a:extLst>
          </p:cNvPr>
          <p:cNvSpPr/>
          <p:nvPr/>
        </p:nvSpPr>
        <p:spPr>
          <a:xfrm>
            <a:off x="891097" y="1449309"/>
            <a:ext cx="936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7749220-706F-4259-B149-1957914637B8}"/>
              </a:ext>
            </a:extLst>
          </p:cNvPr>
          <p:cNvSpPr/>
          <p:nvPr/>
        </p:nvSpPr>
        <p:spPr>
          <a:xfrm>
            <a:off x="1000835" y="1458821"/>
            <a:ext cx="984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C2130C9-4F96-49D0-9185-28474285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11" y="2618927"/>
            <a:ext cx="109738" cy="10364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393984E-0496-4772-98E2-CD7F77757015}"/>
              </a:ext>
            </a:extLst>
          </p:cNvPr>
          <p:cNvSpPr/>
          <p:nvPr/>
        </p:nvSpPr>
        <p:spPr>
          <a:xfrm>
            <a:off x="891097" y="1258990"/>
            <a:ext cx="104053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노예무역은 </a:t>
            </a:r>
            <a:r>
              <a:rPr lang="ko-KR" altLang="en-US" sz="2000" dirty="0" err="1"/>
              <a:t>헤이안</a:t>
            </a:r>
            <a:r>
              <a:rPr lang="ko-KR" altLang="en-US" sz="2000" dirty="0"/>
              <a:t> 시대 말부터 시작되었으나 발달된 시기는 센고쿠 시대였다</a:t>
            </a:r>
            <a:r>
              <a:rPr lang="en-US" altLang="ko-KR" sz="2000" dirty="0"/>
              <a:t>. </a:t>
            </a:r>
            <a:r>
              <a:rPr lang="ko-KR" altLang="en-US" sz="2000" dirty="0"/>
              <a:t>이는 상대적으로 개발이 덜 되었고 만성적으로 노동력이 부족한 지방에 막부가 난립되면서 노예 수요가 상당히 높아진 것과 관련이 높다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/>
              <a:t>당시 일본 전역에 포르투갈인과 네덜란드인 상인들이 </a:t>
            </a:r>
            <a:r>
              <a:rPr lang="ko-KR" altLang="en-US" sz="2000" dirty="0" err="1"/>
              <a:t>포진해있었는데</a:t>
            </a:r>
            <a:r>
              <a:rPr lang="en-US" altLang="ko-KR" sz="2000" dirty="0"/>
              <a:t>, </a:t>
            </a:r>
            <a:r>
              <a:rPr lang="ko-KR" altLang="en-US" sz="2000" dirty="0"/>
              <a:t>이들 중 노예무역을 전문적으로 다루는 상인이 적지 않게 있었으며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이들은 다른 지역에 비해 저렴한 값에 노예 거래를 할 수 있는 일본에서 노예무역을 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E1ACCDC-2287-4980-BB83-2AA1EE2F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34" y="3830628"/>
            <a:ext cx="10342965" cy="2703312"/>
          </a:xfrm>
          <a:prstGeom prst="rect">
            <a:avLst/>
          </a:prstGeom>
        </p:spPr>
      </p:pic>
      <p:pic>
        <p:nvPicPr>
          <p:cNvPr id="14" name="그래픽 13" descr="오른쪽을 가리키는 검지 ">
            <a:extLst>
              <a:ext uri="{FF2B5EF4-FFF2-40B4-BE49-F238E27FC236}">
                <a16:creationId xmlns:a16="http://schemas.microsoft.com/office/drawing/2014/main" id="{1A322562-3BFE-46FB-9357-D099C820EE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197" y="357150"/>
            <a:ext cx="823291" cy="8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781" y="732402"/>
            <a:ext cx="31425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3600" spc="3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</a:t>
            </a:r>
            <a:endParaRPr lang="ko-KR" altLang="en-US" sz="3600" spc="3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962648" y="723892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962648" y="1339515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86" y="732402"/>
            <a:ext cx="28905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3600" spc="3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3600" spc="3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962648" y="723892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8"/>
          <p:cNvSpPr txBox="1"/>
          <p:nvPr/>
        </p:nvSpPr>
        <p:spPr>
          <a:xfrm>
            <a:off x="962648" y="1519819"/>
            <a:ext cx="10519226" cy="24488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아즈치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모모야마</a:t>
            </a: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</a:t>
            </a: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시대의 문화 경제 </a:t>
            </a: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쇼쿠호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시대의 문화 경제 </a:t>
            </a: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ko-KR" altLang="en-US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62648" y="1339515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6743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45636" y="757991"/>
            <a:ext cx="22541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사무라이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38567" y="32884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007508" y="3274047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7" y="1616265"/>
            <a:ext cx="109738" cy="10364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17EF025-DAD3-4449-BF16-5868A90AC750}"/>
              </a:ext>
            </a:extLst>
          </p:cNvPr>
          <p:cNvSpPr/>
          <p:nvPr/>
        </p:nvSpPr>
        <p:spPr>
          <a:xfrm>
            <a:off x="710808" y="1421761"/>
            <a:ext cx="911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2021D6-B98E-43C5-958A-630CCC2D4F3C}"/>
              </a:ext>
            </a:extLst>
          </p:cNvPr>
          <p:cNvSpPr/>
          <p:nvPr/>
        </p:nvSpPr>
        <p:spPr>
          <a:xfrm>
            <a:off x="895539" y="1583859"/>
            <a:ext cx="101915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본래는 가까이에서 모신다는 뜻의 단어</a:t>
            </a:r>
            <a:r>
              <a:rPr lang="en-US" altLang="ko-KR" sz="2000" dirty="0"/>
              <a:t>, </a:t>
            </a:r>
            <a:r>
              <a:rPr lang="ko-KR" altLang="en-US" sz="2000" dirty="0"/>
              <a:t>시</a:t>
            </a:r>
            <a:r>
              <a:rPr lang="en-US" altLang="ko-KR" sz="2000" dirty="0"/>
              <a:t>(</a:t>
            </a:r>
            <a:r>
              <a:rPr lang="ko-KR" altLang="en-US" sz="2000" dirty="0"/>
              <a:t>侍</a:t>
            </a:r>
            <a:r>
              <a:rPr lang="en-US" altLang="ko-KR" sz="2000" dirty="0"/>
              <a:t>)</a:t>
            </a:r>
            <a:r>
              <a:rPr lang="ko-KR" altLang="en-US" sz="2000" dirty="0"/>
              <a:t>에서 나온 말로써 귀인을 경호하는 사람을 가리켰으나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헤이안</a:t>
            </a:r>
            <a:r>
              <a:rPr lang="ko-KR" altLang="en-US" sz="2000" dirty="0"/>
              <a:t> 시대 이후 일반적인 무사를 가리키게 되었다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>
                <a:solidFill>
                  <a:srgbClr val="FF0000"/>
                </a:solidFill>
              </a:rPr>
              <a:t>로닌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주군을 잃은 사무라이 </a:t>
            </a:r>
            <a:endParaRPr lang="en-US" altLang="ko-KR" sz="20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5943EA0-DC36-426D-AF5E-BAC17630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70" y="3429000"/>
            <a:ext cx="4961529" cy="306884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0D893C8-0FDF-4DE1-9B38-A26CB122C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17" y="3484879"/>
            <a:ext cx="4961529" cy="2957082"/>
          </a:xfrm>
          <a:prstGeom prst="rect">
            <a:avLst/>
          </a:prstGeom>
        </p:spPr>
      </p:pic>
      <p:pic>
        <p:nvPicPr>
          <p:cNvPr id="10" name="그래픽 9" descr="오른쪽을 가리키는 검지 ">
            <a:extLst>
              <a:ext uri="{FF2B5EF4-FFF2-40B4-BE49-F238E27FC236}">
                <a16:creationId xmlns:a16="http://schemas.microsoft.com/office/drawing/2014/main" id="{C76E9FFF-D1ED-4F05-9922-A87905C7C5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976" y="567410"/>
            <a:ext cx="815181" cy="8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74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962648" y="723892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962648" y="1339515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323D5894-FD55-4B8C-8087-8606C54743A0}"/>
              </a:ext>
            </a:extLst>
          </p:cNvPr>
          <p:cNvSpPr/>
          <p:nvPr/>
        </p:nvSpPr>
        <p:spPr>
          <a:xfrm>
            <a:off x="962648" y="847038"/>
            <a:ext cx="9124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bg2"/>
                </a:solidFill>
                <a:hlinkClick r:id="rId2"/>
              </a:rPr>
              <a:t>https://www.youtube.com/watch?v=2dZwtCjbUaA</a:t>
            </a:r>
            <a:endParaRPr lang="ko-KR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72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858041" y="741868"/>
            <a:ext cx="2021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다이묘</a:t>
            </a:r>
            <a:r>
              <a:rPr lang="ko-KR" altLang="en-US" sz="28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0808" y="3674097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007508" y="3674097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7" y="1616265"/>
            <a:ext cx="109738" cy="10364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17EF025-DAD3-4449-BF16-5868A90AC750}"/>
              </a:ext>
            </a:extLst>
          </p:cNvPr>
          <p:cNvSpPr/>
          <p:nvPr/>
        </p:nvSpPr>
        <p:spPr>
          <a:xfrm>
            <a:off x="710808" y="1421761"/>
            <a:ext cx="911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2021D6-B98E-43C5-958A-630CCC2D4F3C}"/>
              </a:ext>
            </a:extLst>
          </p:cNvPr>
          <p:cNvSpPr/>
          <p:nvPr/>
        </p:nvSpPr>
        <p:spPr>
          <a:xfrm>
            <a:off x="895539" y="1583859"/>
            <a:ext cx="10191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400F4B6-64DF-4FF4-91F7-B890AB5ADFB2}"/>
              </a:ext>
            </a:extLst>
          </p:cNvPr>
          <p:cNvSpPr/>
          <p:nvPr/>
        </p:nvSpPr>
        <p:spPr>
          <a:xfrm>
            <a:off x="858041" y="1421760"/>
            <a:ext cx="10438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다이묘</a:t>
            </a:r>
            <a:r>
              <a:rPr lang="en-US" altLang="ko-KR" sz="2400" dirty="0"/>
              <a:t>(</a:t>
            </a:r>
            <a:r>
              <a:rPr lang="ko-KR" altLang="en-US" sz="2400" dirty="0"/>
              <a:t>大名</a:t>
            </a:r>
            <a:r>
              <a:rPr lang="en-US" altLang="ko-KR" sz="2400" dirty="0"/>
              <a:t>)</a:t>
            </a:r>
            <a:r>
              <a:rPr lang="ko-KR" altLang="en-US" sz="2400" dirty="0"/>
              <a:t>는 </a:t>
            </a:r>
            <a:r>
              <a:rPr lang="en-US" altLang="ko-KR" sz="2400" dirty="0"/>
              <a:t>10</a:t>
            </a:r>
            <a:r>
              <a:rPr lang="ko-KR" altLang="en-US" sz="2400" dirty="0"/>
              <a:t>세기에서 </a:t>
            </a:r>
            <a:r>
              <a:rPr lang="en-US" altLang="ko-KR" sz="2400" dirty="0"/>
              <a:t>19</a:t>
            </a:r>
            <a:r>
              <a:rPr lang="ko-KR" altLang="en-US" sz="2400" dirty="0"/>
              <a:t>세기에 걸쳐 일본 각 지방의 영토를 다스리며 권력을 누렸던 </a:t>
            </a:r>
            <a:r>
              <a:rPr lang="ko-KR" altLang="en-US" sz="2400" dirty="0">
                <a:solidFill>
                  <a:srgbClr val="C00000"/>
                </a:solidFill>
              </a:rPr>
              <a:t>영주</a:t>
            </a:r>
            <a:r>
              <a:rPr lang="ko-KR" altLang="en-US" sz="2400" dirty="0"/>
              <a:t>를 말한다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r>
              <a:rPr lang="ko-KR" altLang="en-US" sz="2400" dirty="0" err="1"/>
              <a:t>무로마치</a:t>
            </a:r>
            <a:r>
              <a:rPr lang="ko-KR" altLang="en-US" sz="2400" dirty="0"/>
              <a:t> 시대부터 전국 시대를 거쳐 에도 막부 시대까지 다양한 계급의 변천사가 있었으나</a:t>
            </a:r>
            <a:r>
              <a:rPr lang="en-US" altLang="ko-KR" sz="2400" dirty="0"/>
              <a:t>, </a:t>
            </a:r>
            <a:r>
              <a:rPr lang="ko-KR" altLang="en-US" sz="2400" dirty="0"/>
              <a:t>대체적으로 쇼군 바로 아래의 높은 지위를 가지고 있었다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0F9A175-3A78-482E-A67B-656BC9CDE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168" y="3885997"/>
            <a:ext cx="6693182" cy="2776287"/>
          </a:xfrm>
          <a:prstGeom prst="rect">
            <a:avLst/>
          </a:prstGeom>
        </p:spPr>
      </p:pic>
      <p:pic>
        <p:nvPicPr>
          <p:cNvPr id="13" name="그래픽 12" descr="오른쪽을 가리키는 검지 ">
            <a:extLst>
              <a:ext uri="{FF2B5EF4-FFF2-40B4-BE49-F238E27FC236}">
                <a16:creationId xmlns:a16="http://schemas.microsoft.com/office/drawing/2014/main" id="{75179976-399F-41D1-8E79-A513415C5D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946" y="622098"/>
            <a:ext cx="774601" cy="7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22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895539" y="817492"/>
            <a:ext cx="16626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닌자</a:t>
            </a:r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0808" y="3674097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048835" y="3674097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7" y="1616265"/>
            <a:ext cx="109738" cy="10364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17EF025-DAD3-4449-BF16-5868A90AC750}"/>
              </a:ext>
            </a:extLst>
          </p:cNvPr>
          <p:cNvSpPr/>
          <p:nvPr/>
        </p:nvSpPr>
        <p:spPr>
          <a:xfrm>
            <a:off x="710808" y="1421761"/>
            <a:ext cx="911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2021D6-B98E-43C5-958A-630CCC2D4F3C}"/>
              </a:ext>
            </a:extLst>
          </p:cNvPr>
          <p:cNvSpPr/>
          <p:nvPr/>
        </p:nvSpPr>
        <p:spPr>
          <a:xfrm>
            <a:off x="895539" y="1583859"/>
            <a:ext cx="10191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0984A5D-30EC-4F82-964A-792A5E79A63F}"/>
              </a:ext>
            </a:extLst>
          </p:cNvPr>
          <p:cNvSpPr/>
          <p:nvPr/>
        </p:nvSpPr>
        <p:spPr>
          <a:xfrm>
            <a:off x="895539" y="1601353"/>
            <a:ext cx="9364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/>
              <a:t>닌자란</a:t>
            </a:r>
            <a:r>
              <a:rPr lang="ko-KR" altLang="en-US" sz="2000" dirty="0"/>
              <a:t> 가마쿠라 시대부터 에도 시대의 일본에서 다이묘나 영주에 소속되거나 독립하여 첩보활동</a:t>
            </a:r>
            <a:r>
              <a:rPr lang="en-US" altLang="ko-KR" sz="2000" dirty="0"/>
              <a:t>, </a:t>
            </a:r>
            <a:r>
              <a:rPr lang="ko-KR" altLang="en-US" sz="2000" dirty="0"/>
              <a:t>파괴활동</a:t>
            </a:r>
            <a:r>
              <a:rPr lang="en-US" altLang="ko-KR" sz="2000" dirty="0"/>
              <a:t>, </a:t>
            </a:r>
            <a:r>
              <a:rPr lang="ko-KR" altLang="en-US" sz="2000" dirty="0"/>
              <a:t>침투전술</a:t>
            </a:r>
            <a:r>
              <a:rPr lang="en-US" altLang="ko-KR" sz="2000" dirty="0"/>
              <a:t>, </a:t>
            </a:r>
            <a:r>
              <a:rPr lang="ko-KR" altLang="en-US" sz="2000" dirty="0"/>
              <a:t>음모</a:t>
            </a:r>
            <a:r>
              <a:rPr lang="en-US" altLang="ko-KR" sz="2000" dirty="0"/>
              <a:t>, </a:t>
            </a:r>
            <a:r>
              <a:rPr lang="ko-KR" altLang="en-US" sz="2000" dirty="0"/>
              <a:t>암살 등을 일삼았던 개인이나 집단을 이른다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77C2AC3-72A1-407B-BBE6-DC9B3C389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82" y="2552954"/>
            <a:ext cx="3143250" cy="417555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EC7A490-51A5-4FFF-B793-F66BE0115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08" y="3923147"/>
            <a:ext cx="5545749" cy="2476500"/>
          </a:xfrm>
          <a:prstGeom prst="rect">
            <a:avLst/>
          </a:prstGeom>
        </p:spPr>
      </p:pic>
      <p:pic>
        <p:nvPicPr>
          <p:cNvPr id="10" name="그래픽 9" descr="오른쪽을 가리키는 검지 ">
            <a:extLst>
              <a:ext uri="{FF2B5EF4-FFF2-40B4-BE49-F238E27FC236}">
                <a16:creationId xmlns:a16="http://schemas.microsoft.com/office/drawing/2014/main" id="{2AA53A4B-D710-43BD-91F2-08F41BA02E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387" y="676636"/>
            <a:ext cx="757366" cy="7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785801" y="767573"/>
            <a:ext cx="286649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핫토리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한조 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0808" y="3674097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048835" y="3674097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4" y="1621817"/>
            <a:ext cx="109738" cy="10364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17EF025-DAD3-4449-BF16-5868A90AC750}"/>
              </a:ext>
            </a:extLst>
          </p:cNvPr>
          <p:cNvSpPr/>
          <p:nvPr/>
        </p:nvSpPr>
        <p:spPr>
          <a:xfrm>
            <a:off x="710808" y="1421761"/>
            <a:ext cx="911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/>
              <a:t>핫토리</a:t>
            </a:r>
            <a:r>
              <a:rPr lang="ko-KR" altLang="en-US" sz="2000" dirty="0"/>
              <a:t> 한조는 센고쿠 시대부터 에도 시대 초기까지 </a:t>
            </a:r>
            <a:r>
              <a:rPr lang="ko-KR" altLang="en-US" sz="2000" dirty="0" err="1"/>
              <a:t>마쓰다이라</a:t>
            </a:r>
            <a:r>
              <a:rPr lang="ko-KR" altLang="en-US" sz="2000" dirty="0"/>
              <a:t> 씨부터 </a:t>
            </a:r>
            <a:r>
              <a:rPr lang="ko-KR" altLang="en-US" sz="2000" dirty="0" err="1"/>
              <a:t>도쿠가와</a:t>
            </a:r>
            <a:r>
              <a:rPr lang="ko-KR" altLang="en-US" sz="2000" dirty="0"/>
              <a:t> 씨의 휘하에서 활약한 자를 말한다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/>
              <a:t>대대로 </a:t>
            </a:r>
            <a:r>
              <a:rPr lang="en-US" altLang="ko-KR" sz="2000" dirty="0"/>
              <a:t>"</a:t>
            </a:r>
            <a:r>
              <a:rPr lang="ko-KR" altLang="en-US" sz="2000" dirty="0"/>
              <a:t>한조</a:t>
            </a:r>
            <a:r>
              <a:rPr lang="en-US" altLang="ko-KR" sz="2000" dirty="0"/>
              <a:t>"</a:t>
            </a:r>
            <a:r>
              <a:rPr lang="ko-KR" altLang="en-US" sz="2000" dirty="0"/>
              <a:t>를 통칭으로 한 </a:t>
            </a:r>
            <a:r>
              <a:rPr lang="ko-KR" altLang="en-US" sz="2000" dirty="0" err="1"/>
              <a:t>핫토리</a:t>
            </a:r>
            <a:r>
              <a:rPr lang="ko-KR" altLang="en-US" sz="2000" dirty="0"/>
              <a:t> 한조 가문의 역대 당주이다</a:t>
            </a:r>
            <a:r>
              <a:rPr lang="en-US" altLang="ko-KR" sz="2000" dirty="0"/>
              <a:t>.</a:t>
            </a:r>
            <a:r>
              <a:rPr lang="ko-KR" altLang="en-US" sz="2000" dirty="0"/>
              <a:t>닌자인 것은 초대일 뿐 </a:t>
            </a:r>
            <a:r>
              <a:rPr lang="en-US" altLang="ko-KR" sz="2000" dirty="0"/>
              <a:t>2</a:t>
            </a:r>
            <a:r>
              <a:rPr lang="ko-KR" altLang="en-US" sz="2000" dirty="0" err="1"/>
              <a:t>대째</a:t>
            </a:r>
            <a:r>
              <a:rPr lang="ko-KR" altLang="en-US" sz="2000" dirty="0"/>
              <a:t> 이후는 닌자가 아니었다고 한다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2021D6-B98E-43C5-958A-630CCC2D4F3C}"/>
              </a:ext>
            </a:extLst>
          </p:cNvPr>
          <p:cNvSpPr/>
          <p:nvPr/>
        </p:nvSpPr>
        <p:spPr>
          <a:xfrm>
            <a:off x="895539" y="1583859"/>
            <a:ext cx="10191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0984A5D-30EC-4F82-964A-792A5E79A63F}"/>
              </a:ext>
            </a:extLst>
          </p:cNvPr>
          <p:cNvSpPr/>
          <p:nvPr/>
        </p:nvSpPr>
        <p:spPr>
          <a:xfrm>
            <a:off x="895539" y="1601353"/>
            <a:ext cx="936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pic>
        <p:nvPicPr>
          <p:cNvPr id="1026" name="Picture 2" descr="https://upload.wikimedia.org/wikipedia/commons/thumb/2/2e/Hattori_Hanzo.jpg/220px-Hattori_Hanzo.jpg">
            <a:extLst>
              <a:ext uri="{FF2B5EF4-FFF2-40B4-BE49-F238E27FC236}">
                <a16:creationId xmlns:a16="http://schemas.microsoft.com/office/drawing/2014/main" id="{502DF175-BFB2-4ADA-90B4-6CAF12CD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5" y="4042000"/>
            <a:ext cx="5081599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화살표: 왼쪽 1">
            <a:extLst>
              <a:ext uri="{FF2B5EF4-FFF2-40B4-BE49-F238E27FC236}">
                <a16:creationId xmlns:a16="http://schemas.microsoft.com/office/drawing/2014/main" id="{3855FDC8-1E1E-4BAD-A782-27FF11D72156}"/>
              </a:ext>
            </a:extLst>
          </p:cNvPr>
          <p:cNvSpPr/>
          <p:nvPr/>
        </p:nvSpPr>
        <p:spPr>
          <a:xfrm>
            <a:off x="6491773" y="4295218"/>
            <a:ext cx="4776302" cy="128587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대 당주 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핫토리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마사나리 </a:t>
            </a:r>
          </a:p>
        </p:txBody>
      </p:sp>
      <p:pic>
        <p:nvPicPr>
          <p:cNvPr id="13" name="그래픽 12" descr="오른쪽을 가리키는 검지 ">
            <a:extLst>
              <a:ext uri="{FF2B5EF4-FFF2-40B4-BE49-F238E27FC236}">
                <a16:creationId xmlns:a16="http://schemas.microsoft.com/office/drawing/2014/main" id="{3EE22BFB-A0ED-4774-9366-495D2370BF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319" y="638688"/>
            <a:ext cx="761220" cy="7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27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895539" y="741592"/>
            <a:ext cx="41969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 시대의 </a:t>
            </a:r>
            <a:r>
              <a:rPr lang="ko-KR" altLang="en-US" sz="28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농업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0808" y="4337640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725610" y="4321143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3" y="1860051"/>
            <a:ext cx="109738" cy="10364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82021D6-B98E-43C5-958A-630CCC2D4F3C}"/>
              </a:ext>
            </a:extLst>
          </p:cNvPr>
          <p:cNvSpPr/>
          <p:nvPr/>
        </p:nvSpPr>
        <p:spPr>
          <a:xfrm>
            <a:off x="895539" y="1583859"/>
            <a:ext cx="10191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0984A5D-30EC-4F82-964A-792A5E79A63F}"/>
              </a:ext>
            </a:extLst>
          </p:cNvPr>
          <p:cNvSpPr/>
          <p:nvPr/>
        </p:nvSpPr>
        <p:spPr>
          <a:xfrm>
            <a:off x="895539" y="1601353"/>
            <a:ext cx="936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7749220-706F-4259-B149-1957914637B8}"/>
              </a:ext>
            </a:extLst>
          </p:cNvPr>
          <p:cNvSpPr/>
          <p:nvPr/>
        </p:nvSpPr>
        <p:spPr>
          <a:xfrm>
            <a:off x="1000835" y="1458821"/>
            <a:ext cx="9848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/>
          </a:p>
          <a:p>
            <a:r>
              <a:rPr lang="ko-KR" altLang="en-US" sz="2000" dirty="0"/>
              <a:t>막부는 재정 확보를 위해 농업 진흥책을 강구했다</a:t>
            </a:r>
            <a:r>
              <a:rPr lang="en-US" altLang="ko-KR" sz="2000" dirty="0"/>
              <a:t>. </a:t>
            </a:r>
            <a:r>
              <a:rPr lang="ko-KR" altLang="en-US" sz="2000" dirty="0"/>
              <a:t>그 결과 신전지가 늘어났으며</a:t>
            </a:r>
            <a:r>
              <a:rPr lang="en-US" altLang="ko-KR" sz="2000" dirty="0"/>
              <a:t>, </a:t>
            </a:r>
            <a:r>
              <a:rPr lang="ko-KR" altLang="en-US" sz="2000" dirty="0"/>
              <a:t>여러 농기구가 발달하면서 농업 생산량은 이전 시대보다 증가했다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또한 농업 기술도 발전하게 되었는데</a:t>
            </a:r>
            <a:r>
              <a:rPr lang="en-US" altLang="ko-KR" sz="2000" dirty="0"/>
              <a:t>, </a:t>
            </a:r>
            <a:r>
              <a:rPr lang="ko-KR" altLang="en-US" sz="2000" dirty="0"/>
              <a:t>각 막부는 우마</a:t>
            </a:r>
            <a:r>
              <a:rPr lang="en-US" altLang="ko-KR" sz="2000" dirty="0"/>
              <a:t>(</a:t>
            </a:r>
            <a:r>
              <a:rPr lang="ko-KR" altLang="en-US" sz="2000" dirty="0"/>
              <a:t>牛馬</a:t>
            </a:r>
            <a:r>
              <a:rPr lang="en-US" altLang="ko-KR" sz="2000" dirty="0"/>
              <a:t>) </a:t>
            </a:r>
            <a:r>
              <a:rPr lang="ko-KR" altLang="en-US" sz="2000" dirty="0"/>
              <a:t>경작법을 각 지역에 전국적으로 보급했으며</a:t>
            </a:r>
            <a:r>
              <a:rPr lang="en-US" altLang="ko-KR" sz="2000" dirty="0"/>
              <a:t>, </a:t>
            </a:r>
            <a:r>
              <a:rPr lang="ko-KR" altLang="en-US" sz="2000" dirty="0"/>
              <a:t>농학도 발달하며 미야자키 </a:t>
            </a:r>
            <a:r>
              <a:rPr lang="ko-KR" altLang="en-US" sz="2000" dirty="0" err="1"/>
              <a:t>야스사다의</a:t>
            </a:r>
            <a:r>
              <a:rPr lang="ko-KR" altLang="en-US" sz="2000" dirty="0"/>
              <a:t> </a:t>
            </a:r>
            <a:r>
              <a:rPr lang="en-US" altLang="ko-KR" sz="2000" dirty="0"/>
              <a:t>『</a:t>
            </a:r>
            <a:r>
              <a:rPr lang="ko-KR" altLang="en-US" sz="2000" dirty="0"/>
              <a:t>농업전서</a:t>
            </a:r>
            <a:r>
              <a:rPr lang="en-US" altLang="ko-KR" sz="2000" dirty="0"/>
              <a:t>(</a:t>
            </a:r>
            <a:r>
              <a:rPr lang="ko-KR" altLang="en-US" sz="2000" dirty="0"/>
              <a:t>農業全書</a:t>
            </a:r>
            <a:r>
              <a:rPr lang="en-US" altLang="ko-KR" sz="2000" dirty="0"/>
              <a:t>)』</a:t>
            </a:r>
            <a:r>
              <a:rPr lang="ko-KR" altLang="en-US" sz="2000" dirty="0"/>
              <a:t>가 쓰여지는 등</a:t>
            </a:r>
            <a:r>
              <a:rPr lang="en-US" altLang="ko-KR" sz="2000" dirty="0"/>
              <a:t>, </a:t>
            </a:r>
            <a:r>
              <a:rPr lang="ko-KR" altLang="en-US" sz="2000" dirty="0"/>
              <a:t>각종 학문적 성과를 이루기도 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C2130C9-4F96-49D0-9185-28474285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83" y="3159231"/>
            <a:ext cx="109738" cy="10364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D97E9B0-E182-480E-8900-9845B6E6E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70" y="4517640"/>
            <a:ext cx="10567478" cy="2095535"/>
          </a:xfrm>
          <a:prstGeom prst="rect">
            <a:avLst/>
          </a:prstGeom>
        </p:spPr>
      </p:pic>
      <p:pic>
        <p:nvPicPr>
          <p:cNvPr id="8" name="그래픽 7" descr="오른쪽을 가리키는 검지 ">
            <a:extLst>
              <a:ext uri="{FF2B5EF4-FFF2-40B4-BE49-F238E27FC236}">
                <a16:creationId xmlns:a16="http://schemas.microsoft.com/office/drawing/2014/main" id="{D1662210-0402-4F23-9FB9-D6293AAE99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731" y="564186"/>
            <a:ext cx="809104" cy="8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92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891097" y="692542"/>
            <a:ext cx="41969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 시대의 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상업</a:t>
            </a:r>
            <a:r>
              <a:rPr lang="ko-KR" altLang="en-US" sz="28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0808" y="3842340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644162" y="3829608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7" y="1616265"/>
            <a:ext cx="109738" cy="10364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82021D6-B98E-43C5-958A-630CCC2D4F3C}"/>
              </a:ext>
            </a:extLst>
          </p:cNvPr>
          <p:cNvSpPr/>
          <p:nvPr/>
        </p:nvSpPr>
        <p:spPr>
          <a:xfrm>
            <a:off x="895539" y="1583859"/>
            <a:ext cx="10191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0984A5D-30EC-4F82-964A-792A5E79A63F}"/>
              </a:ext>
            </a:extLst>
          </p:cNvPr>
          <p:cNvSpPr/>
          <p:nvPr/>
        </p:nvSpPr>
        <p:spPr>
          <a:xfrm>
            <a:off x="891097" y="1449309"/>
            <a:ext cx="93640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이전 시대에 비해서 화폐 사용량이 보편화된 시기였다</a:t>
            </a:r>
            <a:r>
              <a:rPr lang="en-US" altLang="ko-KR" sz="2000" dirty="0"/>
              <a:t>. </a:t>
            </a:r>
            <a:r>
              <a:rPr lang="ko-KR" altLang="en-US" sz="2000" dirty="0"/>
              <a:t>때문에 연공으로서 수납된 쌀과 특산물 등을 주로 화폐로 교환했다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초기에는 제번들이 자신의 근거지에 물자 창고를 설치하여 물자를 보관했고</a:t>
            </a:r>
            <a:r>
              <a:rPr lang="en-US" altLang="ko-KR" sz="2000" dirty="0"/>
              <a:t>, </a:t>
            </a:r>
            <a:r>
              <a:rPr lang="ko-KR" altLang="en-US" sz="2000" dirty="0"/>
              <a:t>직접 거래 형식으로 물품을 판매했지만</a:t>
            </a:r>
            <a:r>
              <a:rPr lang="en-US" altLang="ko-KR" sz="2000" dirty="0"/>
              <a:t>, </a:t>
            </a:r>
            <a:r>
              <a:rPr lang="ko-KR" altLang="en-US" sz="2000" dirty="0"/>
              <a:t>얼마 가지 않아서 전문 상인 집단인 </a:t>
            </a:r>
            <a:r>
              <a:rPr lang="ko-KR" altLang="en-US" sz="2000" dirty="0" err="1"/>
              <a:t>구라모토</a:t>
            </a:r>
            <a:r>
              <a:rPr lang="en-US" altLang="ko-KR" sz="2000" dirty="0"/>
              <a:t>(</a:t>
            </a:r>
            <a:r>
              <a:rPr lang="ko-KR" altLang="en-US" sz="2000" dirty="0"/>
              <a:t>藏元</a:t>
            </a:r>
            <a:r>
              <a:rPr lang="en-US" altLang="ko-KR" sz="2000" dirty="0"/>
              <a:t>)</a:t>
            </a:r>
            <a:r>
              <a:rPr lang="ko-KR" altLang="en-US" sz="2000" dirty="0"/>
              <a:t>와 </a:t>
            </a:r>
            <a:r>
              <a:rPr lang="ko-KR" altLang="en-US" sz="2000" dirty="0" err="1"/>
              <a:t>가케야</a:t>
            </a:r>
            <a:r>
              <a:rPr lang="en-US" altLang="ko-KR" sz="2000" dirty="0"/>
              <a:t>(</a:t>
            </a:r>
            <a:r>
              <a:rPr lang="ko-KR" altLang="en-US" sz="2000" dirty="0"/>
              <a:t>掛屋</a:t>
            </a:r>
            <a:r>
              <a:rPr lang="en-US" altLang="ko-KR" sz="2000" dirty="0"/>
              <a:t>)</a:t>
            </a:r>
            <a:r>
              <a:rPr lang="ko-KR" altLang="en-US" sz="2000" dirty="0"/>
              <a:t>가 생기면서</a:t>
            </a:r>
            <a:r>
              <a:rPr lang="en-US" altLang="ko-KR" sz="2000" dirty="0"/>
              <a:t>, </a:t>
            </a:r>
            <a:r>
              <a:rPr lang="ko-KR" altLang="en-US" sz="2000" dirty="0"/>
              <a:t>간접 거래 형식이 활발히 일어났다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7749220-706F-4259-B149-1957914637B8}"/>
              </a:ext>
            </a:extLst>
          </p:cNvPr>
          <p:cNvSpPr/>
          <p:nvPr/>
        </p:nvSpPr>
        <p:spPr>
          <a:xfrm>
            <a:off x="1000835" y="1458821"/>
            <a:ext cx="984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C2130C9-4F96-49D0-9185-28474285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7" y="2748384"/>
            <a:ext cx="109738" cy="1036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C5BB4A5-44FC-4592-84E8-CB979ED17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65" y="4039317"/>
            <a:ext cx="10159709" cy="2458519"/>
          </a:xfrm>
          <a:prstGeom prst="rect">
            <a:avLst/>
          </a:prstGeom>
        </p:spPr>
      </p:pic>
      <p:pic>
        <p:nvPicPr>
          <p:cNvPr id="13" name="그래픽 12" descr="오른쪽을 가리키는 검지 ">
            <a:extLst>
              <a:ext uri="{FF2B5EF4-FFF2-40B4-BE49-F238E27FC236}">
                <a16:creationId xmlns:a16="http://schemas.microsoft.com/office/drawing/2014/main" id="{B971AF8A-7E44-4ABE-AD6D-E1677F907D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197" y="544421"/>
            <a:ext cx="823638" cy="8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9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390</Words>
  <Application>Microsoft Office PowerPoint</Application>
  <PresentationFormat>와이드스크린</PresentationFormat>
  <Paragraphs>56</Paragraphs>
  <Slides>11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맑은 고딕</vt:lpstr>
      <vt:lpstr>Arial</vt:lpstr>
      <vt:lpstr>나눔스퀘어 ExtraBold</vt:lpstr>
      <vt:lpstr>나눔스퀘어 Bold</vt:lpstr>
      <vt:lpstr>나눔스퀘어</vt:lpstr>
      <vt:lpstr>1_Office 테마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Kang</dc:creator>
  <cp:keywords/>
  <dc:description/>
  <cp:lastModifiedBy>정혜창</cp:lastModifiedBy>
  <cp:revision>89</cp:revision>
  <dcterms:created xsi:type="dcterms:W3CDTF">2015-04-12T05:01:39Z</dcterms:created>
  <dcterms:modified xsi:type="dcterms:W3CDTF">2018-10-15T15:26:54Z</dcterms:modified>
  <cp:category/>
  <cp:contentStatus/>
</cp:coreProperties>
</file>