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18.xml" ContentType="application/vnd.openxmlformats-officedocument.presentationml.notesSlide+xml"/>
  <Override PartName="/ppt/comments/comment1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40" r:id="rId1"/>
    <p:sldMasterId id="2147483931" r:id="rId2"/>
  </p:sldMasterIdLst>
  <p:notesMasterIdLst>
    <p:notesMasterId r:id="rId27"/>
  </p:notesMasterIdLst>
  <p:sldIdLst>
    <p:sldId id="257" r:id="rId3"/>
    <p:sldId id="264" r:id="rId4"/>
    <p:sldId id="268" r:id="rId5"/>
    <p:sldId id="272" r:id="rId6"/>
    <p:sldId id="260" r:id="rId7"/>
    <p:sldId id="270" r:id="rId8"/>
    <p:sldId id="271" r:id="rId9"/>
    <p:sldId id="259" r:id="rId10"/>
    <p:sldId id="267" r:id="rId11"/>
    <p:sldId id="266" r:id="rId12"/>
    <p:sldId id="261" r:id="rId13"/>
    <p:sldId id="273" r:id="rId14"/>
    <p:sldId id="274" r:id="rId15"/>
    <p:sldId id="280" r:id="rId16"/>
    <p:sldId id="277" r:id="rId17"/>
    <p:sldId id="278" r:id="rId18"/>
    <p:sldId id="275" r:id="rId19"/>
    <p:sldId id="276" r:id="rId20"/>
    <p:sldId id="279" r:id="rId21"/>
    <p:sldId id="281" r:id="rId22"/>
    <p:sldId id="286" r:id="rId23"/>
    <p:sldId id="282" r:id="rId24"/>
    <p:sldId id="283" r:id="rId25"/>
    <p:sldId id="265" r:id="rId26"/>
  </p:sldIdLst>
  <p:sldSz cx="12192000" cy="6858000"/>
  <p:notesSz cx="6858000" cy="9144000"/>
  <p:embeddedFontLst>
    <p:embeddedFont>
      <p:font typeface="나눔고딕 ExtraBold" panose="020B0600000101010101" charset="-127"/>
      <p:bold r:id="rId28"/>
    </p:embeddedFont>
    <p:embeddedFont>
      <p:font typeface="맑은 고딕" panose="020B0503020000020004" pitchFamily="50" charset="-127"/>
      <p:regular r:id="rId29"/>
      <p:bold r:id="rId3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정혜창" initials="정" lastIdx="1" clrIdx="0">
    <p:extLst>
      <p:ext uri="{19B8F6BF-5375-455C-9EA6-DF929625EA0E}">
        <p15:presenceInfo xmlns:p15="http://schemas.microsoft.com/office/powerpoint/2012/main" userId="정혜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36"/>
    <p:restoredTop sz="92857" autoAdjust="0"/>
  </p:normalViewPr>
  <p:slideViewPr>
    <p:cSldViewPr snapToGrid="0">
      <p:cViewPr varScale="1">
        <p:scale>
          <a:sx n="80" d="100"/>
          <a:sy n="80" d="100"/>
        </p:scale>
        <p:origin x="64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5T00:40:41.536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5T00:40:41.536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5T00:40:41.536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5T00:40:41.536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5T00:40:41.536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5T00:40:41.536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5T00:40:41.536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5T00:40:41.536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5T00:40:41.536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5T00:40:41.536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5T00:40:41.536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A800A805-309B-462D-9459-A3BE8FEE2625}" type="datetimeFigureOut">
              <a:rPr lang="ko-KR" altLang="en-US"/>
              <a:pPr/>
              <a:t>2018-10-16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8B28A9D2-DA1C-4E3B-8386-B22D7D380C75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A9D2-DA1C-4E3B-8386-B22D7D380C75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424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A9D2-DA1C-4E3B-8386-B22D7D380C75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819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A9D2-DA1C-4E3B-8386-B22D7D380C75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068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A9D2-DA1C-4E3B-8386-B22D7D380C75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136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A9D2-DA1C-4E3B-8386-B22D7D380C75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531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A9D2-DA1C-4E3B-8386-B22D7D380C75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29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A9D2-DA1C-4E3B-8386-B22D7D380C75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487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A9D2-DA1C-4E3B-8386-B22D7D380C75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039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A9D2-DA1C-4E3B-8386-B22D7D380C75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738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A9D2-DA1C-4E3B-8386-B22D7D380C75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706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A9D2-DA1C-4E3B-8386-B22D7D380C75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A9D2-DA1C-4E3B-8386-B22D7D380C75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08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A9D2-DA1C-4E3B-8386-B22D7D380C75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955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A9D2-DA1C-4E3B-8386-B22D7D380C75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A9D2-DA1C-4E3B-8386-B22D7D380C75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973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A9D2-DA1C-4E3B-8386-B22D7D380C75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08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A9D2-DA1C-4E3B-8386-B22D7D380C75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A9D2-DA1C-4E3B-8386-B22D7D380C75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54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FFC20-487C-41B3-B627-1E669E65FE9B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885D3-0355-41E1-9C5A-A11590D6C1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316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FFC20-487C-41B3-B627-1E669E65FE9B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885D3-0355-41E1-9C5A-A11590D6C1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04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FFC20-487C-41B3-B627-1E669E65FE9B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885D3-0355-41E1-9C5A-A11590D6C1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5597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DAA430-EAE1-411C-A379-037A0A09B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ED9B8D4-3D17-416E-92CB-3CEA61CA7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BFEC84-5762-40C7-B1D8-FC763FF9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FC20-487C-41B3-B627-1E669E65FE9B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7B35BC1-ECF8-4E3E-80ED-EE21FD038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628FC2-A282-43BB-B62E-B9990B35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5D3-0355-41E1-9C5A-A11590D6C1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4999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C968F4-4777-4867-B016-4A9F096E9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3A1FA9-AAF4-4B24-9920-76E519A36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FBA74F6-546D-4F73-9BFA-226874802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FC20-487C-41B3-B627-1E669E65FE9B}" type="datetimeFigureOut">
              <a:rPr lang="ko-KR" altLang="en-US" smtClean="0"/>
              <a:pPr/>
              <a:t>2018-10-16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61E2452-DFE4-4E43-9C53-55CF1C8D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7CD295A-13C8-4ACD-8DB9-64709F1B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5D3-0355-41E1-9C5A-A11590D6C1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9878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21821E-F3D8-4A16-BB38-D0B924FB4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388DFE5-A653-4ACD-A20C-00B76598D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9CC7F1-02D2-4C58-B9CA-D77C10F5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FC20-487C-41B3-B627-1E669E65FE9B}" type="datetimeFigureOut">
              <a:rPr lang="ko-KR" altLang="en-US" smtClean="0"/>
              <a:pPr/>
              <a:t>2018-10-16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992E71-565C-4DF5-A35E-F49605684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739B90-F47E-4443-9385-143415677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5D3-0355-41E1-9C5A-A11590D6C1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4799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A492D8-B67A-4032-A494-3AAA6898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2738F6-42AC-401A-B80A-F08614843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5FC385A-5828-4A02-9338-F756FF69D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2C31F01-A0B9-4128-9D4C-682D6BA16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FC20-487C-41B3-B627-1E669E65FE9B}" type="datetimeFigureOut">
              <a:rPr lang="ko-KR" altLang="en-US" smtClean="0"/>
              <a:pPr/>
              <a:t>2018-10-16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918A38F-6414-4BFD-A188-52BCC820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033A217-78D7-42C0-9B7D-32A733566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5D3-0355-41E1-9C5A-A11590D6C1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3969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569B16-ADB4-4FDC-A709-9FF02A91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B2DFB4E-8DC7-48AF-8148-8DA7BACFC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8939697-901D-47BC-AE6B-E696E2C9C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84063AD-C2FB-48B9-A12D-B02F269D3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213D814-76D0-44E1-B68D-6A2FF4F8B3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108921F-7673-4870-A8C2-931B8425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FC20-487C-41B3-B627-1E669E65FE9B}" type="datetimeFigureOut">
              <a:rPr lang="ko-KR" altLang="en-US" smtClean="0"/>
              <a:pPr/>
              <a:t>2018-10-16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4692420-D20E-4F15-8E49-BDC4B305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98197A1-8868-41E6-BD07-59F6CD431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5D3-0355-41E1-9C5A-A11590D6C1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702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9B5AD9-E97F-4532-982C-9D0729BD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EEDF190-F209-4034-9689-7E036C4AA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FC20-487C-41B3-B627-1E669E65FE9B}" type="datetimeFigureOut">
              <a:rPr lang="ko-KR" altLang="en-US" smtClean="0"/>
              <a:pPr/>
              <a:t>2018-10-16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3699B23-FEB0-4899-AE15-1407A1431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7C8A5E3-4E2A-44DC-B5C2-DACC0B23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5D3-0355-41E1-9C5A-A11590D6C1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84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26E2C47-4A88-44A8-B6EC-5439D1860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FC20-487C-41B3-B627-1E669E65FE9B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486D4F4-D6DD-447C-BE14-644FB9EC2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262D5FE-18BB-4F73-8FA1-955A1768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5D3-0355-41E1-9C5A-A11590D6C1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6177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8B9B11-6891-4DE3-B4BF-AD06237ED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A18EB1-3944-4C5F-8A0A-7A2961892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D256EEA-4C12-4C48-97F5-433F38A57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1305507-E10F-4E1F-86E5-DEE5B3D22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FC20-487C-41B3-B627-1E669E65FE9B}" type="datetimeFigureOut">
              <a:rPr lang="ko-KR" altLang="en-US" smtClean="0"/>
              <a:pPr/>
              <a:t>2018-10-16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70521EC-E3A8-4A67-A823-3B76BA4C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E402189-67AF-4CA6-AF95-22CA0B5DB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5D3-0355-41E1-9C5A-A11590D6C1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729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FFC20-487C-41B3-B627-1E669E65FE9B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885D3-0355-41E1-9C5A-A11590D6C1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057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1C47F7-415A-4417-B4A1-27A04C384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28C71A0-07B4-4F61-A7D3-134A85A93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426BA47-F30F-41B7-B4A2-A59AB7D0C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45156A7-39DE-46E7-8574-AE21898E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FC20-487C-41B3-B627-1E669E65FE9B}" type="datetimeFigureOut">
              <a:rPr lang="ko-KR" altLang="en-US" smtClean="0"/>
              <a:pPr/>
              <a:t>2018-10-16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5BC9FAD-DDBA-4E08-B09A-C2128F1A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00C9F21-E996-4113-B92C-8D2A68DBC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5D3-0355-41E1-9C5A-A11590D6C1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8436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F4CB70-D927-4530-B23A-8FE5022B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B848E41-9B38-4F10-9DB1-BEB30C516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75BC73-3A93-4B3D-82FC-ED6AECD1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FC20-487C-41B3-B627-1E669E65FE9B}" type="datetimeFigureOut">
              <a:rPr lang="ko-KR" altLang="en-US" smtClean="0"/>
              <a:pPr/>
              <a:t>2018-10-16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D80D657-59B1-4D71-83F7-96486233E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DF4E4B-8CFB-483A-BD8A-FD4AE3A61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5D3-0355-41E1-9C5A-A11590D6C1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3760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13A2152-E3D4-4B80-9654-311262188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995D76B-6BEC-41EA-9D90-7328C9C08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F8A055-E4F7-48A8-A196-8A594FA28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FC20-487C-41B3-B627-1E669E65FE9B}" type="datetimeFigureOut">
              <a:rPr lang="ko-KR" altLang="en-US" smtClean="0"/>
              <a:pPr/>
              <a:t>2018-10-16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5B6DECF-68B7-4EAD-AE45-8A7DE2638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37E417-24C7-435D-BA0E-E1D5E968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85D3-0355-41E1-9C5A-A11590D6C11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778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FFC20-487C-41B3-B627-1E669E65FE9B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885D3-0355-41E1-9C5A-A11590D6C1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923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FFC20-487C-41B3-B627-1E669E65FE9B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885D3-0355-41E1-9C5A-A11590D6C1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33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FFC20-487C-41B3-B627-1E669E65FE9B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885D3-0355-41E1-9C5A-A11590D6C1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777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FFC20-487C-41B3-B627-1E669E65FE9B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885D3-0355-41E1-9C5A-A11590D6C1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79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FFC20-487C-41B3-B627-1E669E65FE9B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885D3-0355-41E1-9C5A-A11590D6C1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121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FFC20-487C-41B3-B627-1E669E65FE9B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885D3-0355-41E1-9C5A-A11590D6C1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50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0FFC20-487C-41B3-B627-1E669E65FE9B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8885D3-0355-41E1-9C5A-A11590D6C1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097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1_Office 테마"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 flipH="1">
            <a:off x="-1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842B19D-1D77-415F-ABDA-B13F85225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9BFDCE1-FF5C-4621-B5DD-EB60A5B73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EE8150-7546-4107-AAE1-1734E9295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C983-B14A-4832-AEBF-D4F4AB78510C}" type="datetimeFigureOut">
              <a:rPr lang="ko-KR" altLang="en-US" smtClean="0"/>
              <a:t>2018-10-16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3AE971-3233-4FC6-9DB0-562C09756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B4E5E5-9883-4FC5-895F-DED4743B2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F28DB-681C-45EA-A768-F35F06EF22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698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comments" Target="../comments/commen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comments" Target="../comments/comment2.xml"/><Relationship Id="rId5" Type="http://schemas.openxmlformats.org/officeDocument/2006/relationships/image" Target="../media/image8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comments" Target="../comments/commen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comments" Target="../comments/commen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comments" Target="../comments/commen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comments" Target="../comments/comment6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comments" Target="../comments/commen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9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comments" Target="../comments/comment10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1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i_1OxzKUdc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email">
            <a:alphaModFix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82960"/>
            <a:ext cx="12192000" cy="3275040"/>
          </a:xfrm>
          <a:prstGeom prst="rect">
            <a:avLst/>
          </a:prstGeom>
        </p:spPr>
      </p:pic>
      <p:sp>
        <p:nvSpPr>
          <p:cNvPr id="2" name="타원 1"/>
          <p:cNvSpPr/>
          <p:nvPr/>
        </p:nvSpPr>
        <p:spPr>
          <a:xfrm>
            <a:off x="4477139" y="1105679"/>
            <a:ext cx="3237722" cy="32377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405472" y="1201743"/>
            <a:ext cx="338105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ko-KR" altLang="en-US" sz="4000" spc="3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중세</a:t>
            </a:r>
            <a:r>
              <a:rPr lang="ko-KR" altLang="en-US" sz="4000" spc="3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일본</a:t>
            </a:r>
            <a:r>
              <a:rPr lang="ko-KR" altLang="en-US" sz="4000" spc="3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 </a:t>
            </a:r>
            <a:endParaRPr lang="en-US" altLang="ko-KR" sz="4000" spc="3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4000" spc="3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정치 사회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28563" y="2724540"/>
            <a:ext cx="934871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216*2*16</a:t>
            </a:r>
            <a:endParaRPr lang="ko-KR" altLang="en-US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정혜창</a:t>
            </a:r>
            <a:endParaRPr lang="en-US" altLang="ko-KR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2170*0*9</a:t>
            </a:r>
          </a:p>
          <a:p>
            <a:pPr algn="ctr"/>
            <a:r>
              <a:rPr lang="ko-KR" altLang="en-US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최정은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617503" y="674238"/>
            <a:ext cx="93305" cy="933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710808" y="739550"/>
            <a:ext cx="271901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센고쿠 다이묘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617503" y="2631224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6997983" y="2631224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눈물 방울 5"/>
          <p:cNvSpPr/>
          <p:nvPr/>
        </p:nvSpPr>
        <p:spPr>
          <a:xfrm rot="16200000">
            <a:off x="11834663" y="6497841"/>
            <a:ext cx="230670" cy="23067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altLang="ko-KR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10808" y="1162924"/>
            <a:ext cx="817723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2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오다 노부나가  </a:t>
            </a:r>
            <a:r>
              <a:rPr lang="en-US" altLang="ko-KR" sz="2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&lt; </a:t>
            </a:r>
            <a:r>
              <a:rPr lang="ko-KR" altLang="en-US" sz="2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대표적 센고쿠 다이묘</a:t>
            </a:r>
            <a:endParaRPr lang="en-US" altLang="ko-KR" sz="24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센고쿠 시대를 평정한 인물로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아즈치모모야마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시대를 연 다이묘이다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lvl="0"/>
            <a:r>
              <a:rPr lang="ko-KR" altLang="en-US" sz="2000" spc="-150" dirty="0" err="1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도요토미</a:t>
            </a:r>
            <a:r>
              <a:rPr lang="ko-KR" altLang="en-US" sz="2000" spc="-15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히데요시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spc="-150" dirty="0" err="1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도쿠가와</a:t>
            </a:r>
            <a:r>
              <a:rPr lang="ko-KR" altLang="en-US" sz="2000" spc="-150" dirty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spc="-150" dirty="0" err="1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이에야스</a:t>
            </a:r>
            <a:r>
              <a:rPr lang="ko-KR" altLang="en-US" sz="2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와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더불어 중세 일본 </a:t>
            </a:r>
            <a:r>
              <a:rPr lang="ko-KR" altLang="en-US" sz="2000" spc="-15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삼영걸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로 불린다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pic>
        <p:nvPicPr>
          <p:cNvPr id="1025" name="_x203283784" descr="EMB000000646c9d">
            <a:extLst>
              <a:ext uri="{FF2B5EF4-FFF2-40B4-BE49-F238E27FC236}">
                <a16:creationId xmlns:a16="http://schemas.microsoft.com/office/drawing/2014/main" id="{36A14650-E149-46BF-AB7A-941AB07B1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2403" y="3029858"/>
            <a:ext cx="3019572" cy="308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ì¤ë¤ ë¸ë¶ëê°ì ëí ì´ë¯¸ì§ ê²ìê²°ê³¼">
            <a:extLst>
              <a:ext uri="{FF2B5EF4-FFF2-40B4-BE49-F238E27FC236}">
                <a16:creationId xmlns:a16="http://schemas.microsoft.com/office/drawing/2014/main" id="{FA1857C4-149F-46FB-A329-C1DA12D21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3955" y="2943300"/>
            <a:ext cx="3334092" cy="333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2EB1B5C-66BD-4A24-BA77-5614219B9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070" y="1318121"/>
            <a:ext cx="109738" cy="103641"/>
          </a:xfrm>
          <a:prstGeom prst="rect">
            <a:avLst/>
          </a:prstGeom>
        </p:spPr>
      </p:pic>
      <p:sp>
        <p:nvSpPr>
          <p:cNvPr id="10" name="말풍선: 사각형 9">
            <a:extLst>
              <a:ext uri="{FF2B5EF4-FFF2-40B4-BE49-F238E27FC236}">
                <a16:creationId xmlns:a16="http://schemas.microsoft.com/office/drawing/2014/main" id="{B16C10E6-A593-44B8-8883-C87D2FB70B59}"/>
              </a:ext>
            </a:extLst>
          </p:cNvPr>
          <p:cNvSpPr/>
          <p:nvPr/>
        </p:nvSpPr>
        <p:spPr>
          <a:xfrm>
            <a:off x="8219452" y="2905200"/>
            <a:ext cx="1724025" cy="1171550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이탈리아 화가가 그린 오다 </a:t>
            </a:r>
            <a:r>
              <a:rPr lang="ko-KR" alt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노부나가의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초상화</a:t>
            </a:r>
          </a:p>
        </p:txBody>
      </p:sp>
    </p:spTree>
    <p:extLst>
      <p:ext uri="{BB962C8B-B14F-4D97-AF65-F5344CB8AC3E}">
        <p14:creationId xmlns:p14="http://schemas.microsoft.com/office/powerpoint/2010/main" val="354356983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617503" y="674238"/>
            <a:ext cx="93305" cy="933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" name="TextBox 8"/>
          <p:cNvSpPr txBox="1"/>
          <p:nvPr/>
        </p:nvSpPr>
        <p:spPr>
          <a:xfrm>
            <a:off x="710807" y="739550"/>
            <a:ext cx="52325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sz="2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그밖에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두각을 나타냈던 다이묘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073240" y="2125014"/>
            <a:ext cx="2511380" cy="2305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사진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3584620" y="2125014"/>
            <a:ext cx="2511380" cy="2305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사진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6096000" y="2125014"/>
            <a:ext cx="2511380" cy="2305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사진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8607380" y="2125014"/>
            <a:ext cx="2511380" cy="2305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사진</a:t>
            </a:r>
          </a:p>
        </p:txBody>
      </p:sp>
      <p:sp>
        <p:nvSpPr>
          <p:cNvPr id="10" name="눈물 방울 9"/>
          <p:cNvSpPr/>
          <p:nvPr/>
        </p:nvSpPr>
        <p:spPr>
          <a:xfrm rot="16200000">
            <a:off x="11834663" y="6497841"/>
            <a:ext cx="230670" cy="23067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altLang="ko-KR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3</a:t>
            </a:r>
            <a:endParaRPr lang="ko-KR" altLang="en-US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10808" y="1162924"/>
            <a:ext cx="90653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altLang="ko-KR" sz="14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endParaRPr lang="en-US" altLang="ko-KR" sz="14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r>
              <a:rPr lang="en-US" altLang="ko-KR" sz="1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</a:t>
            </a:r>
          </a:p>
          <a:p>
            <a:pPr lvl="0"/>
            <a:r>
              <a:rPr lang="en-US" altLang="ko-KR" sz="1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</a:t>
            </a:r>
            <a:r>
              <a:rPr lang="ko-KR" altLang="en-US" sz="14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우에스기</a:t>
            </a:r>
            <a:r>
              <a:rPr lang="ko-KR" altLang="en-US" sz="1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4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겐신</a:t>
            </a:r>
            <a:r>
              <a:rPr lang="ko-KR" altLang="en-US" sz="1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                         </a:t>
            </a:r>
            <a:r>
              <a:rPr lang="ko-KR" altLang="en-US" sz="14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다케다</a:t>
            </a:r>
            <a:r>
              <a:rPr lang="ko-KR" altLang="en-US" sz="1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4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신겐</a:t>
            </a:r>
            <a:r>
              <a:rPr lang="ko-KR" altLang="en-US" sz="1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                            모리 </a:t>
            </a:r>
            <a:r>
              <a:rPr lang="ko-KR" altLang="en-US" sz="14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모토타리</a:t>
            </a:r>
            <a:r>
              <a:rPr lang="ko-KR" altLang="en-US" sz="1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                           호조 </a:t>
            </a:r>
            <a:r>
              <a:rPr lang="ko-KR" altLang="en-US" sz="14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우지야스</a:t>
            </a:r>
            <a:r>
              <a:rPr lang="ko-KR" altLang="en-US" sz="1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14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8194" name="Picture 2" descr="Uesugi Kenshin.jpg">
            <a:extLst>
              <a:ext uri="{FF2B5EF4-FFF2-40B4-BE49-F238E27FC236}">
                <a16:creationId xmlns:a16="http://schemas.microsoft.com/office/drawing/2014/main" id="{FC2860E0-E2B3-4442-8857-690119D73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241" y="2125014"/>
            <a:ext cx="2511380" cy="230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akeda Harunobu.jpg">
            <a:extLst>
              <a:ext uri="{FF2B5EF4-FFF2-40B4-BE49-F238E27FC236}">
                <a16:creationId xmlns:a16="http://schemas.microsoft.com/office/drawing/2014/main" id="{CDA02CEE-614F-4184-8D60-C811C85A7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620" y="2125012"/>
            <a:ext cx="2511380" cy="230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Motonari Mouri.jpg">
            <a:extLst>
              <a:ext uri="{FF2B5EF4-FFF2-40B4-BE49-F238E27FC236}">
                <a16:creationId xmlns:a16="http://schemas.microsoft.com/office/drawing/2014/main" id="{A80D90E0-BB8C-4385-8853-056774D05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990" y="2117031"/>
            <a:ext cx="2511379" cy="23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Ujiyasu Hojo.jpg">
            <a:extLst>
              <a:ext uri="{FF2B5EF4-FFF2-40B4-BE49-F238E27FC236}">
                <a16:creationId xmlns:a16="http://schemas.microsoft.com/office/drawing/2014/main" id="{4B7E1F61-28A5-40F7-B2EB-4CD587418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7376" y="2125012"/>
            <a:ext cx="2511377" cy="231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617503" y="674238"/>
            <a:ext cx="93305" cy="933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710808" y="739550"/>
            <a:ext cx="489428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오다 </a:t>
            </a:r>
            <a:r>
              <a:rPr lang="ko-KR" altLang="en-US" sz="2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노부나가의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교토 입성 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617503" y="2631224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6997983" y="2631224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눈물 방울 5"/>
          <p:cNvSpPr/>
          <p:nvPr/>
        </p:nvSpPr>
        <p:spPr>
          <a:xfrm rot="16200000">
            <a:off x="11834663" y="6497841"/>
            <a:ext cx="230670" cy="23067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altLang="ko-KR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1070" y="1600568"/>
            <a:ext cx="70968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1568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년 오다 </a:t>
            </a:r>
            <a:r>
              <a:rPr lang="ko-KR" altLang="en-US" sz="2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노부나가가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spc="-150" dirty="0" err="1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아시카가</a:t>
            </a:r>
            <a:r>
              <a:rPr lang="ko-KR" altLang="en-US" sz="2000" spc="-15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spc="-150" dirty="0" err="1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요시아키를</a:t>
            </a:r>
            <a:r>
              <a:rPr lang="ko-KR" altLang="en-US" sz="2000" spc="-15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받들어 교토에 입성</a:t>
            </a:r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2EB1B5C-66BD-4A24-BA77-5614219B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70" y="1318121"/>
            <a:ext cx="109738" cy="103641"/>
          </a:xfrm>
          <a:prstGeom prst="rect">
            <a:avLst/>
          </a:prstGeom>
        </p:spPr>
      </p:pic>
      <p:pic>
        <p:nvPicPr>
          <p:cNvPr id="9218" name="Picture 2" descr="Yoshiaki.jpg">
            <a:extLst>
              <a:ext uri="{FF2B5EF4-FFF2-40B4-BE49-F238E27FC236}">
                <a16:creationId xmlns:a16="http://schemas.microsoft.com/office/drawing/2014/main" id="{AEE22660-3266-400C-8770-0627E2DFE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394" y="3258458"/>
            <a:ext cx="4033179" cy="308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_x203283784" descr="EMB000000646c9d">
            <a:extLst>
              <a:ext uri="{FF2B5EF4-FFF2-40B4-BE49-F238E27FC236}">
                <a16:creationId xmlns:a16="http://schemas.microsoft.com/office/drawing/2014/main" id="{30618748-DF45-4A05-9071-BB3254356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103" y="3258458"/>
            <a:ext cx="3019572" cy="308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63676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617503" y="674238"/>
            <a:ext cx="93305" cy="933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710808" y="739550"/>
            <a:ext cx="628248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오다 </a:t>
            </a:r>
            <a:r>
              <a:rPr lang="ko-KR" altLang="en-US" sz="2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노부나가의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사망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– </a:t>
            </a:r>
            <a:r>
              <a:rPr lang="ko-KR" altLang="en-US" sz="2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혼노지의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변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710808" y="3116999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6974994" y="3100273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눈물 방울 5"/>
          <p:cNvSpPr/>
          <p:nvPr/>
        </p:nvSpPr>
        <p:spPr>
          <a:xfrm rot="16200000">
            <a:off x="11834663" y="6497841"/>
            <a:ext cx="230670" cy="23067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altLang="ko-KR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77483" y="1404228"/>
            <a:ext cx="74856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1582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년 음력 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6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월 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일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(6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월 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21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일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 </a:t>
            </a:r>
            <a:r>
              <a:rPr lang="ko-KR" altLang="en-US" sz="2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혼노지에서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발생한 센고쿠 사의 분수령이 된 사건을 말한다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r>
              <a:rPr lang="ko-KR" altLang="en-US" sz="2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아케치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미쓰히데의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모반으로 일어난 이 사건으로 오다 </a:t>
            </a:r>
            <a:r>
              <a:rPr lang="ko-KR" altLang="en-US" sz="2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노부나가가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죽고 </a:t>
            </a:r>
            <a:r>
              <a:rPr lang="ko-KR" altLang="en-US" sz="2000" spc="-150" dirty="0" err="1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도요토미</a:t>
            </a:r>
            <a:r>
              <a:rPr lang="ko-KR" altLang="en-US" sz="2000" spc="-15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히데요시의 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세상이 열렸다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2EB1B5C-66BD-4A24-BA77-5614219B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70" y="1318121"/>
            <a:ext cx="109738" cy="103641"/>
          </a:xfrm>
          <a:prstGeom prst="rect">
            <a:avLst/>
          </a:prstGeom>
        </p:spPr>
      </p:pic>
      <p:pic>
        <p:nvPicPr>
          <p:cNvPr id="13" name="_x203283784" descr="EMB000000646c9d">
            <a:extLst>
              <a:ext uri="{FF2B5EF4-FFF2-40B4-BE49-F238E27FC236}">
                <a16:creationId xmlns:a16="http://schemas.microsoft.com/office/drawing/2014/main" id="{30618748-DF45-4A05-9071-BB3254356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789" y="3465753"/>
            <a:ext cx="3019572" cy="269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ê´ë ¨ ì´ë¯¸ì§">
            <a:extLst>
              <a:ext uri="{FF2B5EF4-FFF2-40B4-BE49-F238E27FC236}">
                <a16:creationId xmlns:a16="http://schemas.microsoft.com/office/drawing/2014/main" id="{3C1D7C83-AA30-4E6B-87ED-2E7E4674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3238" y="2803175"/>
            <a:ext cx="37433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화살표: 줄무늬가 있는 오른쪽 1">
            <a:extLst>
              <a:ext uri="{FF2B5EF4-FFF2-40B4-BE49-F238E27FC236}">
                <a16:creationId xmlns:a16="http://schemas.microsoft.com/office/drawing/2014/main" id="{B1646CD0-803A-4EE0-A838-252E99CBEC11}"/>
              </a:ext>
            </a:extLst>
          </p:cNvPr>
          <p:cNvSpPr/>
          <p:nvPr/>
        </p:nvSpPr>
        <p:spPr>
          <a:xfrm>
            <a:off x="4229100" y="4495800"/>
            <a:ext cx="2114550" cy="40005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3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962648" y="1519819"/>
            <a:ext cx="6433171" cy="244887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30000"/>
              </a:lnSpc>
            </a:pPr>
            <a:endParaRPr lang="en-US" altLang="ko-KR" sz="4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>
              <a:lnSpc>
                <a:spcPct val="130000"/>
              </a:lnSpc>
            </a:pPr>
            <a:r>
              <a:rPr lang="en-US" altLang="ko-KR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</a:t>
            </a:r>
            <a:r>
              <a:rPr lang="ko-KR" altLang="en-US" sz="40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쇼호쿠</a:t>
            </a:r>
            <a:r>
              <a:rPr lang="ko-KR" altLang="en-US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시대의 정치 사회 </a:t>
            </a:r>
            <a:endParaRPr lang="en-US" altLang="ko-KR" sz="4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>
              <a:lnSpc>
                <a:spcPct val="130000"/>
              </a:lnSpc>
            </a:pPr>
            <a:endParaRPr lang="en-US" altLang="ko-KR" sz="2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>
              <a:lnSpc>
                <a:spcPct val="130000"/>
              </a:lnSpc>
            </a:pPr>
            <a:endParaRPr lang="ko-KR" altLang="en-US" sz="2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537180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617503" y="674238"/>
            <a:ext cx="93305" cy="933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710808" y="739550"/>
            <a:ext cx="369043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sz="2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도요토미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히데요시  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664155" y="3136049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6978933" y="3136049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눈물 방울 5"/>
          <p:cNvSpPr/>
          <p:nvPr/>
        </p:nvSpPr>
        <p:spPr>
          <a:xfrm rot="16200000">
            <a:off x="11834663" y="6497841"/>
            <a:ext cx="230670" cy="23067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altLang="ko-KR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1070" y="1421762"/>
            <a:ext cx="6192721" cy="276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배신자 </a:t>
            </a:r>
            <a:r>
              <a:rPr lang="ko-KR" altLang="en-US" sz="2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아케치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미쓰히데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처단 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&gt; 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명분과 실리를 얻다</a:t>
            </a:r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lvl="0"/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교토 입성 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&gt; </a:t>
            </a:r>
            <a:r>
              <a:rPr lang="ko-KR" altLang="en-US" sz="2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노부나가의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사업을 계승 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&gt; 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오사카성을 쌓다  </a:t>
            </a:r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ko-KR" altLang="en-US" b="1" dirty="0" err="1"/>
              <a:t>시바타</a:t>
            </a:r>
            <a:r>
              <a:rPr lang="ko-KR" altLang="en-US" b="1" dirty="0"/>
              <a:t> </a:t>
            </a:r>
            <a:r>
              <a:rPr lang="ko-KR" altLang="en-US" b="1" dirty="0" err="1"/>
              <a:t>가쓰이에와의</a:t>
            </a:r>
            <a:r>
              <a:rPr lang="ko-KR" altLang="en-US" b="1" dirty="0"/>
              <a:t> 대립 </a:t>
            </a:r>
            <a:r>
              <a:rPr lang="en-US" altLang="ko-KR" b="1" dirty="0"/>
              <a:t>&gt; </a:t>
            </a:r>
            <a:r>
              <a:rPr lang="ko-KR" altLang="en-US" b="1" dirty="0" err="1"/>
              <a:t>승리후</a:t>
            </a:r>
            <a:r>
              <a:rPr lang="ko-KR" altLang="en-US" b="1" dirty="0"/>
              <a:t> 전국 통일 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 err="1"/>
              <a:t>도쿠가와</a:t>
            </a:r>
            <a:r>
              <a:rPr lang="ko-KR" altLang="en-US" b="1" dirty="0"/>
              <a:t> </a:t>
            </a:r>
            <a:r>
              <a:rPr lang="ko-KR" altLang="en-US" b="1" dirty="0" err="1"/>
              <a:t>이에야스와</a:t>
            </a:r>
            <a:r>
              <a:rPr lang="ko-KR" altLang="en-US" b="1" dirty="0"/>
              <a:t> 대립 </a:t>
            </a:r>
            <a:r>
              <a:rPr lang="en-US" altLang="ko-KR" b="1" dirty="0"/>
              <a:t>&gt; </a:t>
            </a:r>
            <a:r>
              <a:rPr lang="ko-KR" altLang="en-US" b="1" dirty="0"/>
              <a:t>임진왜란 </a:t>
            </a:r>
          </a:p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2EB1B5C-66BD-4A24-BA77-5614219B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70" y="1318121"/>
            <a:ext cx="109738" cy="103641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D1BD3077-B25E-4092-A6E5-54E85887D5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55" y="3772172"/>
            <a:ext cx="3429000" cy="272566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3265BE8-E856-424D-AD3D-5B2B094B92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933" y="3456106"/>
            <a:ext cx="2876550" cy="315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0140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617503" y="674238"/>
            <a:ext cx="93305" cy="933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710808" y="739550"/>
            <a:ext cx="369043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sz="2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도요토미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히데요시  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664155" y="3136049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6978933" y="3136049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눈물 방울 5"/>
          <p:cNvSpPr/>
          <p:nvPr/>
        </p:nvSpPr>
        <p:spPr>
          <a:xfrm rot="16200000">
            <a:off x="11834663" y="6497841"/>
            <a:ext cx="230670" cy="23067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altLang="ko-KR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1070" y="1421762"/>
            <a:ext cx="473719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출세의 아이콘 </a:t>
            </a:r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빈농의 아들로 태어나 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&gt; 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전국을 통일하다</a:t>
            </a:r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오다 </a:t>
            </a:r>
            <a:r>
              <a:rPr lang="ko-KR" altLang="en-US" sz="2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노부나가의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가신으로 재능을 인정받다</a:t>
            </a:r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2EB1B5C-66BD-4A24-BA77-5614219B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70" y="1318121"/>
            <a:ext cx="109738" cy="103641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D1BD3077-B25E-4092-A6E5-54E85887D5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55" y="3772172"/>
            <a:ext cx="3429000" cy="272566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3265BE8-E856-424D-AD3D-5B2B094B92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933" y="3456106"/>
            <a:ext cx="2876550" cy="315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377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617503" y="674238"/>
            <a:ext cx="93305" cy="933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710808" y="739550"/>
            <a:ext cx="369043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sz="2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도요토미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히데요시  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664155" y="3136049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6978933" y="3136049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눈물 방울 5"/>
          <p:cNvSpPr/>
          <p:nvPr/>
        </p:nvSpPr>
        <p:spPr>
          <a:xfrm rot="16200000">
            <a:off x="11834663" y="6497841"/>
            <a:ext cx="230670" cy="23067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altLang="ko-KR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1070" y="1421762"/>
            <a:ext cx="834395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센고쿠 시대와 </a:t>
            </a:r>
            <a:r>
              <a:rPr lang="ko-KR" altLang="en-US" sz="2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아즈치모모야마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시대에 활약했던 무장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정치가이며 다이묘이다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lvl="0"/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</a:p>
          <a:p>
            <a:pPr lvl="0"/>
            <a:r>
              <a:rPr lang="ko-KR" altLang="en-US" sz="2000" spc="-15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오다 노부나가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spc="-150" dirty="0" err="1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도쿠가와</a:t>
            </a:r>
            <a:r>
              <a:rPr lang="ko-KR" altLang="en-US" sz="2000" spc="-150" dirty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spc="-150" dirty="0" err="1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이에야스와</a:t>
            </a:r>
            <a:r>
              <a:rPr lang="ko-KR" altLang="en-US" sz="2000" spc="-150" dirty="0">
                <a:solidFill>
                  <a:srgbClr val="00B05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함께 전국 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영걸로 불린다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또한 임진왜란을 일으킨 장본인이기도 하다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2EB1B5C-66BD-4A24-BA77-5614219B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70" y="1318121"/>
            <a:ext cx="109738" cy="103641"/>
          </a:xfrm>
          <a:prstGeom prst="rect">
            <a:avLst/>
          </a:prstGeom>
        </p:spPr>
      </p:pic>
      <p:pic>
        <p:nvPicPr>
          <p:cNvPr id="12290" name="Picture 2" descr="ëìí ë¯¸ íë°ìì íµì¼ì ëí ì´ë¯¸ì§ ê²ìê²°ê³¼">
            <a:extLst>
              <a:ext uri="{FF2B5EF4-FFF2-40B4-BE49-F238E27FC236}">
                <a16:creationId xmlns:a16="http://schemas.microsoft.com/office/drawing/2014/main" id="{697E442E-653B-4F42-A6C0-0E880119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070" y="3565750"/>
            <a:ext cx="490537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2CB8949-6CBB-4B08-B0CB-F5171197F6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496" y="3399062"/>
            <a:ext cx="4214813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2858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617503" y="674238"/>
            <a:ext cx="93305" cy="933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710808" y="739550"/>
            <a:ext cx="369043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sz="2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도요토미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히데요시  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664155" y="3136049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6978933" y="3136049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눈물 방울 5"/>
          <p:cNvSpPr/>
          <p:nvPr/>
        </p:nvSpPr>
        <p:spPr>
          <a:xfrm rot="16200000">
            <a:off x="11834663" y="6497841"/>
            <a:ext cx="230670" cy="23067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altLang="ko-KR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1070" y="1421762"/>
            <a:ext cx="994374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임진왜란 도중 사망 </a:t>
            </a:r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아들 </a:t>
            </a:r>
            <a:r>
              <a:rPr lang="ko-KR" altLang="en-US" sz="2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히데요리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에게 정권 양도  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&gt; </a:t>
            </a:r>
            <a:r>
              <a:rPr lang="ko-KR" altLang="en-US" sz="2000" spc="-150" dirty="0" err="1">
                <a:solidFill>
                  <a:schemeClr val="accent6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도쿠가와</a:t>
            </a:r>
            <a:r>
              <a:rPr lang="ko-KR" altLang="en-US" sz="2000" spc="-150" dirty="0">
                <a:solidFill>
                  <a:schemeClr val="accent6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spc="-150" dirty="0" err="1">
                <a:solidFill>
                  <a:schemeClr val="accent6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이에야스를</a:t>
            </a:r>
            <a:r>
              <a:rPr lang="ko-KR" altLang="en-US" sz="2000" spc="-150" dirty="0">
                <a:solidFill>
                  <a:schemeClr val="accent6">
                    <a:lumMod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필두로 한 </a:t>
            </a:r>
            <a:r>
              <a:rPr lang="ko-KR" altLang="en-US" sz="2000" spc="-15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고다이로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에게 </a:t>
            </a:r>
            <a:r>
              <a:rPr lang="ko-KR" altLang="en-US" sz="2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히데요리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를 </a:t>
            </a:r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보좌하라고 명하고 사망 </a:t>
            </a:r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2EB1B5C-66BD-4A24-BA77-5614219B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70" y="1318121"/>
            <a:ext cx="109738" cy="10364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D526ED7-0451-4811-A559-C22FD8CC5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08" y="3619502"/>
            <a:ext cx="3914775" cy="269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5175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617503" y="674238"/>
            <a:ext cx="93305" cy="933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710808" y="739550"/>
            <a:ext cx="381707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sz="2800" dirty="0" err="1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도쿠가와</a:t>
            </a:r>
            <a:r>
              <a:rPr lang="ko-KR" altLang="en-US" sz="28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2800" dirty="0" err="1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이에야스</a:t>
            </a:r>
            <a:r>
              <a:rPr lang="ko-KR" altLang="en-US" sz="28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en-US" altLang="ko-KR" sz="2800" dirty="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endParaRPr lang="ko-KR" altLang="en-US" sz="2800" dirty="0">
              <a:solidFill>
                <a:srgbClr val="00B05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617503" y="3726599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6978933" y="3719398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눈물 방울 5"/>
          <p:cNvSpPr/>
          <p:nvPr/>
        </p:nvSpPr>
        <p:spPr>
          <a:xfrm rot="16200000">
            <a:off x="11834663" y="6497841"/>
            <a:ext cx="230670" cy="23067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altLang="ko-KR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1070" y="1421762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2EB1B5C-66BD-4A24-BA77-5614219B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70" y="1318121"/>
            <a:ext cx="109738" cy="103641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5E1C2C7A-B257-4B5B-986C-F20F7A9BEB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87" y="3828623"/>
            <a:ext cx="4101637" cy="2810293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17EF025-DAD3-4449-BF16-5868A90AC750}"/>
              </a:ext>
            </a:extLst>
          </p:cNvPr>
          <p:cNvSpPr/>
          <p:nvPr/>
        </p:nvSpPr>
        <p:spPr>
          <a:xfrm>
            <a:off x="710808" y="1421761"/>
            <a:ext cx="9118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dirty="0"/>
              <a:t>센고쿠 시대부터 에도 시대 초기의 무장이자 센고쿠 다이묘이다</a:t>
            </a:r>
            <a:r>
              <a:rPr lang="en-US" altLang="ko-KR" sz="2000" dirty="0"/>
              <a:t>. </a:t>
            </a:r>
            <a:r>
              <a:rPr lang="ko-KR" altLang="en-US" sz="2000" dirty="0">
                <a:solidFill>
                  <a:srgbClr val="FF0000"/>
                </a:solidFill>
              </a:rPr>
              <a:t>오다 노부나가</a:t>
            </a:r>
            <a:r>
              <a:rPr lang="en-US" altLang="ko-KR" sz="2000" dirty="0"/>
              <a:t>, </a:t>
            </a:r>
            <a:r>
              <a:rPr lang="ko-KR" altLang="en-US" sz="2000" dirty="0" err="1">
                <a:solidFill>
                  <a:schemeClr val="accent1">
                    <a:lumMod val="75000"/>
                  </a:schemeClr>
                </a:solidFill>
              </a:rPr>
              <a:t>도요토미</a:t>
            </a:r>
            <a:r>
              <a:rPr lang="ko-KR" altLang="en-US" sz="2000" dirty="0">
                <a:solidFill>
                  <a:schemeClr val="accent1">
                    <a:lumMod val="75000"/>
                  </a:schemeClr>
                </a:solidFill>
              </a:rPr>
              <a:t> 히데요시와 </a:t>
            </a:r>
            <a:r>
              <a:rPr lang="ko-KR" altLang="en-US" sz="2000" dirty="0"/>
              <a:t>함께 </a:t>
            </a:r>
            <a:r>
              <a:rPr lang="ko-KR" altLang="en-US" sz="2000" dirty="0" err="1"/>
              <a:t>향토삼영걸로</a:t>
            </a:r>
            <a:r>
              <a:rPr lang="ko-KR" altLang="en-US" sz="2000" dirty="0"/>
              <a:t> 불린다</a:t>
            </a:r>
            <a:r>
              <a:rPr lang="en-US" altLang="ko-KR" sz="2000" dirty="0"/>
              <a:t>.</a:t>
            </a:r>
          </a:p>
          <a:p>
            <a:endParaRPr lang="en-US" altLang="ko-KR" sz="2000" dirty="0"/>
          </a:p>
          <a:p>
            <a:r>
              <a:rPr lang="ko-KR" altLang="en-US" sz="2000" dirty="0" err="1"/>
              <a:t>도요토미</a:t>
            </a:r>
            <a:r>
              <a:rPr lang="ko-KR" altLang="en-US" sz="2000" dirty="0"/>
              <a:t> 히데요시 사망 이후 </a:t>
            </a:r>
            <a:r>
              <a:rPr lang="en-US" altLang="ko-KR" sz="2000" dirty="0"/>
              <a:t>1600</a:t>
            </a:r>
            <a:r>
              <a:rPr lang="ko-KR" altLang="en-US" sz="2000" dirty="0"/>
              <a:t>년 </a:t>
            </a:r>
            <a:r>
              <a:rPr lang="ko-KR" altLang="en-US" sz="2000" dirty="0" err="1">
                <a:solidFill>
                  <a:srgbClr val="FF0000"/>
                </a:solidFill>
              </a:rPr>
              <a:t>세키가하라</a:t>
            </a:r>
            <a:r>
              <a:rPr lang="ko-KR" altLang="en-US" sz="2000" dirty="0"/>
              <a:t> 전투에서 동군을 지휘하였으며</a:t>
            </a:r>
            <a:r>
              <a:rPr lang="en-US" altLang="ko-KR" sz="2000" dirty="0"/>
              <a:t>, </a:t>
            </a:r>
            <a:r>
              <a:rPr lang="ko-KR" altLang="en-US" sz="2000" dirty="0"/>
              <a:t>승전 이후 에도 막부를 </a:t>
            </a:r>
            <a:r>
              <a:rPr lang="ko-KR" altLang="en-US" sz="2000" dirty="0" err="1"/>
              <a:t>개창하여</a:t>
            </a:r>
            <a:r>
              <a:rPr lang="ko-KR" altLang="en-US" sz="2000" dirty="0"/>
              <a:t> 첫 쇼군</a:t>
            </a:r>
            <a:r>
              <a:rPr lang="en-US" altLang="ko-KR" sz="2000" dirty="0"/>
              <a:t>(</a:t>
            </a:r>
            <a:r>
              <a:rPr lang="ko-KR" altLang="en-US" sz="2000" dirty="0"/>
              <a:t>재임</a:t>
            </a:r>
            <a:r>
              <a:rPr lang="en-US" altLang="ko-KR" sz="2000" dirty="0"/>
              <a:t>: 1603</a:t>
            </a:r>
            <a:r>
              <a:rPr lang="ko-KR" altLang="en-US" sz="2000" dirty="0"/>
              <a:t>년 </a:t>
            </a:r>
            <a:r>
              <a:rPr lang="en-US" altLang="ko-KR" sz="2000" dirty="0"/>
              <a:t>~ 1605</a:t>
            </a:r>
            <a:r>
              <a:rPr lang="ko-KR" altLang="en-US" sz="2000" dirty="0"/>
              <a:t>년</a:t>
            </a:r>
            <a:r>
              <a:rPr lang="en-US" altLang="ko-KR" sz="2000" dirty="0"/>
              <a:t>)</a:t>
            </a:r>
            <a:r>
              <a:rPr lang="ko-KR" altLang="en-US" sz="2000" dirty="0"/>
              <a:t>이 되었다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BCF4324-0D4F-4B05-B259-CADE3F4D00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580" y="3805024"/>
            <a:ext cx="3794291" cy="292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4113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486" y="732402"/>
            <a:ext cx="289053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altLang="ko-KR" sz="3600" spc="3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CONTENTS</a:t>
            </a:r>
            <a:endParaRPr lang="ko-KR" altLang="en-US" sz="3600" spc="3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962648" y="723892"/>
            <a:ext cx="283699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8"/>
          <p:cNvSpPr txBox="1"/>
          <p:nvPr/>
        </p:nvSpPr>
        <p:spPr>
          <a:xfrm>
            <a:off x="962648" y="1519819"/>
            <a:ext cx="10519226" cy="244887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30000"/>
              </a:lnSpc>
            </a:pPr>
            <a:r>
              <a:rPr lang="en-US" altLang="ko-KR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</a:t>
            </a:r>
            <a:r>
              <a:rPr lang="ko-KR" altLang="en-US" sz="40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아즈치</a:t>
            </a:r>
            <a:r>
              <a:rPr lang="ko-KR" altLang="en-US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40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모모야마</a:t>
            </a:r>
            <a:r>
              <a:rPr lang="en-US" altLang="ko-KR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센고쿠</a:t>
            </a:r>
            <a:r>
              <a:rPr lang="en-US" altLang="ko-KR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r>
              <a:rPr lang="ko-KR" altLang="en-US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시대의 정치 사회 </a:t>
            </a:r>
            <a:endParaRPr lang="en-US" altLang="ko-KR" sz="4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>
              <a:lnSpc>
                <a:spcPct val="130000"/>
              </a:lnSpc>
            </a:pPr>
            <a:r>
              <a:rPr lang="en-US" altLang="ko-KR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2.</a:t>
            </a:r>
            <a:r>
              <a:rPr lang="ko-KR" altLang="en-US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40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쇼쿠호</a:t>
            </a:r>
            <a:r>
              <a:rPr lang="ko-KR" altLang="en-US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시대의 정치 사회</a:t>
            </a:r>
            <a:endParaRPr lang="en-US" altLang="ko-KR" sz="4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>
              <a:lnSpc>
                <a:spcPct val="130000"/>
              </a:lnSpc>
            </a:pPr>
            <a:endParaRPr lang="en-US" altLang="ko-KR" sz="2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>
              <a:lnSpc>
                <a:spcPct val="130000"/>
              </a:lnSpc>
            </a:pPr>
            <a:endParaRPr lang="ko-KR" altLang="en-US" sz="2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962648" y="1339515"/>
            <a:ext cx="283699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76641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617503" y="674238"/>
            <a:ext cx="93305" cy="933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710808" y="739550"/>
            <a:ext cx="381707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sz="2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도쿠가와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2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이에야스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601070" y="6481114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6978933" y="3719398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눈물 방울 5"/>
          <p:cNvSpPr/>
          <p:nvPr/>
        </p:nvSpPr>
        <p:spPr>
          <a:xfrm rot="16200000">
            <a:off x="11834663" y="6497841"/>
            <a:ext cx="230670" cy="23067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altLang="ko-KR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1070" y="1421762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2EB1B5C-66BD-4A24-BA77-5614219B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70" y="1318121"/>
            <a:ext cx="109738" cy="10364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BCF4324-0D4F-4B05-B259-CADE3F4D00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456" y="1592448"/>
            <a:ext cx="3794291" cy="5020727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2B168EEC-BC97-4F0B-9289-15D1A77CA6E4}"/>
              </a:ext>
            </a:extLst>
          </p:cNvPr>
          <p:cNvSpPr/>
          <p:nvPr/>
        </p:nvSpPr>
        <p:spPr>
          <a:xfrm>
            <a:off x="428625" y="179510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000" dirty="0" err="1"/>
              <a:t>미가타</a:t>
            </a:r>
            <a:r>
              <a:rPr lang="ko-KR" altLang="en-US" sz="2000" dirty="0"/>
              <a:t> 가하라 </a:t>
            </a:r>
          </a:p>
          <a:p>
            <a:r>
              <a:rPr lang="ko-KR" altLang="en-US" sz="2000" dirty="0"/>
              <a:t>전투에서 </a:t>
            </a:r>
            <a:r>
              <a:rPr lang="ko-KR" altLang="en-US" sz="2000" dirty="0" err="1"/>
              <a:t>다케다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신겐에게</a:t>
            </a:r>
            <a:endParaRPr lang="ko-KR" altLang="en-US" sz="2000" dirty="0"/>
          </a:p>
          <a:p>
            <a:r>
              <a:rPr lang="ko-KR" altLang="en-US" sz="2000" dirty="0"/>
              <a:t>처참하게 </a:t>
            </a:r>
            <a:r>
              <a:rPr lang="ko-KR" altLang="en-US" sz="2000" dirty="0" err="1"/>
              <a:t>패한뒤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말 위에서 </a:t>
            </a:r>
          </a:p>
          <a:p>
            <a:r>
              <a:rPr lang="ko-KR" altLang="en-US" sz="2000" dirty="0"/>
              <a:t>똥을 지릴 정도로 </a:t>
            </a:r>
            <a:r>
              <a:rPr lang="ko-KR" altLang="en-US" sz="2000" dirty="0" err="1"/>
              <a:t>혼줄이</a:t>
            </a:r>
            <a:r>
              <a:rPr lang="ko-KR" altLang="en-US" sz="2000" dirty="0"/>
              <a:t> 난 </a:t>
            </a:r>
            <a:r>
              <a:rPr lang="ko-KR" altLang="en-US" sz="2000" dirty="0" err="1"/>
              <a:t>이에야스는</a:t>
            </a:r>
            <a:endParaRPr lang="ko-KR" altLang="en-US" sz="2000" dirty="0"/>
          </a:p>
          <a:p>
            <a:endParaRPr lang="en-US" altLang="ko-KR" sz="2000" dirty="0"/>
          </a:p>
          <a:p>
            <a:r>
              <a:rPr lang="ko-KR" altLang="en-US" sz="2000" dirty="0"/>
              <a:t>직후의 자신의 모습을 그리게 하여</a:t>
            </a:r>
          </a:p>
          <a:p>
            <a:r>
              <a:rPr lang="ko-KR" altLang="en-US" sz="2000" dirty="0"/>
              <a:t>두고두고 반성 했다고 한다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sp>
        <p:nvSpPr>
          <p:cNvPr id="12" name="화살표: 줄무늬가 있는 오른쪽 11">
            <a:extLst>
              <a:ext uri="{FF2B5EF4-FFF2-40B4-BE49-F238E27FC236}">
                <a16:creationId xmlns:a16="http://schemas.microsoft.com/office/drawing/2014/main" id="{38AC63F6-7362-4D75-BFFD-282EC99B2EE9}"/>
              </a:ext>
            </a:extLst>
          </p:cNvPr>
          <p:cNvSpPr/>
          <p:nvPr/>
        </p:nvSpPr>
        <p:spPr>
          <a:xfrm>
            <a:off x="2258654" y="5273353"/>
            <a:ext cx="2971800" cy="723898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우거지상 </a:t>
            </a:r>
          </a:p>
        </p:txBody>
      </p:sp>
    </p:spTree>
    <p:extLst>
      <p:ext uri="{BB962C8B-B14F-4D97-AF65-F5344CB8AC3E}">
        <p14:creationId xmlns:p14="http://schemas.microsoft.com/office/powerpoint/2010/main" val="113163032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617503" y="674238"/>
            <a:ext cx="93305" cy="933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710808" y="739550"/>
            <a:ext cx="866294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sz="2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세키가하라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전투</a:t>
            </a:r>
            <a:endParaRPr lang="en-US" altLang="ko-KR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/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서군                   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vs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                   동군   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1000658" y="1821872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6997983" y="1821872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눈물 방울 5"/>
          <p:cNvSpPr/>
          <p:nvPr/>
        </p:nvSpPr>
        <p:spPr>
          <a:xfrm rot="16200000">
            <a:off x="11834663" y="6497841"/>
            <a:ext cx="230670" cy="23067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altLang="ko-KR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1070" y="1421762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2EB1B5C-66BD-4A24-BA77-5614219B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70" y="1318121"/>
            <a:ext cx="109738" cy="103641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5E1C2C7A-B257-4B5B-986C-F20F7A9BEB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350" y="2400313"/>
            <a:ext cx="3774220" cy="378527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0482E5A-CA21-4EAD-A355-A30C70B5B0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39" y="2400313"/>
            <a:ext cx="3509975" cy="3690875"/>
          </a:xfrm>
          <a:prstGeom prst="rect">
            <a:avLst/>
          </a:prstGeom>
        </p:spPr>
      </p:pic>
      <p:sp>
        <p:nvSpPr>
          <p:cNvPr id="12" name="말풍선: 사각형 11">
            <a:extLst>
              <a:ext uri="{FF2B5EF4-FFF2-40B4-BE49-F238E27FC236}">
                <a16:creationId xmlns:a16="http://schemas.microsoft.com/office/drawing/2014/main" id="{4C767FAF-127F-4135-BA4D-DF5E332EEE7A}"/>
              </a:ext>
            </a:extLst>
          </p:cNvPr>
          <p:cNvSpPr/>
          <p:nvPr/>
        </p:nvSpPr>
        <p:spPr>
          <a:xfrm>
            <a:off x="1000658" y="2504084"/>
            <a:ext cx="2580742" cy="381984"/>
          </a:xfrm>
          <a:prstGeom prst="wedge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이시다 </a:t>
            </a:r>
            <a:r>
              <a:rPr lang="ko-KR" altLang="en-US" dirty="0" err="1"/>
              <a:t>미쓰나리</a:t>
            </a:r>
            <a:r>
              <a:rPr lang="ko-KR" altLang="en-US" dirty="0"/>
              <a:t> </a:t>
            </a:r>
          </a:p>
        </p:txBody>
      </p:sp>
      <p:sp>
        <p:nvSpPr>
          <p:cNvPr id="14" name="말풍선: 사각형 13">
            <a:extLst>
              <a:ext uri="{FF2B5EF4-FFF2-40B4-BE49-F238E27FC236}">
                <a16:creationId xmlns:a16="http://schemas.microsoft.com/office/drawing/2014/main" id="{3E9F80F1-1DE4-4E4B-877B-675B332C2BB6}"/>
              </a:ext>
            </a:extLst>
          </p:cNvPr>
          <p:cNvSpPr/>
          <p:nvPr/>
        </p:nvSpPr>
        <p:spPr>
          <a:xfrm>
            <a:off x="7391933" y="3123209"/>
            <a:ext cx="2580742" cy="381984"/>
          </a:xfrm>
          <a:prstGeom prst="wedge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rgbClr val="FF0000"/>
                </a:solidFill>
              </a:rPr>
              <a:t>도쿠가와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이에야스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3901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617503" y="674238"/>
            <a:ext cx="93305" cy="933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710808" y="739550"/>
            <a:ext cx="358463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sz="2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세키가하라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전투    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눈물 방울 5"/>
          <p:cNvSpPr/>
          <p:nvPr/>
        </p:nvSpPr>
        <p:spPr>
          <a:xfrm rot="16200000">
            <a:off x="11834663" y="6497841"/>
            <a:ext cx="230670" cy="23067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altLang="ko-KR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1070" y="1421762"/>
            <a:ext cx="10261142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전투의 본질은 </a:t>
            </a:r>
            <a:r>
              <a:rPr lang="ko-KR" altLang="en-US" sz="2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도요토미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히데요시 사후 동군과 </a:t>
            </a:r>
            <a:r>
              <a:rPr lang="ko-KR" altLang="en-US" sz="2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서군의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다툼이었고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</a:p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일본 전국의 다이묘가 두 세력으로 나뉘어 싸운 결과 </a:t>
            </a:r>
            <a:r>
              <a:rPr lang="ko-KR" altLang="en-US" sz="2000" spc="-15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동군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측이 승리했다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r>
              <a:rPr lang="ko-KR" altLang="en-US" sz="2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도쿠가와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이에야스는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이 전투에서 승리를 거두면서 사실상 확고부동한 패자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覇者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의 자리에 올라</a:t>
            </a:r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r>
              <a:rPr lang="ko-KR" altLang="en-US" sz="2000" spc="-150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에도 막부를 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세우는 발판을 다지게 되었다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또한 이 전투를 끝으로 일본의 센고쿠 시대가 사실상 막을 내렸다고 할 수 있다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2EB1B5C-66BD-4A24-BA77-5614219B9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70" y="1318121"/>
            <a:ext cx="109738" cy="103641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E4DBBF8E-E5E1-41BE-BA14-20A9D0D977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100" y="4443076"/>
            <a:ext cx="8839200" cy="205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4776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2781" y="732402"/>
            <a:ext cx="982929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altLang="ko-KR" sz="2800" spc="3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hlinkClick r:id="rId2"/>
              </a:rPr>
              <a:t>https://www.youtube.com/watch?v=Ui_1OxzKUdc</a:t>
            </a:r>
            <a:endParaRPr lang="ko-KR" altLang="en-US" sz="2800" spc="3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962648" y="723892"/>
            <a:ext cx="283699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962648" y="1339515"/>
            <a:ext cx="283699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37096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2781" y="732402"/>
            <a:ext cx="314259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altLang="ko-KR" sz="3600" spc="3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THANK YOU</a:t>
            </a:r>
            <a:endParaRPr lang="ko-KR" altLang="en-US" sz="3600" spc="3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962648" y="723892"/>
            <a:ext cx="283699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962648" y="1339515"/>
            <a:ext cx="283699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8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962648" y="1519819"/>
            <a:ext cx="10519226" cy="244887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30000"/>
              </a:lnSpc>
            </a:pPr>
            <a:endParaRPr lang="en-US" altLang="ko-KR" sz="4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>
              <a:lnSpc>
                <a:spcPct val="130000"/>
              </a:lnSpc>
            </a:pPr>
            <a:r>
              <a:rPr lang="en-US" altLang="ko-KR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</a:t>
            </a:r>
            <a:r>
              <a:rPr lang="ko-KR" altLang="en-US" sz="40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아즈치</a:t>
            </a:r>
            <a:r>
              <a:rPr lang="ko-KR" altLang="en-US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4000" dirty="0" err="1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모모야마</a:t>
            </a:r>
            <a:r>
              <a:rPr lang="en-US" altLang="ko-KR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센고쿠</a:t>
            </a:r>
            <a:r>
              <a:rPr lang="en-US" altLang="ko-KR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r>
              <a:rPr lang="ko-KR" altLang="en-US" sz="40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시대의 정치 사회 </a:t>
            </a:r>
            <a:endParaRPr lang="en-US" altLang="ko-KR" sz="4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>
              <a:lnSpc>
                <a:spcPct val="130000"/>
              </a:lnSpc>
            </a:pPr>
            <a:endParaRPr lang="en-US" altLang="ko-KR" sz="2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lvl="0">
              <a:lnSpc>
                <a:spcPct val="130000"/>
              </a:lnSpc>
            </a:pPr>
            <a:endParaRPr lang="ko-KR" altLang="en-US" sz="20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988730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617501" y="924274"/>
            <a:ext cx="93305" cy="933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710807" y="739550"/>
            <a:ext cx="32047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당시 정치적 배경 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10808" y="1162924"/>
            <a:ext cx="394050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개판 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5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분전</a:t>
            </a:r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r>
              <a:rPr lang="ko-KR" altLang="en-US" sz="2000" spc="-150" dirty="0" err="1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오닌의</a:t>
            </a:r>
            <a:r>
              <a:rPr lang="ko-KR" altLang="en-US" sz="2000" spc="-15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난 </a:t>
            </a:r>
            <a:r>
              <a:rPr lang="en-US" altLang="ko-KR" sz="2000" spc="-15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. </a:t>
            </a:r>
            <a:r>
              <a:rPr lang="ko-KR" altLang="en-US" sz="2000" spc="-15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지방 다이묘들의 난립  </a:t>
            </a:r>
            <a:r>
              <a:rPr lang="en-US" altLang="ko-KR" sz="2000" spc="-15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</a:p>
        </p:txBody>
      </p:sp>
      <p:cxnSp>
        <p:nvCxnSpPr>
          <p:cNvPr id="24" name="직선 연결선 4"/>
          <p:cNvCxnSpPr/>
          <p:nvPr/>
        </p:nvCxnSpPr>
        <p:spPr>
          <a:xfrm>
            <a:off x="617503" y="2631224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눈물 방울 8"/>
          <p:cNvSpPr/>
          <p:nvPr/>
        </p:nvSpPr>
        <p:spPr>
          <a:xfrm rot="16200000">
            <a:off x="11834663" y="6497841"/>
            <a:ext cx="230670" cy="23067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altLang="ko-KR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endParaRPr lang="ko-KR" altLang="en-US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5122" name="Picture 2" descr="ê°í 5ë¶ì ì ëí ì´ë¯¸ì§ ê²ìê²°ê³¼">
            <a:extLst>
              <a:ext uri="{FF2B5EF4-FFF2-40B4-BE49-F238E27FC236}">
                <a16:creationId xmlns:a16="http://schemas.microsoft.com/office/drawing/2014/main" id="{D7D57F3E-7403-47C8-8B0B-11C3A0421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013" y="2684140"/>
            <a:ext cx="3434310" cy="343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ì¼ê³ ì¿ ìëì ëí ì´ë¯¸ì§ ê²ìê²°ê³¼">
            <a:extLst>
              <a:ext uri="{FF2B5EF4-FFF2-40B4-BE49-F238E27FC236}">
                <a16:creationId xmlns:a16="http://schemas.microsoft.com/office/drawing/2014/main" id="{186EBAFD-7A7D-4E42-8888-78B5C1074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60" y="1704981"/>
            <a:ext cx="4885190" cy="441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30769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617501" y="924274"/>
            <a:ext cx="93305" cy="933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710807" y="739550"/>
            <a:ext cx="187423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sz="2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오닌의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난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10808" y="1162924"/>
            <a:ext cx="82814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일본 </a:t>
            </a:r>
            <a:r>
              <a:rPr lang="ko-KR" altLang="en-US" sz="2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무로마치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시대인 오닌 원년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(1467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년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 1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월 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일에 일어난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</a:p>
          <a:p>
            <a:pPr lvl="0"/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쇼군 후계 문제를 둘러싸고 지방의 </a:t>
            </a:r>
            <a:r>
              <a:rPr lang="ko-KR" altLang="en-US" sz="2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슈고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다이묘들이 교토에서 벌인 항쟁이다</a:t>
            </a:r>
            <a:r>
              <a:rPr lang="en-US" altLang="ko-KR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</p:txBody>
      </p:sp>
      <p:cxnSp>
        <p:nvCxnSpPr>
          <p:cNvPr id="24" name="직선 연결선 4"/>
          <p:cNvCxnSpPr/>
          <p:nvPr/>
        </p:nvCxnSpPr>
        <p:spPr>
          <a:xfrm>
            <a:off x="617503" y="2631224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눈물 방울 8"/>
          <p:cNvSpPr/>
          <p:nvPr/>
        </p:nvSpPr>
        <p:spPr>
          <a:xfrm rot="16200000">
            <a:off x="11834663" y="6497841"/>
            <a:ext cx="230670" cy="23067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altLang="ko-KR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endParaRPr lang="ko-KR" altLang="en-US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4100" name="Picture 4" descr="ê´ë ¨ ì´ë¯¸ì§">
            <a:extLst>
              <a:ext uri="{FF2B5EF4-FFF2-40B4-BE49-F238E27FC236}">
                <a16:creationId xmlns:a16="http://schemas.microsoft.com/office/drawing/2014/main" id="{360A5101-F153-4133-B177-AAC643656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01" y="2876415"/>
            <a:ext cx="6879356" cy="343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AF5E3C28-A3D4-4DA6-933D-293C1F7DD58C}"/>
              </a:ext>
            </a:extLst>
          </p:cNvPr>
          <p:cNvSpPr/>
          <p:nvPr/>
        </p:nvSpPr>
        <p:spPr>
          <a:xfrm>
            <a:off x="6419850" y="2631224"/>
            <a:ext cx="1647825" cy="12549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r>
              <a: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년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617501" y="924274"/>
            <a:ext cx="93305" cy="933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710807" y="739550"/>
            <a:ext cx="187423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sz="2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오닌의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난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10808" y="1162924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24" name="직선 연결선 4"/>
          <p:cNvCxnSpPr/>
          <p:nvPr/>
        </p:nvCxnSpPr>
        <p:spPr>
          <a:xfrm>
            <a:off x="617503" y="2631224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눈물 방울 8"/>
          <p:cNvSpPr/>
          <p:nvPr/>
        </p:nvSpPr>
        <p:spPr>
          <a:xfrm rot="16200000">
            <a:off x="11834663" y="6497841"/>
            <a:ext cx="230670" cy="23067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altLang="ko-KR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endParaRPr lang="ko-KR" altLang="en-US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B704EAD-0AA3-4C42-9CEB-95B0F7B78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75" y="2799291"/>
            <a:ext cx="6431875" cy="3698547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FD9EB0EB-EDB4-4ED7-8AD7-78C01B1A7860}"/>
              </a:ext>
            </a:extLst>
          </p:cNvPr>
          <p:cNvSpPr/>
          <p:nvPr/>
        </p:nvSpPr>
        <p:spPr>
          <a:xfrm>
            <a:off x="597575" y="144749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000" dirty="0" err="1"/>
              <a:t>무로마치</a:t>
            </a:r>
            <a:r>
              <a:rPr lang="ko-KR" altLang="en-US" sz="2000" dirty="0"/>
              <a:t> 막부 쇼군 </a:t>
            </a:r>
            <a:r>
              <a:rPr lang="ko-KR" altLang="en-US" sz="2000" dirty="0" err="1"/>
              <a:t>아시카가</a:t>
            </a:r>
            <a:r>
              <a:rPr lang="ko-KR" altLang="en-US" sz="2000" dirty="0"/>
              <a:t> 애초에 동생 </a:t>
            </a:r>
            <a:r>
              <a:rPr lang="ko-KR" altLang="en-US" sz="2000" dirty="0" err="1"/>
              <a:t>요시미를</a:t>
            </a:r>
            <a:r>
              <a:rPr lang="ko-KR" altLang="en-US" sz="2000" dirty="0"/>
              <a:t> 후계자로 정했는데 뒤늦게 아들을 얻자 이를 번복한 점</a:t>
            </a:r>
            <a:r>
              <a:rPr lang="en-US" altLang="ko-KR" sz="2000" dirty="0"/>
              <a:t> </a:t>
            </a:r>
            <a:r>
              <a:rPr lang="ko-KR" altLang="en-US" sz="2000" dirty="0"/>
              <a:t>에서 비롯되었다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522758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617501" y="924274"/>
            <a:ext cx="93305" cy="933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710807" y="739550"/>
            <a:ext cx="187423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sz="2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오닌의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난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10808" y="1162924"/>
            <a:ext cx="6513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r>
              <a:rPr lang="ko-KR" altLang="en-US" sz="2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오닌의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난을  통해 </a:t>
            </a:r>
            <a:r>
              <a:rPr lang="ko-KR" altLang="en-US" sz="20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무로마치</a:t>
            </a:r>
            <a:r>
              <a:rPr lang="ko-KR" altLang="en-US" sz="20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막부 체제는 센고쿠 시대로 전환</a:t>
            </a:r>
            <a:endParaRPr lang="en-US" altLang="ko-KR" sz="20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24" name="직선 연결선 4"/>
          <p:cNvCxnSpPr/>
          <p:nvPr/>
        </p:nvCxnSpPr>
        <p:spPr>
          <a:xfrm>
            <a:off x="617503" y="2631224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눈물 방울 8"/>
          <p:cNvSpPr/>
          <p:nvPr/>
        </p:nvSpPr>
        <p:spPr>
          <a:xfrm rot="16200000">
            <a:off x="11834663" y="6497841"/>
            <a:ext cx="230670" cy="23067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altLang="ko-KR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</a:t>
            </a:r>
            <a:endParaRPr lang="ko-KR" altLang="en-US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7890DA8B-1A24-495D-B02C-D5F0454AFB3E}"/>
              </a:ext>
            </a:extLst>
          </p:cNvPr>
          <p:cNvSpPr/>
          <p:nvPr/>
        </p:nvSpPr>
        <p:spPr>
          <a:xfrm>
            <a:off x="828675" y="3109073"/>
            <a:ext cx="2714625" cy="14858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무로마치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화살표: 줄무늬가 있는 오른쪽 4">
            <a:extLst>
              <a:ext uri="{FF2B5EF4-FFF2-40B4-BE49-F238E27FC236}">
                <a16:creationId xmlns:a16="http://schemas.microsoft.com/office/drawing/2014/main" id="{3E26A6E8-FE61-49ED-ADEB-255C693B6852}"/>
              </a:ext>
            </a:extLst>
          </p:cNvPr>
          <p:cNvSpPr/>
          <p:nvPr/>
        </p:nvSpPr>
        <p:spPr>
          <a:xfrm>
            <a:off x="4495800" y="3484455"/>
            <a:ext cx="2781300" cy="735120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56804443-7D56-4476-A9FF-10BCC50A4AA8}"/>
              </a:ext>
            </a:extLst>
          </p:cNvPr>
          <p:cNvSpPr/>
          <p:nvPr/>
        </p:nvSpPr>
        <p:spPr>
          <a:xfrm>
            <a:off x="8077200" y="3057525"/>
            <a:ext cx="2714625" cy="148588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센고쿠 시대 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48B4102A-B492-4CC7-B234-03AF2823E32A}"/>
              </a:ext>
            </a:extLst>
          </p:cNvPr>
          <p:cNvSpPr/>
          <p:nvPr/>
        </p:nvSpPr>
        <p:spPr>
          <a:xfrm>
            <a:off x="524196" y="1614509"/>
            <a:ext cx="93305" cy="933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796793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617503" y="674238"/>
            <a:ext cx="93305" cy="933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710808" y="739550"/>
            <a:ext cx="509145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sz="2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아즈치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2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모모야마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센고쿠시대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눈물 방울 5"/>
          <p:cNvSpPr/>
          <p:nvPr/>
        </p:nvSpPr>
        <p:spPr>
          <a:xfrm rot="16200000">
            <a:off x="11834663" y="6497841"/>
            <a:ext cx="230670" cy="23067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altLang="ko-KR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10809" y="1162924"/>
            <a:ext cx="10614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altLang="ko-KR" sz="24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endParaRPr lang="en-US" altLang="ko-KR" sz="24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endParaRPr lang="en-US" altLang="ko-KR" sz="24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r>
              <a:rPr lang="ko-KR" altLang="en-US" sz="2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오다 </a:t>
            </a:r>
            <a:r>
              <a:rPr lang="ko-KR" altLang="en-US" sz="24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노부나가와</a:t>
            </a:r>
            <a:r>
              <a:rPr lang="ko-KR" altLang="en-US" sz="2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4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도요토미</a:t>
            </a:r>
            <a:r>
              <a:rPr lang="ko-KR" altLang="en-US" sz="2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히데요시가 정권을 장악한 시대를 말한다</a:t>
            </a:r>
            <a:r>
              <a:rPr lang="en-US" altLang="ko-KR" sz="2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2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연도상으로 따지면 </a:t>
            </a:r>
            <a:r>
              <a:rPr lang="en-US" altLang="ko-KR" sz="2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1568</a:t>
            </a:r>
            <a:r>
              <a:rPr lang="ko-KR" altLang="en-US" sz="2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년에서 </a:t>
            </a:r>
            <a:r>
              <a:rPr lang="en-US" altLang="ko-KR" sz="2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1603</a:t>
            </a:r>
            <a:r>
              <a:rPr lang="ko-KR" altLang="en-US" sz="24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년까지를</a:t>
            </a:r>
            <a:r>
              <a:rPr lang="ko-KR" altLang="en-US" sz="2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가리킨다</a:t>
            </a:r>
            <a:r>
              <a:rPr lang="en-US" altLang="ko-KR" sz="2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lvl="0"/>
            <a:endParaRPr lang="en-US" altLang="ko-KR" sz="24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endParaRPr lang="en-US" altLang="ko-KR" sz="24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endParaRPr lang="en-US" altLang="ko-KR" sz="24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r>
              <a:rPr lang="ko-KR" altLang="en-US" sz="2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센고쿠 시대</a:t>
            </a:r>
            <a:r>
              <a:rPr lang="en-US" altLang="ko-KR" sz="2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24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오닌의</a:t>
            </a:r>
            <a:r>
              <a:rPr lang="ko-KR" altLang="en-US" sz="2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난 이후의 말기 </a:t>
            </a:r>
            <a:r>
              <a:rPr lang="ko-KR" altLang="en-US" sz="24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무로마치</a:t>
            </a:r>
            <a:r>
              <a:rPr lang="ko-KR" altLang="en-US" sz="2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시대</a:t>
            </a:r>
            <a:r>
              <a:rPr lang="en-US" altLang="ko-KR" sz="2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sz="2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와 이 시대를 합쳐서 센고쿠 </a:t>
            </a:r>
            <a:r>
              <a:rPr lang="ko-KR" altLang="en-US" sz="24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시대라고도</a:t>
            </a:r>
            <a:r>
              <a:rPr lang="ko-KR" altLang="en-US" sz="2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한다</a:t>
            </a:r>
            <a:r>
              <a:rPr lang="en-US" altLang="ko-KR" sz="1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2D180B0-54A4-41DE-A46C-0EF5F4AA4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85775" y="159089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7B05D19C-6216-4DBB-A8D7-F1ECDB329A68}"/>
              </a:ext>
            </a:extLst>
          </p:cNvPr>
          <p:cNvSpPr/>
          <p:nvPr/>
        </p:nvSpPr>
        <p:spPr>
          <a:xfrm>
            <a:off x="570850" y="4408038"/>
            <a:ext cx="93305" cy="933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2A592D70-7E15-437C-A9BF-B58777429271}"/>
              </a:ext>
            </a:extLst>
          </p:cNvPr>
          <p:cNvSpPr/>
          <p:nvPr/>
        </p:nvSpPr>
        <p:spPr>
          <a:xfrm>
            <a:off x="531128" y="2476064"/>
            <a:ext cx="93305" cy="933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617503" y="674238"/>
            <a:ext cx="93305" cy="933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710808" y="739550"/>
            <a:ext cx="509145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sz="2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아즈치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2800" dirty="0" err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모모야마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센고쿠시대</a:t>
            </a:r>
            <a:r>
              <a:rPr lang="en-US" altLang="ko-KR" sz="28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 </a:t>
            </a:r>
            <a:endParaRPr lang="ko-KR" altLang="en-US" sz="28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cxnSp>
        <p:nvCxnSpPr>
          <p:cNvPr id="5" name="직선 연결선 4"/>
          <p:cNvCxnSpPr>
            <a:cxnSpLocks/>
          </p:cNvCxnSpPr>
          <p:nvPr/>
        </p:nvCxnSpPr>
        <p:spPr>
          <a:xfrm>
            <a:off x="617503" y="4155224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6997983" y="4155224"/>
            <a:ext cx="2442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눈물 방울 5"/>
          <p:cNvSpPr/>
          <p:nvPr/>
        </p:nvSpPr>
        <p:spPr>
          <a:xfrm rot="16200000">
            <a:off x="11834663" y="6497841"/>
            <a:ext cx="230670" cy="230670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/>
            <a:r>
              <a:rPr lang="en-US" altLang="ko-KR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</a:t>
            </a:r>
            <a:endParaRPr lang="ko-KR" altLang="en-US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10808" y="1590894"/>
            <a:ext cx="87301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센고쿠 시대 초반에는 여전히 각 지역에서 유력자였던 </a:t>
            </a:r>
            <a:r>
              <a:rPr lang="ko-KR" altLang="en-US" sz="24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슈고</a:t>
            </a:r>
            <a:r>
              <a:rPr lang="ko-KR" altLang="en-US" sz="2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다이묘가 위세를 떨쳤으나</a:t>
            </a:r>
            <a:r>
              <a:rPr lang="en-US" altLang="ko-KR" sz="2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곧 </a:t>
            </a:r>
            <a:r>
              <a:rPr lang="ko-KR" altLang="en-US" sz="24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슈고</a:t>
            </a:r>
            <a:r>
              <a:rPr lang="ko-KR" altLang="en-US" sz="2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다이묘들 대신 장원을 경영하며 실력을 키운 센고쿠 다이묘들이 실권 장악</a:t>
            </a:r>
            <a:endParaRPr lang="en-US" altLang="ko-KR" sz="24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endParaRPr lang="en-US" altLang="ko-KR" sz="24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lvl="0"/>
            <a:r>
              <a:rPr lang="ko-KR" altLang="en-US" sz="2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미천한 신분이지만 대중의 지지를 얻은 사람들도 </a:t>
            </a:r>
            <a:r>
              <a:rPr lang="ko-KR" altLang="en-US" sz="2400" spc="-15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슈고</a:t>
            </a:r>
            <a:r>
              <a:rPr lang="ko-KR" altLang="en-US" sz="2400" spc="-1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다이묘들을 타도하고 지역의 새로운 지배자로 부상하였다</a:t>
            </a:r>
            <a:endParaRPr lang="en-US" altLang="ko-KR" sz="2400" spc="-15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2D180B0-54A4-41DE-A46C-0EF5F4AA4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85775" y="159089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Picture 2" descr="http://file.mk.co.kr/meet/neds/2015/03/image__2015_277844_14271714561831524.jpg">
            <a:extLst>
              <a:ext uri="{FF2B5EF4-FFF2-40B4-BE49-F238E27FC236}">
                <a16:creationId xmlns:a16="http://schemas.microsoft.com/office/drawing/2014/main" id="{D2FFE685-A341-4572-A8F2-18D0AECA6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03" y="4304851"/>
            <a:ext cx="8730113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AC9264BE-DB8C-4468-A398-F0259E143ED2}"/>
              </a:ext>
            </a:extLst>
          </p:cNvPr>
          <p:cNvSpPr/>
          <p:nvPr/>
        </p:nvSpPr>
        <p:spPr>
          <a:xfrm>
            <a:off x="570850" y="1615840"/>
            <a:ext cx="93305" cy="933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6D621BA1-503F-4F3E-8B0E-C9BEDC642AA1}"/>
              </a:ext>
            </a:extLst>
          </p:cNvPr>
          <p:cNvSpPr/>
          <p:nvPr/>
        </p:nvSpPr>
        <p:spPr>
          <a:xfrm>
            <a:off x="570849" y="3083167"/>
            <a:ext cx="93305" cy="933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85943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000000000000000000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20000000000000000000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000000000000000000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20000000000000000000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611</Words>
  <Application>Microsoft Office PowerPoint</Application>
  <PresentationFormat>와이드스크린</PresentationFormat>
  <Paragraphs>157</Paragraphs>
  <Slides>24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24</vt:i4>
      </vt:variant>
    </vt:vector>
  </HeadingPairs>
  <TitlesOfParts>
    <vt:vector size="32" baseType="lpstr">
      <vt:lpstr>맑은 고딕</vt:lpstr>
      <vt:lpstr>나눔고딕 ExtraBold</vt:lpstr>
      <vt:lpstr>나눔스퀘어 ExtraBold</vt:lpstr>
      <vt:lpstr>Arial</vt:lpstr>
      <vt:lpstr>나눔스퀘어 Bold</vt:lpstr>
      <vt:lpstr>나눔스퀘어</vt:lpstr>
      <vt:lpstr>1_Office 테마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/>
  <dc:creator>Kang</dc:creator>
  <cp:keywords/>
  <dc:description/>
  <cp:lastModifiedBy>정혜창</cp:lastModifiedBy>
  <cp:revision>90</cp:revision>
  <dcterms:created xsi:type="dcterms:W3CDTF">2015-04-12T05:01:39Z</dcterms:created>
  <dcterms:modified xsi:type="dcterms:W3CDTF">2018-10-15T15:33:46Z</dcterms:modified>
  <cp:category/>
  <cp:contentStatus/>
</cp:coreProperties>
</file>