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5" r:id="rId5"/>
    <p:sldId id="341" r:id="rId6"/>
    <p:sldId id="340" r:id="rId7"/>
    <p:sldId id="259" r:id="rId8"/>
    <p:sldId id="342" r:id="rId9"/>
    <p:sldId id="343" r:id="rId10"/>
    <p:sldId id="344" r:id="rId11"/>
    <p:sldId id="356" r:id="rId12"/>
    <p:sldId id="347" r:id="rId13"/>
    <p:sldId id="349" r:id="rId14"/>
    <p:sldId id="350" r:id="rId15"/>
    <p:sldId id="362" r:id="rId16"/>
    <p:sldId id="355" r:id="rId17"/>
    <p:sldId id="351" r:id="rId18"/>
    <p:sldId id="352" r:id="rId19"/>
    <p:sldId id="353" r:id="rId20"/>
    <p:sldId id="348" r:id="rId21"/>
    <p:sldId id="357" r:id="rId22"/>
    <p:sldId id="358" r:id="rId23"/>
    <p:sldId id="359" r:id="rId24"/>
    <p:sldId id="360" r:id="rId25"/>
    <p:sldId id="263" r:id="rId26"/>
    <p:sldId id="329" r:id="rId27"/>
    <p:sldId id="361" r:id="rId28"/>
    <p:sldId id="331" r:id="rId29"/>
    <p:sldId id="324" r:id="rId30"/>
  </p:sldIdLst>
  <p:sldSz cx="12192000" cy="6858000"/>
  <p:notesSz cx="6858000" cy="9144000"/>
  <p:embeddedFontLst>
    <p:embeddedFont>
      <p:font typeface="배달의민족 한나는 열한살" pitchFamily="50" charset="-127"/>
      <p:regular r:id="rId32"/>
    </p:embeddedFont>
    <p:embeddedFont>
      <p:font typeface="배달의민족 한나" pitchFamily="18" charset="-127"/>
      <p:bold r:id="rId33"/>
    </p:embeddedFont>
    <p:embeddedFont>
      <p:font typeface="나눔스퀘어 ExtraBold" charset="-127"/>
      <p:bold r:id="rId34"/>
    </p:embeddedFont>
    <p:embeddedFont>
      <p:font typeface="맑은 고딕" pitchFamily="50" charset="-127"/>
      <p:regular r:id="rId35"/>
      <p:bold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7257" autoAdjust="0"/>
  </p:normalViewPr>
  <p:slideViewPr>
    <p:cSldViewPr snapToGrid="0" showGuides="1">
      <p:cViewPr varScale="1">
        <p:scale>
          <a:sx n="59" d="100"/>
          <a:sy n="59" d="100"/>
        </p:scale>
        <p:origin x="-1026" y="-78"/>
      </p:cViewPr>
      <p:guideLst>
        <p:guide orient="horz" pos="2160"/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7T07:20:3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39 9600,'-19'-20'3584,"19"20"-2784,-19-19 128,19 19-64,0 0-288,0 0 31,0 0-319,0 0-160,0 0-96,0 0-2015,0 19-801,0 1 1376,0-1 704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01A7D-C333-4749-B458-9443463F0A23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1D55E-603E-44A5-BEA9-37769168F5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32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yzcqnQOBe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55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18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독도 접근성 강화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546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현재 관광객은 여기서만 독도를 볼 수 있음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180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현재 널리 사용되어지는 </a:t>
            </a:r>
            <a:r>
              <a:rPr lang="en-US" altLang="ko-KR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SNS(</a:t>
            </a:r>
            <a:r>
              <a:rPr lang="ko-KR" altLang="en-US" sz="1200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소셜네트워크서비스</a:t>
            </a:r>
            <a:r>
              <a:rPr lang="en-US" altLang="ko-KR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)</a:t>
            </a:r>
            <a:r>
              <a:rPr lang="ko-KR" altLang="en-US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를 활용</a:t>
            </a:r>
            <a:r>
              <a:rPr lang="en-US" altLang="ko-KR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r>
              <a:rPr lang="ko-KR" altLang="en-US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독도에 대한 인식과 독도관련 행사 등을 적극적으로 홍보</a:t>
            </a:r>
            <a:r>
              <a:rPr lang="en-US" altLang="ko-KR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우리의 땅이지만 왜 우리의 땅인지 </a:t>
            </a:r>
            <a:r>
              <a:rPr lang="ko-KR" altLang="en-US" sz="1200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알아야하는</a:t>
            </a:r>
            <a:r>
              <a:rPr lang="ko-KR" altLang="en-US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곳</a:t>
            </a:r>
            <a:r>
              <a:rPr lang="en-US" altLang="ko-KR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 </a:t>
            </a:r>
            <a:r>
              <a:rPr lang="ko-KR" altLang="en-US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그곳이 바로 독도입니다</a:t>
            </a:r>
            <a:r>
              <a:rPr lang="en-US" altLang="ko-KR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</a:p>
          <a:p>
            <a:r>
              <a:rPr lang="ko-KR" altLang="en-US"/>
              <a:t>윤세진바보새끼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180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Q&amp;A</a:t>
            </a:r>
            <a:r>
              <a:rPr lang="en-US" altLang="ko-KR" baseline="0" dirty="0"/>
              <a:t> </a:t>
            </a:r>
            <a:r>
              <a:rPr lang="ko-KR" altLang="en-US" baseline="0" dirty="0"/>
              <a:t>하기 전에 </a:t>
            </a:r>
            <a:r>
              <a:rPr lang="ko-KR" altLang="en-US" baseline="0" dirty="0" err="1"/>
              <a:t>구글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검색쓰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558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사진 바꾸기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178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70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학술이 중요한 이유 </a:t>
            </a:r>
            <a:r>
              <a:rPr lang="en-US" altLang="ko-KR" dirty="0"/>
              <a:t>: </a:t>
            </a:r>
            <a:r>
              <a:rPr lang="ko-KR" altLang="en-US" dirty="0"/>
              <a:t>국제적으로 확대 이론</a:t>
            </a:r>
            <a:r>
              <a:rPr lang="en-US" altLang="ko-KR" dirty="0"/>
              <a:t>, </a:t>
            </a:r>
            <a:r>
              <a:rPr lang="ko-KR" altLang="en-US" dirty="0"/>
              <a:t>논리적으로 압도설득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82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- </a:t>
            </a:r>
            <a:r>
              <a:rPr lang="ko-KR" altLang="en-US" dirty="0"/>
              <a:t>독도연구소 독도 관련 국제학술대회 개최</a:t>
            </a:r>
          </a:p>
          <a:p>
            <a:pPr fontAlgn="base"/>
            <a:r>
              <a:rPr lang="en-US" altLang="ko-KR" dirty="0"/>
              <a:t>http://www.dokdohistory.com/kor/gnb05/sub03.do?mode=view&amp;cid=45839 </a:t>
            </a:r>
            <a:r>
              <a:rPr lang="ko-KR" altLang="en-US" dirty="0"/>
              <a:t>열기 </a:t>
            </a:r>
          </a:p>
          <a:p>
            <a:pPr lvl="0" fontAlgn="base"/>
            <a:r>
              <a:rPr lang="ko-KR" altLang="en-US" dirty="0"/>
              <a:t>경상북도 독도 학술대회</a:t>
            </a:r>
            <a:r>
              <a:rPr lang="en-US" altLang="ko-KR" dirty="0"/>
              <a:t>, </a:t>
            </a:r>
            <a:r>
              <a:rPr lang="ko-KR" altLang="en-US" dirty="0"/>
              <a:t>전시회 개최</a:t>
            </a:r>
          </a:p>
          <a:p>
            <a:pPr fontAlgn="base"/>
            <a:r>
              <a:rPr lang="en-US" altLang="ko-KR" dirty="0"/>
              <a:t>https://www.crey.tv/n_news/news/view.html?no=29168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57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최장근 교수 ‘일본의 독도영유권 날조’ 출간</a:t>
            </a:r>
          </a:p>
          <a:p>
            <a:pPr fontAlgn="base"/>
            <a:r>
              <a:rPr lang="ko-KR" altLang="en-US" dirty="0"/>
              <a:t>그 외 ‘근대 일본지식인들이 인정한 한국의 고유영토 독도와 울릉도’ 출간</a:t>
            </a:r>
          </a:p>
          <a:p>
            <a:pPr fontAlgn="base"/>
            <a:r>
              <a:rPr lang="ko-KR" altLang="en-US" dirty="0"/>
              <a:t>‘한국영토 독도</a:t>
            </a:r>
            <a:r>
              <a:rPr lang="en-US" altLang="ko-KR" dirty="0"/>
              <a:t>, </a:t>
            </a:r>
            <a:r>
              <a:rPr lang="ko-KR" altLang="en-US" dirty="0"/>
              <a:t>일본의 영유권 조작 방식’ 출간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510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최장근 교수 ‘일본의 독도영유권 날조’ 출간</a:t>
            </a:r>
          </a:p>
          <a:p>
            <a:pPr fontAlgn="base"/>
            <a:r>
              <a:rPr lang="ko-KR" altLang="en-US" dirty="0"/>
              <a:t>그 외 ‘근대 일본지식인들이 인정한 한국의 고유영토 독도와 울릉도’ 출간</a:t>
            </a:r>
          </a:p>
          <a:p>
            <a:pPr fontAlgn="base"/>
            <a:r>
              <a:rPr lang="ko-KR" altLang="en-US" dirty="0"/>
              <a:t>‘한국영토 독도</a:t>
            </a:r>
            <a:r>
              <a:rPr lang="en-US" altLang="ko-KR" dirty="0"/>
              <a:t>, </a:t>
            </a:r>
            <a:r>
              <a:rPr lang="ko-KR" altLang="en-US" dirty="0"/>
              <a:t>일본의 영유권 조작 방식’ 출간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510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https://youtu.be/qyzcqnQOBeE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74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‘</a:t>
            </a:r>
            <a:r>
              <a:rPr lang="ko-KR" altLang="en-US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울릉도 동남쪽 뱃길 따라 이백 리</a:t>
            </a:r>
            <a:r>
              <a:rPr lang="en-US" altLang="ko-KR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~’ </a:t>
            </a:r>
            <a:r>
              <a:rPr lang="ko-KR" altLang="en-US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대한민국 국민이라면 누구나 듣고 불러보았을 </a:t>
            </a:r>
            <a:r>
              <a:rPr lang="en-US" altLang="ko-KR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‘</a:t>
            </a:r>
            <a:r>
              <a:rPr lang="ko-KR" altLang="en-US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독도는 우리땅</a:t>
            </a:r>
            <a:r>
              <a:rPr lang="en-US" altLang="ko-KR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’</a:t>
            </a:r>
            <a:r>
              <a:rPr lang="ko-KR" altLang="en-US" sz="1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노래 아마 우리나라 사람들 여기</a:t>
            </a:r>
            <a:r>
              <a:rPr lang="ko-KR" altLang="en-US" sz="1200" baseline="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강의실에 계신 분 중 독도를 모르는 분은 안 계실 겁니다</a:t>
            </a:r>
            <a:r>
              <a:rPr lang="en-US" altLang="ko-KR" sz="1200" baseline="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 </a:t>
            </a:r>
            <a:r>
              <a:rPr lang="ko-KR" altLang="en-US" sz="1200" baseline="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제가 말씀 드리는 홍보는 독도가 우리 땅이라는 것은 당연한 것이고 독도에 대한 인식을 고양시키고</a:t>
            </a:r>
            <a:r>
              <a:rPr lang="en-US" altLang="ko-KR" sz="1200" baseline="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</a:t>
            </a:r>
            <a:r>
              <a:rPr lang="ko-KR" altLang="en-US" sz="1200" baseline="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독도에 왜 한국땅이냐 </a:t>
            </a:r>
            <a:r>
              <a:rPr lang="ko-KR" altLang="en-US" sz="1200" baseline="0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물었을때</a:t>
            </a:r>
            <a:r>
              <a:rPr lang="ko-KR" altLang="en-US" sz="1200" baseline="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당당히 말 할 수 있는</a:t>
            </a:r>
            <a:r>
              <a:rPr lang="en-US" altLang="ko-KR" sz="1200" baseline="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</a:t>
            </a:r>
            <a:r>
              <a:rPr lang="ko-KR" altLang="en-US" sz="1200" baseline="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정보</a:t>
            </a:r>
            <a:r>
              <a:rPr lang="en-US" altLang="ko-KR" sz="1200" baseline="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, </a:t>
            </a:r>
            <a:r>
              <a:rPr lang="ko-KR" altLang="en-US" sz="1200" baseline="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인식개선을 위한 여러 활동에 대한 홍보를 말씀 드리는 겁니다</a:t>
            </a:r>
            <a:r>
              <a:rPr lang="en-US" altLang="ko-KR" sz="1200" baseline="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 </a:t>
            </a:r>
            <a:endParaRPr lang="en-US" altLang="ko-KR" sz="12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18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이러한 과정으로 이런 질문들에 확실하고 당당하게 대답하며 독도는 우리땅</a:t>
            </a:r>
            <a:r>
              <a:rPr lang="en-US" altLang="ko-KR" dirty="0"/>
              <a:t>!!</a:t>
            </a:r>
            <a:r>
              <a:rPr lang="ko-KR" altLang="en-US" dirty="0"/>
              <a:t>이라고 말할 수 있는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D55E-603E-44A5-BEA9-37769168F57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98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7911-8507-4881-A86C-1B2AF1967E5F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70CB-8E4E-4B6A-93BA-CD8B08D9A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41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7911-8507-4881-A86C-1B2AF1967E5F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70CB-8E4E-4B6A-93BA-CD8B08D9A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57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7911-8507-4881-A86C-1B2AF1967E5F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70CB-8E4E-4B6A-93BA-CD8B08D9A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54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7911-8507-4881-A86C-1B2AF1967E5F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70CB-8E4E-4B6A-93BA-CD8B08D9A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2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7911-8507-4881-A86C-1B2AF1967E5F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70CB-8E4E-4B6A-93BA-CD8B08D9A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04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7911-8507-4881-A86C-1B2AF1967E5F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70CB-8E4E-4B6A-93BA-CD8B08D9A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20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7911-8507-4881-A86C-1B2AF1967E5F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70CB-8E4E-4B6A-93BA-CD8B08D9A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85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7911-8507-4881-A86C-1B2AF1967E5F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70CB-8E4E-4B6A-93BA-CD8B08D9A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45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7911-8507-4881-A86C-1B2AF1967E5F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70CB-8E4E-4B6A-93BA-CD8B08D9A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10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7911-8507-4881-A86C-1B2AF1967E5F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70CB-8E4E-4B6A-93BA-CD8B08D9A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32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7911-8507-4881-A86C-1B2AF1967E5F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70CB-8E4E-4B6A-93BA-CD8B08D9A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70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7911-8507-4881-A86C-1B2AF1967E5F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70CB-8E4E-4B6A-93BA-CD8B08D9A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72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chOte7Yu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ye.com/newsView/20180815002932" TargetMode="External"/><Relationship Id="rId7" Type="http://schemas.openxmlformats.org/officeDocument/2006/relationships/hyperlink" Target="https://www.crey.tv/n_news/news/view.html?no=29168" TargetMode="External"/><Relationship Id="rId2" Type="http://schemas.openxmlformats.org/officeDocument/2006/relationships/hyperlink" Target="www.youtube.com/watch?v=ta-T3WR4aY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bbsi.co.kr/news/articleView.html?idxno=873339" TargetMode="External"/><Relationship Id="rId5" Type="http://schemas.openxmlformats.org/officeDocument/2006/relationships/hyperlink" Target="https://post.naver.com/viewer/postView.nhn?volumeNo=9171574&amp;memberNo=1537498" TargetMode="External"/><Relationship Id="rId4" Type="http://schemas.openxmlformats.org/officeDocument/2006/relationships/hyperlink" Target="http://news.chosun.com/site/data/html_dir/2008/12/28/2008122800812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a-T3WR4aYE" TargetMode="External"/><Relationship Id="rId4" Type="http://schemas.openxmlformats.org/officeDocument/2006/relationships/hyperlink" Target="https://tv.naver.com/v/295523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2955" y="1219200"/>
            <a:ext cx="351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accent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</a:t>
            </a:r>
            <a:r>
              <a:rPr lang="ko-KR" altLang="en-US" sz="48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954" y="1865531"/>
            <a:ext cx="4495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err="1">
                <a:solidFill>
                  <a:schemeClr val="accent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수호</a:t>
            </a:r>
            <a:r>
              <a:rPr lang="ko-KR" altLang="en-US" sz="4800" dirty="0" err="1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하기위한</a:t>
            </a:r>
            <a:r>
              <a:rPr lang="ko-KR" altLang="en-US" sz="48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방안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955" y="802013"/>
            <a:ext cx="351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sz="2800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955" y="4469486"/>
            <a:ext cx="3519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r>
              <a:rPr lang="ko-KR" altLang="en-US" sz="28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권오환</a:t>
            </a:r>
            <a:endParaRPr lang="en-US" altLang="ko-KR" sz="2800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r>
              <a:rPr lang="ko-KR" altLang="en-US" sz="28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윤세진</a:t>
            </a:r>
            <a:endParaRPr lang="en-US" altLang="ko-KR" sz="2800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r>
              <a:rPr lang="ko-KR" altLang="en-US" sz="28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정무근</a:t>
            </a:r>
            <a:endParaRPr lang="en-US" altLang="ko-KR" sz="2800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83" y="1"/>
            <a:ext cx="7283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23553" name="_x119528256" descr="EMB000025d449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33" y="1082040"/>
            <a:ext cx="5373687" cy="5242560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23555" name="_x119528256" descr="EMB000025d449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8360" y="1019492"/>
            <a:ext cx="5425440" cy="128174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55080" y="2575560"/>
            <a:ext cx="504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0266" y="2484120"/>
            <a:ext cx="504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1. </a:t>
            </a:r>
            <a:r>
              <a:rPr lang="ko-KR" altLang="en-US" sz="36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해양과학기지</a:t>
            </a:r>
          </a:p>
          <a:p>
            <a:endParaRPr lang="ko-KR" altLang="en-US" sz="36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0266" y="3615509"/>
            <a:ext cx="504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2. </a:t>
            </a:r>
            <a:r>
              <a:rPr lang="ko-KR" altLang="en-US" sz="36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입도지원센터 </a:t>
            </a:r>
          </a:p>
          <a:p>
            <a:endParaRPr lang="ko-KR" altLang="en-US" sz="36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0266" y="4709158"/>
            <a:ext cx="504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3. </a:t>
            </a:r>
            <a:r>
              <a:rPr lang="ko-KR" altLang="en-US" sz="36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방파제 </a:t>
            </a:r>
          </a:p>
          <a:p>
            <a:endParaRPr lang="ko-KR" altLang="en-US" sz="36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313" y="194898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독도를 수호하기 위한 방안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4868807" y="533476"/>
            <a:ext cx="7027358" cy="1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20" name="TextBox 19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669440" y="287231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정치 외교적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05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313" y="194898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독도를 수호하기 위한 방안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868807" y="533476"/>
            <a:ext cx="7027358" cy="1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9" name="TextBox 8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669440" y="287231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정치 외교적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1026" name="Picture 2" descr="베스트 셀러 ‘정의란 무엇인가’에서 말하는 정부, 그리고 청년실업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7720"/>
            <a:ext cx="5303520" cy="2484120"/>
          </a:xfrm>
          <a:prstGeom prst="rect">
            <a:avLst/>
          </a:prstGeom>
          <a:noFill/>
        </p:spPr>
      </p:pic>
      <p:pic>
        <p:nvPicPr>
          <p:cNvPr id="14" name="그림 13" descr="화살표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5317127" y="1663766"/>
            <a:ext cx="1434193" cy="1018474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843002" y="1872734"/>
            <a:ext cx="4216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독도의 대외적 영토문제 논란</a:t>
            </a:r>
          </a:p>
        </p:txBody>
      </p:sp>
      <p:pic>
        <p:nvPicPr>
          <p:cNvPr id="1028" name="Picture 4" descr="경북도청사 전경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60213"/>
            <a:ext cx="5288280" cy="2827227"/>
          </a:xfrm>
          <a:prstGeom prst="rect">
            <a:avLst/>
          </a:prstGeom>
          <a:noFill/>
        </p:spPr>
      </p:pic>
      <p:pic>
        <p:nvPicPr>
          <p:cNvPr id="17" name="그림 16" descr="화살표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5332367" y="4071686"/>
            <a:ext cx="1434193" cy="1018474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6888723" y="4372093"/>
            <a:ext cx="5303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 </a:t>
            </a:r>
            <a:r>
              <a:rPr lang="ko-KR" altLang="en-US" sz="2800" b="1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입도객</a:t>
            </a:r>
            <a:r>
              <a:rPr lang="ko-KR" altLang="en-US" sz="28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보호 및 행정관리 업무는 </a:t>
            </a:r>
            <a:r>
              <a:rPr lang="ko-KR" altLang="en-US" sz="2800" b="1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경북도에</a:t>
            </a:r>
            <a:r>
              <a:rPr lang="ko-KR" altLang="en-US" sz="28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이양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3680" y="208788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3720" y="294132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효율적인 전략적 차원 필요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xmlns="" id="{70DBC81E-34C7-47FD-9BA0-EEF373D2C784}"/>
                  </a:ext>
                </a:extLst>
              </p14:cNvPr>
              <p14:cNvContentPartPr/>
              <p14:nvPr/>
            </p14:nvContentPartPr>
            <p14:xfrm>
              <a:off x="12448058" y="5327040"/>
              <a:ext cx="14040" cy="2124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70DBC81E-34C7-47FD-9BA0-EEF373D2C7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39418" y="5318040"/>
                <a:ext cx="31680" cy="3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20552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3178683" y="3136612"/>
            <a:ext cx="762602" cy="625881"/>
            <a:chOff x="4771610" y="622816"/>
            <a:chExt cx="762602" cy="625881"/>
          </a:xfrm>
        </p:grpSpPr>
        <p:sp>
          <p:nvSpPr>
            <p:cNvPr id="9" name="TextBox 8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108432" y="3157165"/>
            <a:ext cx="4387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독도를 수호하기 위한 방안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4156" y="3883188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관련 학술</a:t>
            </a:r>
          </a:p>
        </p:txBody>
      </p:sp>
    </p:spTree>
    <p:extLst>
      <p:ext uri="{BB962C8B-B14F-4D97-AF65-F5344CB8AC3E}">
        <p14:creationId xmlns:p14="http://schemas.microsoft.com/office/powerpoint/2010/main" val="40058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313" y="194898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독도를 수호하기 위한 방안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4868807" y="533476"/>
            <a:ext cx="7027358" cy="1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13" name="TextBox 12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69440" y="287231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관련 학술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 rot="5400000" flipV="1">
            <a:off x="3326525" y="3408664"/>
            <a:ext cx="5527449" cy="2324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3294" y="5582925"/>
            <a:ext cx="619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독도연구소 독도관련 국제학술대회 개최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5754" y="5582924"/>
            <a:ext cx="619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경상북도 독도 학술대회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, 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전시회 개최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9" y="914402"/>
            <a:ext cx="4182059" cy="453100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42" y="914401"/>
            <a:ext cx="4812632" cy="45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313" y="194898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독도를 수호하기 위한 방안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4868807" y="533476"/>
            <a:ext cx="7027358" cy="1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13" name="TextBox 12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69440" y="287231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관련 학술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25" y="951603"/>
            <a:ext cx="2337316" cy="3037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79" y="1026532"/>
            <a:ext cx="3536767" cy="2887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94880" y="4212832"/>
            <a:ext cx="619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‘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독도연구총서 발간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’…’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독도는 한국영토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’ 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대내외 홍보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14281" y="4666635"/>
            <a:ext cx="619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‘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일본의 독도영유권 날조’ 출간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14281" y="5162522"/>
            <a:ext cx="619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‘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한국영토 독도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, 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일본의 영유권 조작 방식’ 출간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4281" y="5706182"/>
            <a:ext cx="840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‘근대 일본지식인들이 인정한 한국의 고유영토 독도와 울릉도’ 출간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34" y="1015284"/>
            <a:ext cx="1991003" cy="28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31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313" y="194898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독도를 수호하기 위한 방안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4868807" y="533476"/>
            <a:ext cx="7027358" cy="1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13" name="TextBox 12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69440" y="287231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관련 학술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2272" y="2274788"/>
            <a:ext cx="619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한나" pitchFamily="18" charset="-127"/>
                <a:ea typeface="배달의민족 한나" pitchFamily="18" charset="-127"/>
              </a:rPr>
              <a:t>일본의 왜곡된 독도교육</a:t>
            </a:r>
            <a:r>
              <a:rPr lang="en-US" altLang="ko-KR" sz="2400" dirty="0" smtClean="0">
                <a:latin typeface="배달의민족 한나" pitchFamily="18" charset="-127"/>
                <a:ea typeface="배달의민족 한나" pitchFamily="18" charset="-127"/>
              </a:rPr>
              <a:t>, </a:t>
            </a:r>
            <a:r>
              <a:rPr lang="ko-KR" altLang="en-US" sz="2400" dirty="0" smtClean="0">
                <a:latin typeface="배달의민족 한나" pitchFamily="18" charset="-127"/>
                <a:ea typeface="배달의민족 한나" pitchFamily="18" charset="-127"/>
              </a:rPr>
              <a:t>정치적 활동에 </a:t>
            </a:r>
            <a:r>
              <a:rPr lang="ko-KR" altLang="en-US" sz="2400" dirty="0" smtClean="0">
                <a:solidFill>
                  <a:srgbClr val="FF0000"/>
                </a:solidFill>
                <a:latin typeface="배달의민족 한나" pitchFamily="18" charset="-127"/>
                <a:ea typeface="배달의민족 한나" pitchFamily="18" charset="-127"/>
              </a:rPr>
              <a:t>대응</a:t>
            </a:r>
            <a:r>
              <a:rPr lang="en-US" altLang="ko-KR" sz="2400" dirty="0" smtClean="0">
                <a:latin typeface="배달의민족 한나" pitchFamily="18" charset="-127"/>
                <a:ea typeface="배달의민족 한나" pitchFamily="18" charset="-127"/>
              </a:rPr>
              <a:t>!</a:t>
            </a:r>
            <a:endParaRPr lang="ko-KR" altLang="en-US" sz="2400" dirty="0">
              <a:latin typeface="배달의민족 한나" pitchFamily="18" charset="-127"/>
              <a:ea typeface="배달의민족 한나" pitchFamily="18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2066" y="2780106"/>
            <a:ext cx="807276" cy="102832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12164" y="3904835"/>
            <a:ext cx="683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한나" pitchFamily="18" charset="-127"/>
                <a:ea typeface="배달의민족 한나" pitchFamily="18" charset="-127"/>
              </a:rPr>
              <a:t>독도 관련 지도</a:t>
            </a:r>
            <a:r>
              <a:rPr lang="en-US" altLang="ko-KR" sz="2400" dirty="0" smtClean="0">
                <a:latin typeface="배달의민족 한나" pitchFamily="18" charset="-127"/>
                <a:ea typeface="배달의민족 한나" pitchFamily="18" charset="-127"/>
              </a:rPr>
              <a:t>, </a:t>
            </a:r>
            <a:r>
              <a:rPr lang="ko-KR" altLang="en-US" sz="2400" dirty="0" smtClean="0">
                <a:latin typeface="배달의민족 한나" pitchFamily="18" charset="-127"/>
                <a:ea typeface="배달의민족 한나" pitchFamily="18" charset="-127"/>
              </a:rPr>
              <a:t>역사적 사료</a:t>
            </a:r>
            <a:r>
              <a:rPr lang="en-US" altLang="ko-KR" sz="2400" dirty="0" smtClean="0">
                <a:latin typeface="배달의민족 한나" pitchFamily="18" charset="-127"/>
                <a:ea typeface="배달의민족 한나" pitchFamily="18" charset="-127"/>
              </a:rPr>
              <a:t>, </a:t>
            </a:r>
            <a:r>
              <a:rPr lang="ko-KR" altLang="en-US" sz="2400" dirty="0" smtClean="0">
                <a:latin typeface="배달의민족 한나" pitchFamily="18" charset="-127"/>
                <a:ea typeface="배달의민족 한나" pitchFamily="18" charset="-127"/>
              </a:rPr>
              <a:t>연구성과 등을 발행</a:t>
            </a:r>
            <a:r>
              <a:rPr lang="en-US" altLang="ko-KR" sz="2400" dirty="0" smtClean="0">
                <a:latin typeface="배달의민족 한나" pitchFamily="18" charset="-127"/>
                <a:ea typeface="배달의민족 한나" pitchFamily="18" charset="-127"/>
              </a:rPr>
              <a:t>, </a:t>
            </a:r>
            <a:r>
              <a:rPr lang="ko-KR" altLang="en-US" sz="2400" dirty="0" smtClean="0">
                <a:latin typeface="배달의민족 한나" pitchFamily="18" charset="-127"/>
                <a:ea typeface="배달의민족 한나" pitchFamily="18" charset="-127"/>
              </a:rPr>
              <a:t>출간</a:t>
            </a:r>
            <a:endParaRPr lang="ko-KR" altLang="en-US" sz="2400" dirty="0">
              <a:latin typeface="배달의민족 한나" pitchFamily="18" charset="-127"/>
              <a:ea typeface="배달의민족 한나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2164" y="4865681"/>
            <a:ext cx="813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한나" pitchFamily="18" charset="-127"/>
                <a:ea typeface="배달의민족 한나" pitchFamily="18" charset="-127"/>
              </a:rPr>
              <a:t>다양한 학술대회를 독도가 </a:t>
            </a:r>
            <a:r>
              <a:rPr lang="en-US" altLang="ko-KR" sz="2400" dirty="0" smtClean="0">
                <a:latin typeface="배달의민족 한나" pitchFamily="18" charset="-127"/>
                <a:ea typeface="배달의민족 한나" pitchFamily="18" charset="-127"/>
              </a:rPr>
              <a:t>‘</a:t>
            </a:r>
            <a:r>
              <a:rPr lang="ko-KR" altLang="en-US" sz="2400" dirty="0" smtClean="0">
                <a:solidFill>
                  <a:srgbClr val="FF0000"/>
                </a:solidFill>
                <a:latin typeface="배달의민족 한나" pitchFamily="18" charset="-127"/>
                <a:ea typeface="배달의민족 한나" pitchFamily="18" charset="-127"/>
              </a:rPr>
              <a:t>한국영토</a:t>
            </a:r>
            <a:r>
              <a:rPr lang="en-US" altLang="ko-KR" sz="2400" dirty="0" smtClean="0">
                <a:latin typeface="배달의민족 한나" pitchFamily="18" charset="-127"/>
                <a:ea typeface="배달의민족 한나" pitchFamily="18" charset="-127"/>
              </a:rPr>
              <a:t>’</a:t>
            </a:r>
            <a:r>
              <a:rPr lang="ko-KR" altLang="en-US" sz="2400" dirty="0" smtClean="0">
                <a:latin typeface="배달의민족 한나" pitchFamily="18" charset="-127"/>
                <a:ea typeface="배달의민족 한나" pitchFamily="18" charset="-127"/>
              </a:rPr>
              <a:t>라는 올바른 영토적 개념을 전파</a:t>
            </a:r>
            <a:endParaRPr lang="ko-KR" altLang="en-US" sz="2400" dirty="0">
              <a:latin typeface="배달의민족 한나" pitchFamily="18" charset="-127"/>
              <a:ea typeface="배달의민족 한나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2164" y="4366500"/>
            <a:ext cx="748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한나" pitchFamily="18" charset="-127"/>
                <a:ea typeface="배달의민족 한나" pitchFamily="18" charset="-127"/>
              </a:rPr>
              <a:t>세계 각지에 다양한 언어로 관련 책자로 발행 </a:t>
            </a:r>
            <a:endParaRPr lang="ko-KR" altLang="en-US" sz="2400" dirty="0">
              <a:latin typeface="배달의민족 한나" pitchFamily="18" charset="-127"/>
              <a:ea typeface="배달의민족 한나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19" y="889328"/>
            <a:ext cx="1863124" cy="186312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68" y="4940565"/>
            <a:ext cx="1625397" cy="162539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093" y="4254403"/>
            <a:ext cx="1181743" cy="118174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90" y="3784633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20552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3178683" y="3136612"/>
            <a:ext cx="762602" cy="625881"/>
            <a:chOff x="4771610" y="622816"/>
            <a:chExt cx="762602" cy="625881"/>
          </a:xfrm>
        </p:grpSpPr>
        <p:sp>
          <p:nvSpPr>
            <p:cNvPr id="9" name="TextBox 8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108432" y="3157165"/>
            <a:ext cx="4387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독도를 수호하기 위한 방안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6240" y="3883188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 홍보</a:t>
            </a:r>
          </a:p>
        </p:txBody>
      </p:sp>
    </p:spTree>
    <p:extLst>
      <p:ext uri="{BB962C8B-B14F-4D97-AF65-F5344CB8AC3E}">
        <p14:creationId xmlns:p14="http://schemas.microsoft.com/office/powerpoint/2010/main" val="15719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313" y="194898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독도를 수호하기 위한 방안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4868807" y="533476"/>
            <a:ext cx="7027358" cy="1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13" name="TextBox 12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69440" y="287231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 홍보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0010">
            <a:off x="9203752" y="714410"/>
            <a:ext cx="940046" cy="9400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15" y="1632473"/>
            <a:ext cx="3817319" cy="3624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18" y="4319748"/>
            <a:ext cx="1625397" cy="162539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81" y="819774"/>
            <a:ext cx="1627200" cy="16272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95" y="4319749"/>
            <a:ext cx="1625397" cy="162539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96" y="819774"/>
            <a:ext cx="1625397" cy="162539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0010">
            <a:off x="9218139" y="3948327"/>
            <a:ext cx="940046" cy="94004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305">
            <a:off x="2095757" y="3913971"/>
            <a:ext cx="940046" cy="94004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305">
            <a:off x="1984841" y="772051"/>
            <a:ext cx="940046" cy="940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80613" y="5257277"/>
            <a:ext cx="267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배달의민족 한나" pitchFamily="18" charset="-127"/>
                <a:ea typeface="배달의민족 한나" pitchFamily="18" charset="-127"/>
              </a:rPr>
              <a:t>DOKDO, KOREA</a:t>
            </a:r>
            <a:endParaRPr lang="ko-KR" altLang="en-US" dirty="0">
              <a:latin typeface="배달의민족 한나" pitchFamily="18" charset="-127"/>
              <a:ea typeface="배달의민족 한나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4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313" y="194898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독도를 수호하기 위한 방안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4868807" y="533476"/>
            <a:ext cx="7027358" cy="1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9440" y="287231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 홍보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83" y="4599921"/>
            <a:ext cx="1294883" cy="129488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65" y="4643671"/>
            <a:ext cx="1294883" cy="122878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41" y="4599920"/>
            <a:ext cx="1360977" cy="12948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4590" y="3928366"/>
            <a:ext cx="355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SNS</a:t>
            </a:r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를 활용한 홍보</a:t>
            </a:r>
            <a:endParaRPr lang="en-US" altLang="ko-KR" sz="28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90" y="2814875"/>
            <a:ext cx="989152" cy="126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62877" y="1446951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독도에 관한 정보전파</a:t>
            </a:r>
            <a:endParaRPr lang="en-US" altLang="ko-KR" sz="28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5856" y="2173861"/>
            <a:ext cx="3025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독도사랑 글짓기대회</a:t>
            </a:r>
            <a:endParaRPr lang="en-US" altLang="ko-KR" sz="28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5856" y="2907718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 체험관</a:t>
            </a:r>
            <a:endParaRPr lang="en-US" altLang="ko-KR" sz="28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5500" y="3617928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독도의 날 </a:t>
            </a:r>
            <a:r>
              <a:rPr lang="en-US" altLang="ko-KR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(10.25)</a:t>
            </a:r>
          </a:p>
        </p:txBody>
      </p:sp>
      <p:cxnSp>
        <p:nvCxnSpPr>
          <p:cNvPr id="32" name="직선 연결선 31"/>
          <p:cNvCxnSpPr/>
          <p:nvPr/>
        </p:nvCxnSpPr>
        <p:spPr>
          <a:xfrm flipV="1">
            <a:off x="6368716" y="3421627"/>
            <a:ext cx="5527449" cy="2324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62877" y="4338311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 알리기 캠페인</a:t>
            </a:r>
            <a:endParaRPr lang="en-US" altLang="ko-KR" sz="28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5560" y="5044164"/>
            <a:ext cx="307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글로벌 독도홍보대사</a:t>
            </a:r>
            <a:endParaRPr lang="en-US" altLang="ko-KR" sz="28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46" y="1514508"/>
            <a:ext cx="1181800" cy="11818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155265" y="2173861"/>
            <a:ext cx="2874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 향한 관심유도</a:t>
            </a:r>
            <a:endParaRPr lang="en-US" altLang="ko-KR" sz="28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37" name="TextBox 36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38" name="직선 연결선 37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75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74" y="1016024"/>
            <a:ext cx="5179222" cy="5082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313" y="194898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독도를 수호하기 위한 방안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4868807" y="533476"/>
            <a:ext cx="7027358" cy="1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13" name="TextBox 12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69440" y="287231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 홍보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2" y="1016024"/>
            <a:ext cx="5257402" cy="508229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2" y="802105"/>
            <a:ext cx="11066414" cy="5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직선 연결선 82"/>
          <p:cNvCxnSpPr/>
          <p:nvPr/>
        </p:nvCxnSpPr>
        <p:spPr>
          <a:xfrm>
            <a:off x="363793" y="2842922"/>
            <a:ext cx="0" cy="953729"/>
          </a:xfrm>
          <a:prstGeom prst="line">
            <a:avLst/>
          </a:prstGeom>
          <a:ln w="142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59610" y="2961927"/>
            <a:ext cx="2462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Contents</a:t>
            </a:r>
            <a:endParaRPr lang="ko-KR" altLang="en-US" sz="44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cxnSp>
        <p:nvCxnSpPr>
          <p:cNvPr id="75" name="직선 연결선 74"/>
          <p:cNvCxnSpPr/>
          <p:nvPr/>
        </p:nvCxnSpPr>
        <p:spPr>
          <a:xfrm>
            <a:off x="3244036" y="226142"/>
            <a:ext cx="0" cy="610583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그룹 132"/>
          <p:cNvGrpSpPr/>
          <p:nvPr/>
        </p:nvGrpSpPr>
        <p:grpSpPr>
          <a:xfrm>
            <a:off x="3732292" y="2042338"/>
            <a:ext cx="762602" cy="625881"/>
            <a:chOff x="4771610" y="622816"/>
            <a:chExt cx="762602" cy="625881"/>
          </a:xfrm>
        </p:grpSpPr>
        <p:sp>
          <p:nvSpPr>
            <p:cNvPr id="118" name="TextBox 117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26" name="직선 연결선 125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그룹 133"/>
          <p:cNvGrpSpPr/>
          <p:nvPr/>
        </p:nvGrpSpPr>
        <p:grpSpPr>
          <a:xfrm>
            <a:off x="3676126" y="5273730"/>
            <a:ext cx="762602" cy="625881"/>
            <a:chOff x="5823589" y="622816"/>
            <a:chExt cx="762602" cy="625881"/>
          </a:xfrm>
        </p:grpSpPr>
        <p:sp>
          <p:nvSpPr>
            <p:cNvPr id="119" name="TextBox 118"/>
            <p:cNvSpPr txBox="1"/>
            <p:nvPr/>
          </p:nvSpPr>
          <p:spPr>
            <a:xfrm>
              <a:off x="5827969" y="622816"/>
              <a:ext cx="618897" cy="505849"/>
            </a:xfrm>
            <a:custGeom>
              <a:avLst/>
              <a:gdLst/>
              <a:ahLst/>
              <a:cxnLst/>
              <a:rect l="l" t="t" r="r" b="b"/>
              <a:pathLst>
                <a:path w="618897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3774" y="66418"/>
                  </a:lnTo>
                  <a:lnTo>
                    <a:pt x="346291" y="42263"/>
                  </a:lnTo>
                  <a:cubicBezTo>
                    <a:pt x="356121" y="33633"/>
                    <a:pt x="366751" y="26061"/>
                    <a:pt x="378181" y="19546"/>
                  </a:cubicBezTo>
                  <a:cubicBezTo>
                    <a:pt x="401041" y="6515"/>
                    <a:pt x="430302" y="0"/>
                    <a:pt x="465963" y="0"/>
                  </a:cubicBezTo>
                  <a:cubicBezTo>
                    <a:pt x="489280" y="0"/>
                    <a:pt x="510312" y="2972"/>
                    <a:pt x="529057" y="8916"/>
                  </a:cubicBezTo>
                  <a:cubicBezTo>
                    <a:pt x="547802" y="14859"/>
                    <a:pt x="563804" y="23203"/>
                    <a:pt x="577063" y="33947"/>
                  </a:cubicBezTo>
                  <a:cubicBezTo>
                    <a:pt x="590322" y="44692"/>
                    <a:pt x="600609" y="57722"/>
                    <a:pt x="607924" y="73038"/>
                  </a:cubicBezTo>
                  <a:cubicBezTo>
                    <a:pt x="615239" y="88354"/>
                    <a:pt x="618897" y="105156"/>
                    <a:pt x="618897" y="123444"/>
                  </a:cubicBezTo>
                  <a:lnTo>
                    <a:pt x="618897" y="130302"/>
                  </a:lnTo>
                  <a:cubicBezTo>
                    <a:pt x="618897" y="139903"/>
                    <a:pt x="617868" y="150305"/>
                    <a:pt x="615810" y="161506"/>
                  </a:cubicBezTo>
                  <a:cubicBezTo>
                    <a:pt x="613753" y="172708"/>
                    <a:pt x="609981" y="183452"/>
                    <a:pt x="604495" y="193739"/>
                  </a:cubicBezTo>
                  <a:cubicBezTo>
                    <a:pt x="599008" y="204026"/>
                    <a:pt x="591693" y="213513"/>
                    <a:pt x="582549" y="222199"/>
                  </a:cubicBezTo>
                  <a:cubicBezTo>
                    <a:pt x="573405" y="230886"/>
                    <a:pt x="561747" y="237973"/>
                    <a:pt x="547573" y="243459"/>
                  </a:cubicBezTo>
                  <a:cubicBezTo>
                    <a:pt x="564033" y="246431"/>
                    <a:pt x="578320" y="251175"/>
                    <a:pt x="590436" y="257690"/>
                  </a:cubicBezTo>
                  <a:lnTo>
                    <a:pt x="603018" y="268175"/>
                  </a:lnTo>
                  <a:lnTo>
                    <a:pt x="537146" y="303825"/>
                  </a:lnTo>
                  <a:lnTo>
                    <a:pt x="533857" y="299352"/>
                  </a:lnTo>
                  <a:cubicBezTo>
                    <a:pt x="519684" y="288151"/>
                    <a:pt x="496824" y="282550"/>
                    <a:pt x="465277" y="282550"/>
                  </a:cubicBezTo>
                  <a:lnTo>
                    <a:pt x="398755" y="282550"/>
                  </a:lnTo>
                  <a:lnTo>
                    <a:pt x="398755" y="207112"/>
                  </a:lnTo>
                  <a:lnTo>
                    <a:pt x="457734" y="207112"/>
                  </a:lnTo>
                  <a:cubicBezTo>
                    <a:pt x="473278" y="207112"/>
                    <a:pt x="485966" y="205397"/>
                    <a:pt x="495796" y="201968"/>
                  </a:cubicBezTo>
                  <a:cubicBezTo>
                    <a:pt x="505625" y="198539"/>
                    <a:pt x="513283" y="193739"/>
                    <a:pt x="518770" y="187567"/>
                  </a:cubicBezTo>
                  <a:cubicBezTo>
                    <a:pt x="524256" y="181394"/>
                    <a:pt x="528028" y="173851"/>
                    <a:pt x="530086" y="164935"/>
                  </a:cubicBezTo>
                  <a:cubicBezTo>
                    <a:pt x="532143" y="156020"/>
                    <a:pt x="533172" y="146304"/>
                    <a:pt x="533172" y="135789"/>
                  </a:cubicBezTo>
                  <a:lnTo>
                    <a:pt x="533172" y="130302"/>
                  </a:lnTo>
                  <a:cubicBezTo>
                    <a:pt x="533172" y="111557"/>
                    <a:pt x="527114" y="97955"/>
                    <a:pt x="514998" y="89497"/>
                  </a:cubicBezTo>
                  <a:cubicBezTo>
                    <a:pt x="502882" y="81039"/>
                    <a:pt x="486537" y="76810"/>
                    <a:pt x="465963" y="76810"/>
                  </a:cubicBezTo>
                  <a:cubicBezTo>
                    <a:pt x="444932" y="76810"/>
                    <a:pt x="427901" y="80696"/>
                    <a:pt x="414871" y="88468"/>
                  </a:cubicBezTo>
                  <a:cubicBezTo>
                    <a:pt x="401841" y="96241"/>
                    <a:pt x="389839" y="106071"/>
                    <a:pt x="378867" y="117958"/>
                  </a:cubicBezTo>
                  <a:lnTo>
                    <a:pt x="335290" y="83898"/>
                  </a:lnTo>
                  <a:lnTo>
                    <a:pt x="337242" y="86861"/>
                  </a:lnTo>
                  <a:cubicBezTo>
                    <a:pt x="354730" y="120851"/>
                    <a:pt x="363474" y="163906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51520" y="388095"/>
                  </a:lnTo>
                  <a:lnTo>
                    <a:pt x="364527" y="397246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27" name="직선 연결선 126"/>
            <p:cNvCxnSpPr/>
            <p:nvPr/>
          </p:nvCxnSpPr>
          <p:spPr>
            <a:xfrm flipV="1">
              <a:off x="5823589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/>
          <p:cNvSpPr txBox="1"/>
          <p:nvPr/>
        </p:nvSpPr>
        <p:spPr>
          <a:xfrm>
            <a:off x="4662041" y="2042338"/>
            <a:ext cx="4387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독도를 수호하기 위한 방안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01495" y="675165"/>
            <a:ext cx="5327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일본의 독도에 대한 인식 및 교육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605875" y="5273730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조원생각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3732292" y="611150"/>
            <a:ext cx="762602" cy="625881"/>
            <a:chOff x="3671746" y="622816"/>
            <a:chExt cx="762602" cy="625881"/>
          </a:xfrm>
        </p:grpSpPr>
        <p:sp>
          <p:nvSpPr>
            <p:cNvPr id="23" name="TextBox 22"/>
            <p:cNvSpPr txBox="1"/>
            <p:nvPr/>
          </p:nvSpPr>
          <p:spPr>
            <a:xfrm>
              <a:off x="3671746" y="622816"/>
              <a:ext cx="593522" cy="505849"/>
            </a:xfrm>
            <a:custGeom>
              <a:avLst/>
              <a:gdLst/>
              <a:ahLst/>
              <a:cxnLst/>
              <a:rect l="l" t="t" r="r" b="b"/>
              <a:pathLst>
                <a:path w="593522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4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1" y="129388"/>
                    <a:pt x="255003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4" y="84582"/>
                    <a:pt x="194310" y="82982"/>
                    <a:pt x="182423" y="82982"/>
                  </a:cubicBezTo>
                  <a:close/>
                  <a:moveTo>
                    <a:pt x="516027" y="7544"/>
                  </a:moveTo>
                  <a:lnTo>
                    <a:pt x="593522" y="7544"/>
                  </a:lnTo>
                  <a:lnTo>
                    <a:pt x="593522" y="273314"/>
                  </a:lnTo>
                  <a:lnTo>
                    <a:pt x="505740" y="320822"/>
                  </a:lnTo>
                  <a:lnTo>
                    <a:pt x="505740" y="106299"/>
                  </a:lnTo>
                  <a:lnTo>
                    <a:pt x="393268" y="170764"/>
                  </a:lnTo>
                  <a:lnTo>
                    <a:pt x="350749" y="99441"/>
                  </a:ln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cubicBezTo>
                    <a:pt x="347929" y="93155"/>
                    <a:pt x="363474" y="146533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0346" y="410333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24" name="직선 연결선 23"/>
            <p:cNvCxnSpPr/>
            <p:nvPr/>
          </p:nvCxnSpPr>
          <p:spPr>
            <a:xfrm flipV="1">
              <a:off x="3671746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861020" y="2701302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- </a:t>
            </a:r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정치 외교적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1019" y="3208148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- </a:t>
            </a:r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관련 학술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61019" y="3731368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- </a:t>
            </a:r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 홍보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1018" y="4254588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- </a:t>
            </a:r>
            <a:r>
              <a:rPr lang="ko-KR" altLang="en-US" sz="2800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접근성</a:t>
            </a:r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개선</a:t>
            </a:r>
          </a:p>
        </p:txBody>
      </p:sp>
    </p:spTree>
    <p:extLst>
      <p:ext uri="{BB962C8B-B14F-4D97-AF65-F5344CB8AC3E}">
        <p14:creationId xmlns:p14="http://schemas.microsoft.com/office/powerpoint/2010/main" val="255622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16042" y="20552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3178683" y="3136612"/>
            <a:ext cx="762602" cy="625881"/>
            <a:chOff x="4771610" y="622816"/>
            <a:chExt cx="762602" cy="625881"/>
          </a:xfrm>
        </p:grpSpPr>
        <p:sp>
          <p:nvSpPr>
            <p:cNvPr id="9" name="TextBox 8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108432" y="3157165"/>
            <a:ext cx="4387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독도를 수호하기 위한 방안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9988" y="3883188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접근성</a:t>
            </a:r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개선</a:t>
            </a:r>
          </a:p>
        </p:txBody>
      </p:sp>
    </p:spTree>
    <p:extLst>
      <p:ext uri="{BB962C8B-B14F-4D97-AF65-F5344CB8AC3E}">
        <p14:creationId xmlns:p14="http://schemas.microsoft.com/office/powerpoint/2010/main" val="40058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313" y="194898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독도를 수호하기 위한 방안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4868807" y="533476"/>
            <a:ext cx="7027358" cy="1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37" name="TextBox 36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38" name="직선 연결선 37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B7B59D-BECA-4D65-92E7-A60309B8DF01}"/>
              </a:ext>
            </a:extLst>
          </p:cNvPr>
          <p:cNvSpPr txBox="1"/>
          <p:nvPr/>
        </p:nvSpPr>
        <p:spPr>
          <a:xfrm>
            <a:off x="1317812" y="6051365"/>
            <a:ext cx="982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https://www.youtube.com/watch?v=dachOte7YuA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91" y="878015"/>
            <a:ext cx="9152851" cy="51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313" y="194898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독도를 수호하기 위한 방안</a:t>
            </a:r>
          </a:p>
        </p:txBody>
      </p:sp>
      <p:cxnSp>
        <p:nvCxnSpPr>
          <p:cNvPr id="14" name="직선 연결선 13"/>
          <p:cNvCxnSpPr>
            <a:cxnSpLocks/>
          </p:cNvCxnSpPr>
          <p:nvPr/>
        </p:nvCxnSpPr>
        <p:spPr>
          <a:xfrm flipV="1">
            <a:off x="3962400" y="546930"/>
            <a:ext cx="7933765" cy="176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37" name="TextBox 36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38" name="직선 연결선 37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F39B609-5A41-410F-AD6E-7A830BED03FF}"/>
              </a:ext>
            </a:extLst>
          </p:cNvPr>
          <p:cNvSpPr txBox="1"/>
          <p:nvPr/>
        </p:nvSpPr>
        <p:spPr>
          <a:xfrm>
            <a:off x="4332899" y="1240502"/>
            <a:ext cx="624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latin typeface="배달의민족 한나" pitchFamily="18" charset="-127"/>
                <a:ea typeface="배달의민족 한나" pitchFamily="18" charset="-127"/>
              </a:rPr>
              <a:t>독도 접근성 강화 </a:t>
            </a:r>
            <a:endParaRPr lang="ko-KR" altLang="en-US" sz="3600" dirty="0">
              <a:latin typeface="배달의민족 한나" pitchFamily="18" charset="-127"/>
              <a:ea typeface="배달의민족 한나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3CC0CB-2F5B-49AA-B970-68A6472DAFBF}"/>
              </a:ext>
            </a:extLst>
          </p:cNvPr>
          <p:cNvSpPr txBox="1"/>
          <p:nvPr/>
        </p:nvSpPr>
        <p:spPr>
          <a:xfrm>
            <a:off x="575547" y="782376"/>
            <a:ext cx="517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한나" pitchFamily="18" charset="-127"/>
                <a:ea typeface="배달의민족 한나" pitchFamily="18" charset="-127"/>
              </a:rPr>
              <a:t>독도의 접근성을 개선해야 하는 이유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4237EE7-5DBD-4951-9C4C-F97288636FE1}"/>
              </a:ext>
            </a:extLst>
          </p:cNvPr>
          <p:cNvSpPr txBox="1"/>
          <p:nvPr/>
        </p:nvSpPr>
        <p:spPr>
          <a:xfrm>
            <a:off x="3196841" y="2464404"/>
            <a:ext cx="865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배달의민족 한나" pitchFamily="18" charset="-127"/>
                <a:ea typeface="배달의민족 한나" pitchFamily="18" charset="-127"/>
              </a:rPr>
              <a:t>국민들의 독도 방문 및 인식개선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0E8EA4-6DEC-4794-B8A0-6BCB2FBA6E46}"/>
              </a:ext>
            </a:extLst>
          </p:cNvPr>
          <p:cNvSpPr txBox="1"/>
          <p:nvPr/>
        </p:nvSpPr>
        <p:spPr>
          <a:xfrm>
            <a:off x="3643651" y="3792841"/>
            <a:ext cx="776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배달의민족 한나" pitchFamily="18" charset="-127"/>
                <a:ea typeface="배달의민족 한나" pitchFamily="18" charset="-127"/>
              </a:rPr>
              <a:t>외국에 독도는 한국땅 인식</a:t>
            </a: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xmlns="" id="{095D2E7F-DDC8-4019-80C9-A40F096F942A}"/>
              </a:ext>
            </a:extLst>
          </p:cNvPr>
          <p:cNvSpPr/>
          <p:nvPr/>
        </p:nvSpPr>
        <p:spPr>
          <a:xfrm>
            <a:off x="5752410" y="1891636"/>
            <a:ext cx="408709" cy="5101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247ED5-76A4-4356-AC58-5DF1AD3EC728}"/>
              </a:ext>
            </a:extLst>
          </p:cNvPr>
          <p:cNvSpPr txBox="1"/>
          <p:nvPr/>
        </p:nvSpPr>
        <p:spPr>
          <a:xfrm>
            <a:off x="2137262" y="5121821"/>
            <a:ext cx="776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배달의민족 한나" pitchFamily="18" charset="-127"/>
                <a:ea typeface="배달의민족 한나" pitchFamily="18" charset="-127"/>
              </a:rPr>
              <a:t>독도는 </a:t>
            </a:r>
            <a:r>
              <a:rPr lang="ko-KR" altLang="en-US" sz="3600">
                <a:latin typeface="배달의민족 한나" pitchFamily="18" charset="-127"/>
                <a:ea typeface="배달의민족 한나" pitchFamily="18" charset="-127"/>
              </a:rPr>
              <a:t>한국의 영토임을 국내외적으로 공고</a:t>
            </a:r>
            <a:endParaRPr lang="ko-KR" altLang="en-US" sz="3600" dirty="0">
              <a:latin typeface="배달의민족 한나" pitchFamily="18" charset="-127"/>
              <a:ea typeface="배달의민족 한나" pitchFamily="18" charset="-127"/>
            </a:endParaRPr>
          </a:p>
        </p:txBody>
      </p:sp>
      <p:sp>
        <p:nvSpPr>
          <p:cNvPr id="25" name="화살표: 아래쪽 24">
            <a:extLst>
              <a:ext uri="{FF2B5EF4-FFF2-40B4-BE49-F238E27FC236}">
                <a16:creationId xmlns:a16="http://schemas.microsoft.com/office/drawing/2014/main" xmlns="" id="{37891A1E-6639-4082-AFFD-58CFB834FE46}"/>
              </a:ext>
            </a:extLst>
          </p:cNvPr>
          <p:cNvSpPr/>
          <p:nvPr/>
        </p:nvSpPr>
        <p:spPr>
          <a:xfrm>
            <a:off x="5752410" y="3204332"/>
            <a:ext cx="408709" cy="5101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xmlns="" id="{DA207B93-88C6-412F-89E0-FB0C4E4A79B7}"/>
              </a:ext>
            </a:extLst>
          </p:cNvPr>
          <p:cNvSpPr/>
          <p:nvPr/>
        </p:nvSpPr>
        <p:spPr>
          <a:xfrm>
            <a:off x="5752410" y="4517538"/>
            <a:ext cx="408709" cy="5101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7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313" y="194898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독도를 수호하기 위한 방안</a:t>
            </a:r>
          </a:p>
        </p:txBody>
      </p:sp>
      <p:cxnSp>
        <p:nvCxnSpPr>
          <p:cNvPr id="14" name="직선 연결선 13"/>
          <p:cNvCxnSpPr>
            <a:cxnSpLocks/>
          </p:cNvCxnSpPr>
          <p:nvPr/>
        </p:nvCxnSpPr>
        <p:spPr>
          <a:xfrm flipV="1">
            <a:off x="3886200" y="546929"/>
            <a:ext cx="8009965" cy="1763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37" name="TextBox 36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38" name="직선 연결선 37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E154E40C-1022-448A-976A-0DA0D9C54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39" y="1277298"/>
            <a:ext cx="3631340" cy="4832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6F0DBF-852D-4577-ABD3-E1D1448AA92D}"/>
              </a:ext>
            </a:extLst>
          </p:cNvPr>
          <p:cNvSpPr txBox="1"/>
          <p:nvPr/>
        </p:nvSpPr>
        <p:spPr>
          <a:xfrm>
            <a:off x="5042997" y="839996"/>
            <a:ext cx="517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한나" pitchFamily="18" charset="-127"/>
                <a:ea typeface="배달의민족 한나" pitchFamily="18" charset="-127"/>
              </a:rPr>
              <a:t>독도 가는 배편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6496D07-C396-4FC3-974F-602D0B2D15D8}"/>
              </a:ext>
            </a:extLst>
          </p:cNvPr>
          <p:cNvSpPr txBox="1"/>
          <p:nvPr/>
        </p:nvSpPr>
        <p:spPr>
          <a:xfrm>
            <a:off x="795239" y="865181"/>
            <a:ext cx="517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한나" pitchFamily="18" charset="-127"/>
                <a:ea typeface="배달의민족 한나" pitchFamily="18" charset="-127"/>
              </a:rPr>
              <a:t>독도 접안 시설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CCB5714E-6973-4C84-ADF2-36152DD15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97" y="1278599"/>
            <a:ext cx="6622549" cy="429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313" y="194898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독도를 수호하기 위한 방안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4868807" y="533476"/>
            <a:ext cx="7027358" cy="1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37" name="TextBox 36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38" name="직선 연결선 37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2B889CF0-6905-41CB-9F82-1B46A9FF5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2" y="1042737"/>
            <a:ext cx="4835898" cy="4780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F023A5-B19E-46E6-8453-77E1CC5A968A}"/>
              </a:ext>
            </a:extLst>
          </p:cNvPr>
          <p:cNvSpPr txBox="1"/>
          <p:nvPr/>
        </p:nvSpPr>
        <p:spPr>
          <a:xfrm>
            <a:off x="6372225" y="1783414"/>
            <a:ext cx="4835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울릉공항 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(2022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년 완료 예정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)</a:t>
            </a:r>
          </a:p>
          <a:p>
            <a:endParaRPr lang="en-US" altLang="ko-KR" sz="2400" dirty="0">
              <a:latin typeface="배달의민족 한나" pitchFamily="18" charset="-127"/>
              <a:ea typeface="배달의민족 한나" pitchFamily="18" charset="-127"/>
            </a:endParaRPr>
          </a:p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울릉도 및 독도에 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1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일 생활권 가능</a:t>
            </a:r>
            <a:endParaRPr lang="en-US" altLang="ko-KR" sz="2400" dirty="0">
              <a:latin typeface="배달의민족 한나" pitchFamily="18" charset="-127"/>
              <a:ea typeface="배달의민족 한나" pitchFamily="18" charset="-127"/>
            </a:endParaRPr>
          </a:p>
          <a:p>
            <a:endParaRPr lang="en-US" altLang="ko-KR" sz="2400" dirty="0">
              <a:latin typeface="배달의민족 한나" pitchFamily="18" charset="-127"/>
              <a:ea typeface="배달의민족 한나" pitchFamily="18" charset="-127"/>
            </a:endParaRPr>
          </a:p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관광객 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42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만명에서 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80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만명의 증가 예상</a:t>
            </a:r>
            <a:endParaRPr lang="en-US" altLang="ko-KR" sz="2400" dirty="0">
              <a:latin typeface="배달의민족 한나" pitchFamily="18" charset="-127"/>
              <a:ea typeface="배달의민족 한나" pitchFamily="18" charset="-127"/>
            </a:endParaRPr>
          </a:p>
          <a:p>
            <a:endParaRPr lang="en-US" altLang="ko-KR" sz="2400" dirty="0">
              <a:latin typeface="배달의민족 한나" pitchFamily="18" charset="-127"/>
              <a:ea typeface="배달의민족 한나" pitchFamily="18" charset="-127"/>
            </a:endParaRPr>
          </a:p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기존 독도 여행 소요시간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(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최소 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1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박 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2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일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)</a:t>
            </a:r>
          </a:p>
          <a:p>
            <a:endParaRPr lang="en-US" altLang="ko-KR" sz="2400" dirty="0">
              <a:latin typeface="배달의민족 한나" pitchFamily="18" charset="-127"/>
              <a:ea typeface="배달의민족 한나" pitchFamily="18" charset="-127"/>
            </a:endParaRPr>
          </a:p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변경 후 독도 여행 소요기간 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(1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일 이내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595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-738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4499794" y="3136612"/>
            <a:ext cx="762602" cy="625881"/>
            <a:chOff x="5823589" y="622816"/>
            <a:chExt cx="762602" cy="625881"/>
          </a:xfrm>
        </p:grpSpPr>
        <p:sp>
          <p:nvSpPr>
            <p:cNvPr id="6" name="TextBox 5"/>
            <p:cNvSpPr txBox="1"/>
            <p:nvPr/>
          </p:nvSpPr>
          <p:spPr>
            <a:xfrm>
              <a:off x="5827969" y="622816"/>
              <a:ext cx="618897" cy="505849"/>
            </a:xfrm>
            <a:custGeom>
              <a:avLst/>
              <a:gdLst/>
              <a:ahLst/>
              <a:cxnLst/>
              <a:rect l="l" t="t" r="r" b="b"/>
              <a:pathLst>
                <a:path w="618897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3774" y="66418"/>
                  </a:lnTo>
                  <a:lnTo>
                    <a:pt x="346291" y="42263"/>
                  </a:lnTo>
                  <a:cubicBezTo>
                    <a:pt x="356121" y="33633"/>
                    <a:pt x="366751" y="26061"/>
                    <a:pt x="378181" y="19546"/>
                  </a:cubicBezTo>
                  <a:cubicBezTo>
                    <a:pt x="401041" y="6515"/>
                    <a:pt x="430302" y="0"/>
                    <a:pt x="465963" y="0"/>
                  </a:cubicBezTo>
                  <a:cubicBezTo>
                    <a:pt x="489280" y="0"/>
                    <a:pt x="510312" y="2972"/>
                    <a:pt x="529057" y="8916"/>
                  </a:cubicBezTo>
                  <a:cubicBezTo>
                    <a:pt x="547802" y="14859"/>
                    <a:pt x="563804" y="23203"/>
                    <a:pt x="577063" y="33947"/>
                  </a:cubicBezTo>
                  <a:cubicBezTo>
                    <a:pt x="590322" y="44692"/>
                    <a:pt x="600609" y="57722"/>
                    <a:pt x="607924" y="73038"/>
                  </a:cubicBezTo>
                  <a:cubicBezTo>
                    <a:pt x="615239" y="88354"/>
                    <a:pt x="618897" y="105156"/>
                    <a:pt x="618897" y="123444"/>
                  </a:cubicBezTo>
                  <a:lnTo>
                    <a:pt x="618897" y="130302"/>
                  </a:lnTo>
                  <a:cubicBezTo>
                    <a:pt x="618897" y="139903"/>
                    <a:pt x="617868" y="150305"/>
                    <a:pt x="615810" y="161506"/>
                  </a:cubicBezTo>
                  <a:cubicBezTo>
                    <a:pt x="613753" y="172708"/>
                    <a:pt x="609981" y="183452"/>
                    <a:pt x="604495" y="193739"/>
                  </a:cubicBezTo>
                  <a:cubicBezTo>
                    <a:pt x="599008" y="204026"/>
                    <a:pt x="591693" y="213513"/>
                    <a:pt x="582549" y="222199"/>
                  </a:cubicBezTo>
                  <a:cubicBezTo>
                    <a:pt x="573405" y="230886"/>
                    <a:pt x="561747" y="237973"/>
                    <a:pt x="547573" y="243459"/>
                  </a:cubicBezTo>
                  <a:cubicBezTo>
                    <a:pt x="564033" y="246431"/>
                    <a:pt x="578320" y="251175"/>
                    <a:pt x="590436" y="257690"/>
                  </a:cubicBezTo>
                  <a:lnTo>
                    <a:pt x="603018" y="268175"/>
                  </a:lnTo>
                  <a:lnTo>
                    <a:pt x="537146" y="303825"/>
                  </a:lnTo>
                  <a:lnTo>
                    <a:pt x="533857" y="299352"/>
                  </a:lnTo>
                  <a:cubicBezTo>
                    <a:pt x="519684" y="288151"/>
                    <a:pt x="496824" y="282550"/>
                    <a:pt x="465277" y="282550"/>
                  </a:cubicBezTo>
                  <a:lnTo>
                    <a:pt x="398755" y="282550"/>
                  </a:lnTo>
                  <a:lnTo>
                    <a:pt x="398755" y="207112"/>
                  </a:lnTo>
                  <a:lnTo>
                    <a:pt x="457734" y="207112"/>
                  </a:lnTo>
                  <a:cubicBezTo>
                    <a:pt x="473278" y="207112"/>
                    <a:pt x="485966" y="205397"/>
                    <a:pt x="495796" y="201968"/>
                  </a:cubicBezTo>
                  <a:cubicBezTo>
                    <a:pt x="505625" y="198539"/>
                    <a:pt x="513283" y="193739"/>
                    <a:pt x="518770" y="187567"/>
                  </a:cubicBezTo>
                  <a:cubicBezTo>
                    <a:pt x="524256" y="181394"/>
                    <a:pt x="528028" y="173851"/>
                    <a:pt x="530086" y="164935"/>
                  </a:cubicBezTo>
                  <a:cubicBezTo>
                    <a:pt x="532143" y="156020"/>
                    <a:pt x="533172" y="146304"/>
                    <a:pt x="533172" y="135789"/>
                  </a:cubicBezTo>
                  <a:lnTo>
                    <a:pt x="533172" y="130302"/>
                  </a:lnTo>
                  <a:cubicBezTo>
                    <a:pt x="533172" y="111557"/>
                    <a:pt x="527114" y="97955"/>
                    <a:pt x="514998" y="89497"/>
                  </a:cubicBezTo>
                  <a:cubicBezTo>
                    <a:pt x="502882" y="81039"/>
                    <a:pt x="486537" y="76810"/>
                    <a:pt x="465963" y="76810"/>
                  </a:cubicBezTo>
                  <a:cubicBezTo>
                    <a:pt x="444932" y="76810"/>
                    <a:pt x="427901" y="80696"/>
                    <a:pt x="414871" y="88468"/>
                  </a:cubicBezTo>
                  <a:cubicBezTo>
                    <a:pt x="401841" y="96241"/>
                    <a:pt x="389839" y="106071"/>
                    <a:pt x="378867" y="117958"/>
                  </a:cubicBezTo>
                  <a:lnTo>
                    <a:pt x="335290" y="83898"/>
                  </a:lnTo>
                  <a:lnTo>
                    <a:pt x="337242" y="86861"/>
                  </a:lnTo>
                  <a:cubicBezTo>
                    <a:pt x="354730" y="120851"/>
                    <a:pt x="363474" y="163906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51520" y="388095"/>
                  </a:lnTo>
                  <a:lnTo>
                    <a:pt x="364527" y="397246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7" name="직선 연결선 6"/>
            <p:cNvCxnSpPr/>
            <p:nvPr/>
          </p:nvCxnSpPr>
          <p:spPr>
            <a:xfrm flipV="1">
              <a:off x="5823589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429543" y="3157165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조원생각</a:t>
            </a:r>
          </a:p>
        </p:txBody>
      </p:sp>
    </p:spTree>
    <p:extLst>
      <p:ext uri="{BB962C8B-B14F-4D97-AF65-F5344CB8AC3E}">
        <p14:creationId xmlns:p14="http://schemas.microsoft.com/office/powerpoint/2010/main" val="20778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72" y="1116084"/>
            <a:ext cx="6267338" cy="47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3313" y="194898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조원생각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1748710" y="518566"/>
            <a:ext cx="10147455" cy="283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139652" y="159039"/>
            <a:ext cx="507600" cy="414000"/>
            <a:chOff x="5823589" y="622816"/>
            <a:chExt cx="762602" cy="625881"/>
          </a:xfrm>
        </p:grpSpPr>
        <p:sp>
          <p:nvSpPr>
            <p:cNvPr id="21" name="TextBox 20"/>
            <p:cNvSpPr txBox="1"/>
            <p:nvPr/>
          </p:nvSpPr>
          <p:spPr>
            <a:xfrm>
              <a:off x="5827969" y="622816"/>
              <a:ext cx="618897" cy="505849"/>
            </a:xfrm>
            <a:custGeom>
              <a:avLst/>
              <a:gdLst/>
              <a:ahLst/>
              <a:cxnLst/>
              <a:rect l="l" t="t" r="r" b="b"/>
              <a:pathLst>
                <a:path w="618897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3774" y="66418"/>
                  </a:lnTo>
                  <a:lnTo>
                    <a:pt x="346291" y="42263"/>
                  </a:lnTo>
                  <a:cubicBezTo>
                    <a:pt x="356121" y="33633"/>
                    <a:pt x="366751" y="26061"/>
                    <a:pt x="378181" y="19546"/>
                  </a:cubicBezTo>
                  <a:cubicBezTo>
                    <a:pt x="401041" y="6515"/>
                    <a:pt x="430302" y="0"/>
                    <a:pt x="465963" y="0"/>
                  </a:cubicBezTo>
                  <a:cubicBezTo>
                    <a:pt x="489280" y="0"/>
                    <a:pt x="510312" y="2972"/>
                    <a:pt x="529057" y="8916"/>
                  </a:cubicBezTo>
                  <a:cubicBezTo>
                    <a:pt x="547802" y="14859"/>
                    <a:pt x="563804" y="23203"/>
                    <a:pt x="577063" y="33947"/>
                  </a:cubicBezTo>
                  <a:cubicBezTo>
                    <a:pt x="590322" y="44692"/>
                    <a:pt x="600609" y="57722"/>
                    <a:pt x="607924" y="73038"/>
                  </a:cubicBezTo>
                  <a:cubicBezTo>
                    <a:pt x="615239" y="88354"/>
                    <a:pt x="618897" y="105156"/>
                    <a:pt x="618897" y="123444"/>
                  </a:cubicBezTo>
                  <a:lnTo>
                    <a:pt x="618897" y="130302"/>
                  </a:lnTo>
                  <a:cubicBezTo>
                    <a:pt x="618897" y="139903"/>
                    <a:pt x="617868" y="150305"/>
                    <a:pt x="615810" y="161506"/>
                  </a:cubicBezTo>
                  <a:cubicBezTo>
                    <a:pt x="613753" y="172708"/>
                    <a:pt x="609981" y="183452"/>
                    <a:pt x="604495" y="193739"/>
                  </a:cubicBezTo>
                  <a:cubicBezTo>
                    <a:pt x="599008" y="204026"/>
                    <a:pt x="591693" y="213513"/>
                    <a:pt x="582549" y="222199"/>
                  </a:cubicBezTo>
                  <a:cubicBezTo>
                    <a:pt x="573405" y="230886"/>
                    <a:pt x="561747" y="237973"/>
                    <a:pt x="547573" y="243459"/>
                  </a:cubicBezTo>
                  <a:cubicBezTo>
                    <a:pt x="564033" y="246431"/>
                    <a:pt x="578320" y="251175"/>
                    <a:pt x="590436" y="257690"/>
                  </a:cubicBezTo>
                  <a:lnTo>
                    <a:pt x="603018" y="268175"/>
                  </a:lnTo>
                  <a:lnTo>
                    <a:pt x="537146" y="303825"/>
                  </a:lnTo>
                  <a:lnTo>
                    <a:pt x="533857" y="299352"/>
                  </a:lnTo>
                  <a:cubicBezTo>
                    <a:pt x="519684" y="288151"/>
                    <a:pt x="496824" y="282550"/>
                    <a:pt x="465277" y="282550"/>
                  </a:cubicBezTo>
                  <a:lnTo>
                    <a:pt x="398755" y="282550"/>
                  </a:lnTo>
                  <a:lnTo>
                    <a:pt x="398755" y="207112"/>
                  </a:lnTo>
                  <a:lnTo>
                    <a:pt x="457734" y="207112"/>
                  </a:lnTo>
                  <a:cubicBezTo>
                    <a:pt x="473278" y="207112"/>
                    <a:pt x="485966" y="205397"/>
                    <a:pt x="495796" y="201968"/>
                  </a:cubicBezTo>
                  <a:cubicBezTo>
                    <a:pt x="505625" y="198539"/>
                    <a:pt x="513283" y="193739"/>
                    <a:pt x="518770" y="187567"/>
                  </a:cubicBezTo>
                  <a:cubicBezTo>
                    <a:pt x="524256" y="181394"/>
                    <a:pt x="528028" y="173851"/>
                    <a:pt x="530086" y="164935"/>
                  </a:cubicBezTo>
                  <a:cubicBezTo>
                    <a:pt x="532143" y="156020"/>
                    <a:pt x="533172" y="146304"/>
                    <a:pt x="533172" y="135789"/>
                  </a:cubicBezTo>
                  <a:lnTo>
                    <a:pt x="533172" y="130302"/>
                  </a:lnTo>
                  <a:cubicBezTo>
                    <a:pt x="533172" y="111557"/>
                    <a:pt x="527114" y="97955"/>
                    <a:pt x="514998" y="89497"/>
                  </a:cubicBezTo>
                  <a:cubicBezTo>
                    <a:pt x="502882" y="81039"/>
                    <a:pt x="486537" y="76810"/>
                    <a:pt x="465963" y="76810"/>
                  </a:cubicBezTo>
                  <a:cubicBezTo>
                    <a:pt x="444932" y="76810"/>
                    <a:pt x="427901" y="80696"/>
                    <a:pt x="414871" y="88468"/>
                  </a:cubicBezTo>
                  <a:cubicBezTo>
                    <a:pt x="401841" y="96241"/>
                    <a:pt x="389839" y="106071"/>
                    <a:pt x="378867" y="117958"/>
                  </a:cubicBezTo>
                  <a:lnTo>
                    <a:pt x="335290" y="83898"/>
                  </a:lnTo>
                  <a:lnTo>
                    <a:pt x="337242" y="86861"/>
                  </a:lnTo>
                  <a:cubicBezTo>
                    <a:pt x="354730" y="120851"/>
                    <a:pt x="363474" y="163906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51520" y="388095"/>
                  </a:lnTo>
                  <a:lnTo>
                    <a:pt x="364527" y="397246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 flipV="1">
              <a:off x="5823589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81856" y="656563"/>
            <a:ext cx="11680596" cy="5619546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229548" y="656563"/>
            <a:ext cx="11732904" cy="561954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8" y="2616302"/>
            <a:ext cx="1117460" cy="1625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0486" y="1116084"/>
            <a:ext cx="85237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권오환 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: 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 </a:t>
            </a:r>
            <a:endParaRPr lang="en-US" altLang="ko-KR" sz="2400" dirty="0">
              <a:latin typeface="배달의민족 한나" pitchFamily="18" charset="-127"/>
              <a:ea typeface="배달의민족 한나" pitchFamily="18" charset="-127"/>
            </a:endParaRPr>
          </a:p>
          <a:p>
            <a:pPr fontAlgn="base"/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독도를 위해서 우리가 하고 있는 일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, 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놓친 일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, 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해야 하는 일에 대해 조금이나마 알게 된 것 같아서 다행이고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, 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우리 땅 독도에 대해 더욱 관심을 두어야겠다고 생각했다</a:t>
            </a:r>
            <a:r>
              <a:rPr lang="en-US" altLang="ko-KR" sz="2000" dirty="0">
                <a:latin typeface="배달의민족 한나" pitchFamily="18" charset="-127"/>
                <a:ea typeface="배달의민족 한나" pitchFamily="18" charset="-127"/>
              </a:rPr>
              <a:t>.</a:t>
            </a:r>
            <a:endParaRPr lang="ko-KR" altLang="en-US" sz="2000" dirty="0">
              <a:latin typeface="배달의민족 한나" pitchFamily="18" charset="-127"/>
              <a:ea typeface="배달의민족 한나" pitchFamily="18" charset="-127"/>
            </a:endParaRPr>
          </a:p>
          <a:p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50486" y="2801193"/>
            <a:ext cx="85237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정무근 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: 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 </a:t>
            </a:r>
            <a:endParaRPr lang="en-US" altLang="ko-KR" sz="2400" dirty="0">
              <a:latin typeface="배달의민족 한나" pitchFamily="18" charset="-127"/>
              <a:ea typeface="배달의민족 한나" pitchFamily="18" charset="-127"/>
            </a:endParaRPr>
          </a:p>
          <a:p>
            <a:pPr fontAlgn="base"/>
            <a:r>
              <a:rPr lang="ko-KR" altLang="en-US" sz="2400" dirty="0" err="1">
                <a:latin typeface="배달의민족 한나" pitchFamily="18" charset="-127"/>
                <a:ea typeface="배달의민족 한나" pitchFamily="18" charset="-127"/>
              </a:rPr>
              <a:t>구글에서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 독도라고 검색을 했을 때 “</a:t>
            </a:r>
            <a:r>
              <a:rPr lang="ko-KR" altLang="en-US" sz="2400" dirty="0" err="1">
                <a:latin typeface="배달의민족 한나" pitchFamily="18" charset="-127"/>
                <a:ea typeface="배달의민족 한나" pitchFamily="18" charset="-127"/>
              </a:rPr>
              <a:t>다케시마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”라고 나오는 것을 이번 과제를 통해 알았습니다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. 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막연하게 독도는 우리땅 이라고 생각했을 뿐 독도에 대한 관심과 노력이 없었던 것을 반성하는 기회가 된 것 같습니다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.</a:t>
            </a:r>
            <a:endParaRPr lang="ko-KR" altLang="en-US" sz="2400" dirty="0">
              <a:latin typeface="배달의민족 한나" pitchFamily="18" charset="-127"/>
              <a:ea typeface="배달의민족 한나" pitchFamily="18" charset="-127"/>
            </a:endParaRPr>
          </a:p>
          <a:p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50486" y="4574037"/>
            <a:ext cx="85237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윤세진 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: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독도에 관련된 자료를 검색하면서 나 자신도 독도에 대한 관심이 없었다고 생각이 들었습니다</a:t>
            </a:r>
            <a:r>
              <a:rPr lang="en-US" altLang="ko-KR" sz="2400" dirty="0">
                <a:latin typeface="배달의민족 한나" pitchFamily="18" charset="-127"/>
                <a:ea typeface="배달의민족 한나" pitchFamily="18" charset="-127"/>
              </a:rPr>
              <a:t>. </a:t>
            </a:r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일본의 독도의 도발행위도 사소한 </a:t>
            </a:r>
            <a:r>
              <a:rPr lang="ko-KR" altLang="en-US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것부터 </a:t>
            </a:r>
            <a:r>
              <a:rPr lang="ko-KR" altLang="en-US" sz="2400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많은걸</a:t>
            </a:r>
            <a:r>
              <a:rPr lang="ko-KR" altLang="en-US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배웠고 독도 수호를 위해서 </a:t>
            </a:r>
            <a:r>
              <a:rPr lang="ko-KR" altLang="en-US" sz="2400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힘써야겠다고</a:t>
            </a:r>
            <a:r>
              <a:rPr lang="ko-KR" altLang="en-US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다짐했습니다</a:t>
            </a:r>
            <a:r>
              <a:rPr lang="en-US" altLang="ko-KR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r>
              <a:rPr lang="ko-KR" altLang="en-US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</a:t>
            </a:r>
            <a:endParaRPr lang="en-US" altLang="ko-KR" sz="24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pPr fontAlgn="base"/>
            <a:endParaRPr lang="en-US" altLang="ko-KR" sz="24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pPr fontAlgn="base"/>
            <a:endParaRPr lang="en-US" altLang="ko-KR" sz="2400" dirty="0">
              <a:latin typeface="배달의민족 한나" pitchFamily="18" charset="-127"/>
              <a:ea typeface="배달의민족 한나" pitchFamily="18" charset="-127"/>
            </a:endParaRPr>
          </a:p>
          <a:p>
            <a:pPr fontAlgn="base"/>
            <a:endParaRPr lang="en-US" altLang="ko-KR" sz="2400" dirty="0">
              <a:latin typeface="배달의민족 한나" pitchFamily="18" charset="-127"/>
              <a:ea typeface="배달의민족 한나" pitchFamily="18" charset="-127"/>
            </a:endParaRPr>
          </a:p>
          <a:p>
            <a:pPr fontAlgn="base"/>
            <a:endParaRPr lang="en-US" altLang="ko-KR" sz="2400" dirty="0">
              <a:latin typeface="배달의민족 한나" pitchFamily="18" charset="-127"/>
              <a:ea typeface="배달의민족 한나" pitchFamily="18" charset="-127"/>
            </a:endParaRPr>
          </a:p>
          <a:p>
            <a:pPr fontAlgn="base"/>
            <a:endParaRPr lang="en-US" altLang="ko-KR" sz="2400" dirty="0">
              <a:latin typeface="배달의민족 한나" pitchFamily="18" charset="-127"/>
              <a:ea typeface="배달의민족 한나" pitchFamily="18" charset="-127"/>
            </a:endParaRPr>
          </a:p>
          <a:p>
            <a:pPr fontAlgn="base"/>
            <a:endParaRPr lang="ko-KR" altLang="en-US" sz="2400" dirty="0">
              <a:latin typeface="배달의민족 한나" pitchFamily="18" charset="-127"/>
              <a:ea typeface="배달의민족 한나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15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313" y="194898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조원생각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1748710" y="518566"/>
            <a:ext cx="10147455" cy="283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139652" y="159039"/>
            <a:ext cx="507600" cy="414000"/>
            <a:chOff x="5823589" y="622816"/>
            <a:chExt cx="762602" cy="625881"/>
          </a:xfrm>
        </p:grpSpPr>
        <p:sp>
          <p:nvSpPr>
            <p:cNvPr id="21" name="TextBox 20"/>
            <p:cNvSpPr txBox="1"/>
            <p:nvPr/>
          </p:nvSpPr>
          <p:spPr>
            <a:xfrm>
              <a:off x="5827969" y="622816"/>
              <a:ext cx="618897" cy="505849"/>
            </a:xfrm>
            <a:custGeom>
              <a:avLst/>
              <a:gdLst/>
              <a:ahLst/>
              <a:cxnLst/>
              <a:rect l="l" t="t" r="r" b="b"/>
              <a:pathLst>
                <a:path w="618897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3774" y="66418"/>
                  </a:lnTo>
                  <a:lnTo>
                    <a:pt x="346291" y="42263"/>
                  </a:lnTo>
                  <a:cubicBezTo>
                    <a:pt x="356121" y="33633"/>
                    <a:pt x="366751" y="26061"/>
                    <a:pt x="378181" y="19546"/>
                  </a:cubicBezTo>
                  <a:cubicBezTo>
                    <a:pt x="401041" y="6515"/>
                    <a:pt x="430302" y="0"/>
                    <a:pt x="465963" y="0"/>
                  </a:cubicBezTo>
                  <a:cubicBezTo>
                    <a:pt x="489280" y="0"/>
                    <a:pt x="510312" y="2972"/>
                    <a:pt x="529057" y="8916"/>
                  </a:cubicBezTo>
                  <a:cubicBezTo>
                    <a:pt x="547802" y="14859"/>
                    <a:pt x="563804" y="23203"/>
                    <a:pt x="577063" y="33947"/>
                  </a:cubicBezTo>
                  <a:cubicBezTo>
                    <a:pt x="590322" y="44692"/>
                    <a:pt x="600609" y="57722"/>
                    <a:pt x="607924" y="73038"/>
                  </a:cubicBezTo>
                  <a:cubicBezTo>
                    <a:pt x="615239" y="88354"/>
                    <a:pt x="618897" y="105156"/>
                    <a:pt x="618897" y="123444"/>
                  </a:cubicBezTo>
                  <a:lnTo>
                    <a:pt x="618897" y="130302"/>
                  </a:lnTo>
                  <a:cubicBezTo>
                    <a:pt x="618897" y="139903"/>
                    <a:pt x="617868" y="150305"/>
                    <a:pt x="615810" y="161506"/>
                  </a:cubicBezTo>
                  <a:cubicBezTo>
                    <a:pt x="613753" y="172708"/>
                    <a:pt x="609981" y="183452"/>
                    <a:pt x="604495" y="193739"/>
                  </a:cubicBezTo>
                  <a:cubicBezTo>
                    <a:pt x="599008" y="204026"/>
                    <a:pt x="591693" y="213513"/>
                    <a:pt x="582549" y="222199"/>
                  </a:cubicBezTo>
                  <a:cubicBezTo>
                    <a:pt x="573405" y="230886"/>
                    <a:pt x="561747" y="237973"/>
                    <a:pt x="547573" y="243459"/>
                  </a:cubicBezTo>
                  <a:cubicBezTo>
                    <a:pt x="564033" y="246431"/>
                    <a:pt x="578320" y="251175"/>
                    <a:pt x="590436" y="257690"/>
                  </a:cubicBezTo>
                  <a:lnTo>
                    <a:pt x="603018" y="268175"/>
                  </a:lnTo>
                  <a:lnTo>
                    <a:pt x="537146" y="303825"/>
                  </a:lnTo>
                  <a:lnTo>
                    <a:pt x="533857" y="299352"/>
                  </a:lnTo>
                  <a:cubicBezTo>
                    <a:pt x="519684" y="288151"/>
                    <a:pt x="496824" y="282550"/>
                    <a:pt x="465277" y="282550"/>
                  </a:cubicBezTo>
                  <a:lnTo>
                    <a:pt x="398755" y="282550"/>
                  </a:lnTo>
                  <a:lnTo>
                    <a:pt x="398755" y="207112"/>
                  </a:lnTo>
                  <a:lnTo>
                    <a:pt x="457734" y="207112"/>
                  </a:lnTo>
                  <a:cubicBezTo>
                    <a:pt x="473278" y="207112"/>
                    <a:pt x="485966" y="205397"/>
                    <a:pt x="495796" y="201968"/>
                  </a:cubicBezTo>
                  <a:cubicBezTo>
                    <a:pt x="505625" y="198539"/>
                    <a:pt x="513283" y="193739"/>
                    <a:pt x="518770" y="187567"/>
                  </a:cubicBezTo>
                  <a:cubicBezTo>
                    <a:pt x="524256" y="181394"/>
                    <a:pt x="528028" y="173851"/>
                    <a:pt x="530086" y="164935"/>
                  </a:cubicBezTo>
                  <a:cubicBezTo>
                    <a:pt x="532143" y="156020"/>
                    <a:pt x="533172" y="146304"/>
                    <a:pt x="533172" y="135789"/>
                  </a:cubicBezTo>
                  <a:lnTo>
                    <a:pt x="533172" y="130302"/>
                  </a:lnTo>
                  <a:cubicBezTo>
                    <a:pt x="533172" y="111557"/>
                    <a:pt x="527114" y="97955"/>
                    <a:pt x="514998" y="89497"/>
                  </a:cubicBezTo>
                  <a:cubicBezTo>
                    <a:pt x="502882" y="81039"/>
                    <a:pt x="486537" y="76810"/>
                    <a:pt x="465963" y="76810"/>
                  </a:cubicBezTo>
                  <a:cubicBezTo>
                    <a:pt x="444932" y="76810"/>
                    <a:pt x="427901" y="80696"/>
                    <a:pt x="414871" y="88468"/>
                  </a:cubicBezTo>
                  <a:cubicBezTo>
                    <a:pt x="401841" y="96241"/>
                    <a:pt x="389839" y="106071"/>
                    <a:pt x="378867" y="117958"/>
                  </a:cubicBezTo>
                  <a:lnTo>
                    <a:pt x="335290" y="83898"/>
                  </a:lnTo>
                  <a:lnTo>
                    <a:pt x="337242" y="86861"/>
                  </a:lnTo>
                  <a:cubicBezTo>
                    <a:pt x="354730" y="120851"/>
                    <a:pt x="363474" y="163906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51520" y="388095"/>
                  </a:lnTo>
                  <a:lnTo>
                    <a:pt x="364527" y="397246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 flipV="1">
              <a:off x="5823589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직사각형 23"/>
          <p:cNvSpPr/>
          <p:nvPr/>
        </p:nvSpPr>
        <p:spPr>
          <a:xfrm>
            <a:off x="229548" y="656563"/>
            <a:ext cx="11732904" cy="561954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450AC3-83A0-4B48-9D76-59EAF67419E1}"/>
              </a:ext>
            </a:extLst>
          </p:cNvPr>
          <p:cNvSpPr txBox="1"/>
          <p:nvPr/>
        </p:nvSpPr>
        <p:spPr>
          <a:xfrm>
            <a:off x="748147" y="498764"/>
            <a:ext cx="88322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ko-KR" altLang="en-US" sz="2200" dirty="0"/>
          </a:p>
          <a:p>
            <a:pPr fontAlgn="base"/>
            <a:r>
              <a:rPr lang="ko-KR" altLang="en-US" sz="2200" b="1" dirty="0"/>
              <a:t>참고문헌 </a:t>
            </a:r>
            <a:endParaRPr lang="ko-KR" altLang="en-US" sz="2200" dirty="0"/>
          </a:p>
          <a:p>
            <a:pPr fontAlgn="base"/>
            <a:r>
              <a:rPr lang="en-US" altLang="ko-KR" sz="2200" dirty="0"/>
              <a:t>https://tv.naver.com/v/2955230</a:t>
            </a:r>
          </a:p>
          <a:p>
            <a:pPr fontAlgn="base"/>
            <a:r>
              <a:rPr lang="en-US" altLang="ko-KR" sz="2200" dirty="0"/>
              <a:t>https://</a:t>
            </a:r>
            <a:r>
              <a:rPr lang="en-US" altLang="ko-KR" sz="2200" u="sng" dirty="0">
                <a:hlinkClick r:id="rId2" action="ppaction://hlinkfile"/>
              </a:rPr>
              <a:t>www.youtube.com/watch?v=ta-T3WR4aYE</a:t>
            </a:r>
            <a:endParaRPr lang="en-US" altLang="ko-KR" sz="2200" dirty="0"/>
          </a:p>
          <a:p>
            <a:pPr fontAlgn="base"/>
            <a:r>
              <a:rPr lang="en-US" altLang="ko-KR" sz="2200" dirty="0"/>
              <a:t>&lt;iframe </a:t>
            </a:r>
            <a:r>
              <a:rPr lang="en-US" altLang="ko-KR" sz="2200" dirty="0" err="1"/>
              <a:t>src</a:t>
            </a:r>
            <a:r>
              <a:rPr lang="en-US" altLang="ko-KR" sz="2200" dirty="0"/>
              <a:t>="//www.googletagmanager.com/ns.html?id=GTM-KDPKKS" height="0" width="0" style="</a:t>
            </a:r>
            <a:r>
              <a:rPr lang="en-US" altLang="ko-KR" sz="2200" dirty="0" err="1"/>
              <a:t>display:none;visibility:hidden</a:t>
            </a:r>
            <a:r>
              <a:rPr lang="en-US" altLang="ko-KR" sz="2200" dirty="0"/>
              <a:t>"&gt;&lt;/iframe&gt; </a:t>
            </a:r>
          </a:p>
          <a:p>
            <a:pPr fontAlgn="base"/>
            <a:r>
              <a:rPr lang="en-US" altLang="ko-KR" sz="2200" u="sng" dirty="0">
                <a:hlinkClick r:id="rId3"/>
              </a:rPr>
              <a:t>http://www.segye.com/newsView/20180815002932</a:t>
            </a:r>
            <a:r>
              <a:rPr lang="en-US" altLang="ko-KR" sz="2200" dirty="0"/>
              <a:t> </a:t>
            </a:r>
          </a:p>
          <a:p>
            <a:pPr fontAlgn="base"/>
            <a:r>
              <a:rPr lang="en-US" altLang="ko-KR" sz="2200" u="sng" dirty="0">
                <a:hlinkClick r:id="rId4"/>
              </a:rPr>
              <a:t>http://news.chosun.com/site/data/html_dir/2008/12/28/2008122800812.html</a:t>
            </a:r>
            <a:endParaRPr lang="en-US" altLang="ko-KR" sz="2200" dirty="0"/>
          </a:p>
          <a:p>
            <a:pPr fontAlgn="base"/>
            <a:r>
              <a:rPr lang="en-US" altLang="ko-KR" sz="2200" dirty="0">
                <a:hlinkClick r:id="rId5"/>
              </a:rPr>
              <a:t>https://post.naver.com/viewer/postView.nhn?volumeNo=9171574&amp;memberNo=1537498</a:t>
            </a:r>
            <a:endParaRPr lang="en-US" altLang="ko-KR" sz="2200" dirty="0"/>
          </a:p>
          <a:p>
            <a:pPr fontAlgn="base"/>
            <a:r>
              <a:rPr lang="en-US" altLang="ko-KR" sz="2200" dirty="0"/>
              <a:t>http://www.hidomin.com/news/articleView.html?idxno=364134</a:t>
            </a:r>
          </a:p>
          <a:p>
            <a:pPr fontAlgn="base"/>
            <a:r>
              <a:rPr lang="en-US" altLang="ko-KR" sz="2200" u="sng" dirty="0">
                <a:hlinkClick r:id="rId6"/>
              </a:rPr>
              <a:t>http://news.bbsi.co.kr/news/articleView.html?idxno=873339</a:t>
            </a:r>
            <a:endParaRPr lang="en-US" altLang="ko-KR" sz="2200" dirty="0"/>
          </a:p>
          <a:p>
            <a:pPr fontAlgn="base"/>
            <a:r>
              <a:rPr lang="en-US" altLang="ko-KR" sz="2200" dirty="0"/>
              <a:t>(</a:t>
            </a:r>
            <a:r>
              <a:rPr lang="en-US" altLang="ko-KR" sz="2200" u="sng" dirty="0">
                <a:hlinkClick r:id="rId7"/>
              </a:rPr>
              <a:t>https://www.crey.tv/n_news/news/view.html?no=29168</a:t>
            </a:r>
            <a:r>
              <a:rPr lang="en-US" altLang="ko-KR" sz="2200" dirty="0"/>
              <a:t>)</a:t>
            </a:r>
          </a:p>
          <a:p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9023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58158" y="1931855"/>
            <a:ext cx="543610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>
                <a:solidFill>
                  <a:schemeClr val="accent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Q&amp;A</a:t>
            </a:r>
            <a:endParaRPr lang="ko-KR" altLang="en-US" sz="19900" dirty="0">
              <a:solidFill>
                <a:schemeClr val="accent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88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10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23102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331460" y="2509527"/>
            <a:ext cx="7529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5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289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2" y="0"/>
            <a:ext cx="12224552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552" y="-39464"/>
            <a:ext cx="12224552" cy="6897464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270696" y="3136612"/>
            <a:ext cx="762602" cy="625881"/>
            <a:chOff x="3671746" y="622816"/>
            <a:chExt cx="762602" cy="625881"/>
          </a:xfrm>
        </p:grpSpPr>
        <p:sp>
          <p:nvSpPr>
            <p:cNvPr id="14" name="TextBox 13"/>
            <p:cNvSpPr txBox="1"/>
            <p:nvPr/>
          </p:nvSpPr>
          <p:spPr>
            <a:xfrm>
              <a:off x="3671746" y="622816"/>
              <a:ext cx="593522" cy="505849"/>
            </a:xfrm>
            <a:custGeom>
              <a:avLst/>
              <a:gdLst/>
              <a:ahLst/>
              <a:cxnLst/>
              <a:rect l="l" t="t" r="r" b="b"/>
              <a:pathLst>
                <a:path w="593522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4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1" y="129388"/>
                    <a:pt x="255003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4" y="84582"/>
                    <a:pt x="194310" y="82982"/>
                    <a:pt x="182423" y="82982"/>
                  </a:cubicBezTo>
                  <a:close/>
                  <a:moveTo>
                    <a:pt x="516027" y="7544"/>
                  </a:moveTo>
                  <a:lnTo>
                    <a:pt x="593522" y="7544"/>
                  </a:lnTo>
                  <a:lnTo>
                    <a:pt x="593522" y="273314"/>
                  </a:lnTo>
                  <a:lnTo>
                    <a:pt x="505740" y="320822"/>
                  </a:lnTo>
                  <a:lnTo>
                    <a:pt x="505740" y="106299"/>
                  </a:lnTo>
                  <a:lnTo>
                    <a:pt x="393268" y="170764"/>
                  </a:lnTo>
                  <a:lnTo>
                    <a:pt x="350749" y="99441"/>
                  </a:ln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cubicBezTo>
                    <a:pt x="347929" y="93155"/>
                    <a:pt x="363474" y="146533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0346" y="410333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 flipV="1">
              <a:off x="3671746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200445" y="3157165"/>
            <a:ext cx="5327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일본의 독도에 대한 인식 및 교육</a:t>
            </a:r>
          </a:p>
        </p:txBody>
      </p:sp>
    </p:spTree>
    <p:extLst>
      <p:ext uri="{BB962C8B-B14F-4D97-AF65-F5344CB8AC3E}">
        <p14:creationId xmlns:p14="http://schemas.microsoft.com/office/powerpoint/2010/main" val="9656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39652" y="150817"/>
            <a:ext cx="505806" cy="415124"/>
            <a:chOff x="3671746" y="622816"/>
            <a:chExt cx="762602" cy="625881"/>
          </a:xfrm>
        </p:grpSpPr>
        <p:sp>
          <p:nvSpPr>
            <p:cNvPr id="7" name="TextBox 6"/>
            <p:cNvSpPr txBox="1"/>
            <p:nvPr/>
          </p:nvSpPr>
          <p:spPr>
            <a:xfrm>
              <a:off x="3671746" y="622816"/>
              <a:ext cx="593522" cy="505849"/>
            </a:xfrm>
            <a:custGeom>
              <a:avLst/>
              <a:gdLst/>
              <a:ahLst/>
              <a:cxnLst/>
              <a:rect l="l" t="t" r="r" b="b"/>
              <a:pathLst>
                <a:path w="593522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4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1" y="129388"/>
                    <a:pt x="255003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4" y="84582"/>
                    <a:pt x="194310" y="82982"/>
                    <a:pt x="182423" y="82982"/>
                  </a:cubicBezTo>
                  <a:close/>
                  <a:moveTo>
                    <a:pt x="516027" y="7544"/>
                  </a:moveTo>
                  <a:lnTo>
                    <a:pt x="593522" y="7544"/>
                  </a:lnTo>
                  <a:lnTo>
                    <a:pt x="593522" y="273314"/>
                  </a:lnTo>
                  <a:lnTo>
                    <a:pt x="505740" y="320822"/>
                  </a:lnTo>
                  <a:lnTo>
                    <a:pt x="505740" y="106299"/>
                  </a:lnTo>
                  <a:lnTo>
                    <a:pt x="393268" y="170764"/>
                  </a:lnTo>
                  <a:lnTo>
                    <a:pt x="350749" y="99441"/>
                  </a:ln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cubicBezTo>
                    <a:pt x="347929" y="93155"/>
                    <a:pt x="363474" y="146533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0346" y="410333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3671746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33313" y="194898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" pitchFamily="18" charset="-127"/>
                <a:ea typeface="배달의민족 한나" pitchFamily="18" charset="-127"/>
              </a:rPr>
              <a:t>일본의 독도에 대한 인식 및 교육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4920" y="287231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일본의 교육</a:t>
            </a: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5510487" y="498802"/>
            <a:ext cx="6385678" cy="350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pic>
        <p:nvPicPr>
          <p:cNvPr id="22" name="_x120250776" descr="EMB000025d449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98806"/>
            <a:ext cx="12192000" cy="4768948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2607326" y="57646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4"/>
              </a:rPr>
              <a:t>https://tv.naver.com/v/2955230</a:t>
            </a:r>
            <a:endParaRPr lang="en-US" altLang="ko-KR" dirty="0"/>
          </a:p>
          <a:p>
            <a:r>
              <a:rPr lang="en-US" altLang="ko-KR" dirty="0">
                <a:hlinkClick r:id="rId5"/>
              </a:rPr>
              <a:t>https://www.youtube.com/watch?v=ta-T3WR4aYE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635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26625" name="_x120251096" descr="EMB000025d448f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809" y="1814732"/>
            <a:ext cx="10106204" cy="201089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072379" y="4474544"/>
            <a:ext cx="9204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“</a:t>
            </a:r>
            <a:r>
              <a:rPr lang="ko-KR" altLang="en-US" sz="2400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다케시마</a:t>
            </a:r>
            <a:r>
              <a:rPr lang="en-US" altLang="ko-KR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(</a:t>
            </a:r>
            <a:r>
              <a:rPr lang="ko-KR" altLang="en-US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</a:t>
            </a:r>
            <a:r>
              <a:rPr lang="en-US" altLang="ko-KR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) </a:t>
            </a:r>
            <a:r>
              <a:rPr lang="ko-KR" altLang="en-US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문제를 이해하기 위한 </a:t>
            </a:r>
            <a:r>
              <a:rPr lang="en-US" altLang="ko-KR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10</a:t>
            </a:r>
            <a:r>
              <a:rPr lang="ko-KR" altLang="en-US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가지 포인트”</a:t>
            </a:r>
          </a:p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</a:t>
            </a:r>
            <a:endParaRPr lang="en-US" altLang="ko-KR" dirty="0">
              <a:solidFill>
                <a:schemeClr val="bg1">
                  <a:lumMod val="50000"/>
                </a:schemeClr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39652" y="150817"/>
            <a:ext cx="505806" cy="415124"/>
            <a:chOff x="3671746" y="622816"/>
            <a:chExt cx="762602" cy="625881"/>
          </a:xfrm>
        </p:grpSpPr>
        <p:sp>
          <p:nvSpPr>
            <p:cNvPr id="12" name="TextBox 11"/>
            <p:cNvSpPr txBox="1"/>
            <p:nvPr/>
          </p:nvSpPr>
          <p:spPr>
            <a:xfrm>
              <a:off x="3671746" y="622816"/>
              <a:ext cx="593522" cy="505849"/>
            </a:xfrm>
            <a:custGeom>
              <a:avLst/>
              <a:gdLst/>
              <a:ahLst/>
              <a:cxnLst/>
              <a:rect l="l" t="t" r="r" b="b"/>
              <a:pathLst>
                <a:path w="593522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4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1" y="129388"/>
                    <a:pt x="255003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4" y="84582"/>
                    <a:pt x="194310" y="82982"/>
                    <a:pt x="182423" y="82982"/>
                  </a:cubicBezTo>
                  <a:close/>
                  <a:moveTo>
                    <a:pt x="516027" y="7544"/>
                  </a:moveTo>
                  <a:lnTo>
                    <a:pt x="593522" y="7544"/>
                  </a:lnTo>
                  <a:lnTo>
                    <a:pt x="593522" y="273314"/>
                  </a:lnTo>
                  <a:lnTo>
                    <a:pt x="505740" y="320822"/>
                  </a:lnTo>
                  <a:lnTo>
                    <a:pt x="505740" y="106299"/>
                  </a:lnTo>
                  <a:lnTo>
                    <a:pt x="393268" y="170764"/>
                  </a:lnTo>
                  <a:lnTo>
                    <a:pt x="350749" y="99441"/>
                  </a:ln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cubicBezTo>
                    <a:pt x="347929" y="93155"/>
                    <a:pt x="363474" y="146533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0346" y="410333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 flipV="1">
              <a:off x="3671746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33313" y="194898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일본의 독도에 대한 인식 및 교육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1120" y="28723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일본 외무성</a:t>
            </a: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5510487" y="498802"/>
            <a:ext cx="6385678" cy="350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4480" y="3154680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국제 사법재판소에 회부할  것을 제안하고 있으나 한국은 거부하고 있다</a:t>
            </a:r>
            <a:r>
              <a:rPr lang="en-US" altLang="ko-KR" sz="32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27649" name="_x120250776" descr="EMB000025d448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287193"/>
            <a:ext cx="12191998" cy="5169877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750" y="2906798"/>
            <a:ext cx="10494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                           </a:t>
            </a:r>
            <a:r>
              <a:rPr lang="en-US" altLang="ko-KR" sz="50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“</a:t>
            </a:r>
            <a:r>
              <a:rPr lang="ko-KR" altLang="en-US" sz="50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 탈환</a:t>
            </a:r>
            <a:r>
              <a:rPr lang="en-US" altLang="ko-KR" sz="50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, </a:t>
            </a:r>
            <a:r>
              <a:rPr lang="ko-KR" altLang="en-US" sz="50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천황 만세</a:t>
            </a:r>
            <a:r>
              <a:rPr lang="en-US" altLang="ko-KR" sz="50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”</a:t>
            </a:r>
            <a:endParaRPr lang="ko-KR" altLang="en-US" sz="4000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39652" y="150817"/>
            <a:ext cx="505806" cy="415124"/>
            <a:chOff x="3671746" y="622816"/>
            <a:chExt cx="762602" cy="625881"/>
          </a:xfrm>
        </p:grpSpPr>
        <p:sp>
          <p:nvSpPr>
            <p:cNvPr id="13" name="TextBox 12"/>
            <p:cNvSpPr txBox="1"/>
            <p:nvPr/>
          </p:nvSpPr>
          <p:spPr>
            <a:xfrm>
              <a:off x="3671746" y="622816"/>
              <a:ext cx="593522" cy="505849"/>
            </a:xfrm>
            <a:custGeom>
              <a:avLst/>
              <a:gdLst/>
              <a:ahLst/>
              <a:cxnLst/>
              <a:rect l="l" t="t" r="r" b="b"/>
              <a:pathLst>
                <a:path w="593522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4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1" y="129388"/>
                    <a:pt x="255003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4" y="84582"/>
                    <a:pt x="194310" y="82982"/>
                    <a:pt x="182423" y="82982"/>
                  </a:cubicBezTo>
                  <a:close/>
                  <a:moveTo>
                    <a:pt x="516027" y="7544"/>
                  </a:moveTo>
                  <a:lnTo>
                    <a:pt x="593522" y="7544"/>
                  </a:lnTo>
                  <a:lnTo>
                    <a:pt x="593522" y="273314"/>
                  </a:lnTo>
                  <a:lnTo>
                    <a:pt x="505740" y="320822"/>
                  </a:lnTo>
                  <a:lnTo>
                    <a:pt x="505740" y="106299"/>
                  </a:lnTo>
                  <a:lnTo>
                    <a:pt x="393268" y="170764"/>
                  </a:lnTo>
                  <a:lnTo>
                    <a:pt x="350749" y="99441"/>
                  </a:ln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cubicBezTo>
                    <a:pt x="347929" y="93155"/>
                    <a:pt x="363474" y="146533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0346" y="410333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 flipV="1">
              <a:off x="3671746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33313" y="194898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일본의 독도에 대한 인식 및 교육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1120" y="28723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일본의 우익</a:t>
            </a: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5510487" y="498802"/>
            <a:ext cx="6385678" cy="350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</p:spTree>
    <p:extLst>
      <p:ext uri="{BB962C8B-B14F-4D97-AF65-F5344CB8AC3E}">
        <p14:creationId xmlns:p14="http://schemas.microsoft.com/office/powerpoint/2010/main" val="26661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20552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3178683" y="3136612"/>
            <a:ext cx="762602" cy="625881"/>
            <a:chOff x="4771610" y="622816"/>
            <a:chExt cx="762602" cy="625881"/>
          </a:xfrm>
        </p:grpSpPr>
        <p:sp>
          <p:nvSpPr>
            <p:cNvPr id="9" name="TextBox 8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108432" y="3157165"/>
            <a:ext cx="4387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독도를 수호하기 위한 방안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9988" y="3883188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정치 외교적</a:t>
            </a:r>
          </a:p>
        </p:txBody>
      </p:sp>
    </p:spTree>
    <p:extLst>
      <p:ext uri="{BB962C8B-B14F-4D97-AF65-F5344CB8AC3E}">
        <p14:creationId xmlns:p14="http://schemas.microsoft.com/office/powerpoint/2010/main" val="15668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25603" name="_x120243208" descr="EMB000025d449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49" y="960019"/>
            <a:ext cx="3792728" cy="54149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34983" y="1691640"/>
            <a:ext cx="62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경북 도의회 독도 수호 특별 위원회 구성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5246" y="257556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특별 위원회 위원장으로 김성진 도의원 선출 </a:t>
            </a:r>
          </a:p>
        </p:txBody>
      </p:sp>
      <p:pic>
        <p:nvPicPr>
          <p:cNvPr id="12" name="그림 11" descr="화살표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787421" y="3468899"/>
            <a:ext cx="920175" cy="6157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72842" y="4495800"/>
            <a:ext cx="64918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15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 수호를 중앙정부에만 의지하지 않고 지방정부가 </a:t>
            </a:r>
            <a:endParaRPr lang="en-US" altLang="ko-KR" sz="2400" b="1" spc="-15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r>
              <a:rPr lang="en-US" altLang="ko-KR" sz="2400" b="1" spc="-150" dirty="0">
                <a:solidFill>
                  <a:srgbClr val="FF0000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                    </a:t>
            </a:r>
            <a:r>
              <a:rPr lang="ko-KR" altLang="en-US" sz="2800" b="1" spc="-150" dirty="0">
                <a:solidFill>
                  <a:srgbClr val="FF0000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스스로</a:t>
            </a:r>
            <a:r>
              <a:rPr lang="ko-KR" altLang="en-US" sz="2800" b="1" spc="-15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방안 강구</a:t>
            </a:r>
            <a:endParaRPr lang="ko-KR" altLang="en-US" sz="2400" b="1" spc="-15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868807" y="533476"/>
            <a:ext cx="7027358" cy="1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19" name="TextBox 18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669440" y="287231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정치 외교적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313" y="194898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독도를 수호하기 위한 방안</a:t>
            </a:r>
          </a:p>
        </p:txBody>
      </p:sp>
    </p:spTree>
    <p:extLst>
      <p:ext uri="{BB962C8B-B14F-4D97-AF65-F5344CB8AC3E}">
        <p14:creationId xmlns:p14="http://schemas.microsoft.com/office/powerpoint/2010/main" val="9806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24577" name="_x119528256" descr="EMB000025d449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568" y="861668"/>
            <a:ext cx="4917276" cy="555902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798820" y="1263114"/>
            <a:ext cx="591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임종식 교육감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1640" y="1889761"/>
            <a:ext cx="6759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1. </a:t>
            </a:r>
            <a:r>
              <a:rPr lang="ko-KR" altLang="en-US" sz="24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경북교육청연구원 독도교육지원센터 구축</a:t>
            </a:r>
            <a:r>
              <a:rPr lang="en-US" altLang="ko-KR" sz="24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</a:t>
            </a:r>
            <a:endParaRPr lang="ko-KR" altLang="en-US" sz="2400" b="1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endParaRPr lang="ko-KR" altLang="en-US" sz="24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1640" y="2621280"/>
            <a:ext cx="531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2. </a:t>
            </a:r>
            <a:r>
              <a:rPr lang="ko-KR" altLang="en-US" sz="2400" b="1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지자체와</a:t>
            </a:r>
            <a:r>
              <a:rPr lang="ko-KR" altLang="en-US" sz="24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독도교육 협의체 구축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1640" y="3302279"/>
            <a:ext cx="650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3. </a:t>
            </a:r>
            <a:r>
              <a:rPr lang="ko-KR" altLang="en-US" sz="24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 교육 교사 연수 지원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1640" y="3973507"/>
            <a:ext cx="6741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4. </a:t>
            </a:r>
            <a:r>
              <a:rPr lang="ko-KR" altLang="en-US" sz="24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독도지킴이 동아리 운영 지원 확대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2198" y="4957358"/>
            <a:ext cx="7318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다양한 교육정책을 통한 </a:t>
            </a:r>
            <a:endParaRPr lang="en-US" altLang="ko-KR" sz="2800" b="1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pPr algn="ctr"/>
            <a:r>
              <a:rPr lang="ko-KR" altLang="en-US" sz="2800" b="1" dirty="0">
                <a:solidFill>
                  <a:srgbClr val="FF0000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 수호 방안</a:t>
            </a:r>
            <a:r>
              <a:rPr lang="ko-KR" altLang="en-US" sz="2800" b="1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도출 기대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313" y="194898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독도를 수호하기 위한 방안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4868807" y="533476"/>
            <a:ext cx="7027358" cy="1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59976" y="6420697"/>
            <a:ext cx="1163618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976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최장근교수님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139652" y="150564"/>
            <a:ext cx="507600" cy="414000"/>
            <a:chOff x="4771610" y="622816"/>
            <a:chExt cx="762602" cy="625881"/>
          </a:xfrm>
        </p:grpSpPr>
        <p:sp>
          <p:nvSpPr>
            <p:cNvPr id="20" name="TextBox 19"/>
            <p:cNvSpPr txBox="1"/>
            <p:nvPr/>
          </p:nvSpPr>
          <p:spPr>
            <a:xfrm>
              <a:off x="4775917" y="622816"/>
              <a:ext cx="640156" cy="505849"/>
            </a:xfrm>
            <a:custGeom>
              <a:avLst/>
              <a:gdLst/>
              <a:ahLst/>
              <a:cxnLst/>
              <a:rect l="l" t="t" r="r" b="b"/>
              <a:pathLst>
                <a:path w="640156" h="505849">
                  <a:moveTo>
                    <a:pt x="182423" y="82982"/>
                  </a:moveTo>
                  <a:cubicBezTo>
                    <a:pt x="170993" y="82982"/>
                    <a:pt x="159677" y="84582"/>
                    <a:pt x="148476" y="87783"/>
                  </a:cubicBezTo>
                  <a:cubicBezTo>
                    <a:pt x="137275" y="90983"/>
                    <a:pt x="127216" y="97384"/>
                    <a:pt x="118301" y="106985"/>
                  </a:cubicBezTo>
                  <a:cubicBezTo>
                    <a:pt x="109385" y="116586"/>
                    <a:pt x="102184" y="130074"/>
                    <a:pt x="96698" y="147447"/>
                  </a:cubicBezTo>
                  <a:cubicBezTo>
                    <a:pt x="91212" y="164821"/>
                    <a:pt x="88468" y="187452"/>
                    <a:pt x="88468" y="215341"/>
                  </a:cubicBezTo>
                  <a:lnTo>
                    <a:pt x="88468" y="293523"/>
                  </a:lnTo>
                  <a:cubicBezTo>
                    <a:pt x="88468" y="321869"/>
                    <a:pt x="91326" y="344729"/>
                    <a:pt x="97041" y="362103"/>
                  </a:cubicBezTo>
                  <a:cubicBezTo>
                    <a:pt x="102756" y="379476"/>
                    <a:pt x="110185" y="392964"/>
                    <a:pt x="119329" y="402565"/>
                  </a:cubicBezTo>
                  <a:cubicBezTo>
                    <a:pt x="128473" y="412166"/>
                    <a:pt x="138760" y="418567"/>
                    <a:pt x="150190" y="421767"/>
                  </a:cubicBezTo>
                  <a:cubicBezTo>
                    <a:pt x="161620" y="424968"/>
                    <a:pt x="173050" y="426568"/>
                    <a:pt x="184480" y="426568"/>
                  </a:cubicBezTo>
                  <a:cubicBezTo>
                    <a:pt x="196368" y="426568"/>
                    <a:pt x="207798" y="424968"/>
                    <a:pt x="218770" y="421767"/>
                  </a:cubicBezTo>
                  <a:cubicBezTo>
                    <a:pt x="229743" y="418567"/>
                    <a:pt x="239344" y="412280"/>
                    <a:pt x="247574" y="402908"/>
                  </a:cubicBezTo>
                  <a:cubicBezTo>
                    <a:pt x="255804" y="393535"/>
                    <a:pt x="262433" y="380162"/>
                    <a:pt x="267462" y="362788"/>
                  </a:cubicBezTo>
                  <a:cubicBezTo>
                    <a:pt x="272491" y="345415"/>
                    <a:pt x="275006" y="322326"/>
                    <a:pt x="275006" y="293523"/>
                  </a:cubicBezTo>
                  <a:lnTo>
                    <a:pt x="275006" y="215341"/>
                  </a:lnTo>
                  <a:cubicBezTo>
                    <a:pt x="275006" y="186995"/>
                    <a:pt x="272377" y="164135"/>
                    <a:pt x="267119" y="146761"/>
                  </a:cubicBezTo>
                  <a:cubicBezTo>
                    <a:pt x="261862" y="129388"/>
                    <a:pt x="255004" y="116015"/>
                    <a:pt x="246545" y="106642"/>
                  </a:cubicBezTo>
                  <a:cubicBezTo>
                    <a:pt x="238087" y="97270"/>
                    <a:pt x="228257" y="90983"/>
                    <a:pt x="217056" y="87783"/>
                  </a:cubicBezTo>
                  <a:cubicBezTo>
                    <a:pt x="205855" y="84582"/>
                    <a:pt x="194310" y="82982"/>
                    <a:pt x="182423" y="82982"/>
                  </a:cubicBezTo>
                  <a:close/>
                  <a:moveTo>
                    <a:pt x="481051" y="78181"/>
                  </a:moveTo>
                  <a:cubicBezTo>
                    <a:pt x="471907" y="78181"/>
                    <a:pt x="462877" y="79096"/>
                    <a:pt x="453962" y="80925"/>
                  </a:cubicBezTo>
                  <a:cubicBezTo>
                    <a:pt x="445046" y="82753"/>
                    <a:pt x="436245" y="86182"/>
                    <a:pt x="427558" y="91212"/>
                  </a:cubicBezTo>
                  <a:cubicBezTo>
                    <a:pt x="418872" y="96241"/>
                    <a:pt x="410299" y="103327"/>
                    <a:pt x="401841" y="112471"/>
                  </a:cubicBezTo>
                  <a:cubicBezTo>
                    <a:pt x="393383" y="121615"/>
                    <a:pt x="385039" y="133274"/>
                    <a:pt x="376809" y="147447"/>
                  </a:cubicBezTo>
                  <a:lnTo>
                    <a:pt x="353496" y="132148"/>
                  </a:lnTo>
                  <a:lnTo>
                    <a:pt x="360560" y="166928"/>
                  </a:lnTo>
                  <a:cubicBezTo>
                    <a:pt x="362503" y="182287"/>
                    <a:pt x="363474" y="198654"/>
                    <a:pt x="363474" y="216027"/>
                  </a:cubicBezTo>
                  <a:lnTo>
                    <a:pt x="363474" y="292837"/>
                  </a:lnTo>
                  <a:cubicBezTo>
                    <a:pt x="363474" y="328041"/>
                    <a:pt x="359759" y="359074"/>
                    <a:pt x="352330" y="385934"/>
                  </a:cubicBezTo>
                  <a:lnTo>
                    <a:pt x="348966" y="394909"/>
                  </a:lnTo>
                  <a:lnTo>
                    <a:pt x="490652" y="248946"/>
                  </a:lnTo>
                  <a:cubicBezTo>
                    <a:pt x="504825" y="234315"/>
                    <a:pt x="516027" y="221514"/>
                    <a:pt x="524256" y="210541"/>
                  </a:cubicBezTo>
                  <a:cubicBezTo>
                    <a:pt x="532486" y="199568"/>
                    <a:pt x="538658" y="189738"/>
                    <a:pt x="542773" y="181051"/>
                  </a:cubicBezTo>
                  <a:cubicBezTo>
                    <a:pt x="546888" y="172365"/>
                    <a:pt x="549402" y="164364"/>
                    <a:pt x="550317" y="157048"/>
                  </a:cubicBezTo>
                  <a:cubicBezTo>
                    <a:pt x="551231" y="149733"/>
                    <a:pt x="551688" y="142647"/>
                    <a:pt x="551688" y="135789"/>
                  </a:cubicBezTo>
                  <a:lnTo>
                    <a:pt x="551688" y="130302"/>
                  </a:lnTo>
                  <a:cubicBezTo>
                    <a:pt x="551688" y="117043"/>
                    <a:pt x="546316" y="105042"/>
                    <a:pt x="535572" y="94298"/>
                  </a:cubicBezTo>
                  <a:cubicBezTo>
                    <a:pt x="524828" y="83554"/>
                    <a:pt x="506654" y="78181"/>
                    <a:pt x="481051" y="78181"/>
                  </a:cubicBezTo>
                  <a:close/>
                  <a:moveTo>
                    <a:pt x="182423" y="0"/>
                  </a:moveTo>
                  <a:cubicBezTo>
                    <a:pt x="240945" y="0"/>
                    <a:pt x="285750" y="18631"/>
                    <a:pt x="316840" y="55893"/>
                  </a:cubicBezTo>
                  <a:lnTo>
                    <a:pt x="329706" y="75421"/>
                  </a:lnTo>
                  <a:lnTo>
                    <a:pt x="333261" y="69952"/>
                  </a:lnTo>
                  <a:cubicBezTo>
                    <a:pt x="342176" y="57607"/>
                    <a:pt x="353378" y="46292"/>
                    <a:pt x="366865" y="36005"/>
                  </a:cubicBezTo>
                  <a:cubicBezTo>
                    <a:pt x="380353" y="25718"/>
                    <a:pt x="396355" y="17145"/>
                    <a:pt x="414871" y="10287"/>
                  </a:cubicBezTo>
                  <a:cubicBezTo>
                    <a:pt x="433388" y="3429"/>
                    <a:pt x="455219" y="0"/>
                    <a:pt x="480365" y="0"/>
                  </a:cubicBezTo>
                  <a:cubicBezTo>
                    <a:pt x="508254" y="0"/>
                    <a:pt x="532257" y="3429"/>
                    <a:pt x="552374" y="10287"/>
                  </a:cubicBezTo>
                  <a:cubicBezTo>
                    <a:pt x="572491" y="17145"/>
                    <a:pt x="589064" y="26404"/>
                    <a:pt x="602095" y="38062"/>
                  </a:cubicBezTo>
                  <a:cubicBezTo>
                    <a:pt x="615125" y="49721"/>
                    <a:pt x="624726" y="63208"/>
                    <a:pt x="630898" y="78524"/>
                  </a:cubicBezTo>
                  <a:cubicBezTo>
                    <a:pt x="637070" y="93841"/>
                    <a:pt x="640156" y="109957"/>
                    <a:pt x="640156" y="126873"/>
                  </a:cubicBezTo>
                  <a:lnTo>
                    <a:pt x="640156" y="133731"/>
                  </a:lnTo>
                  <a:cubicBezTo>
                    <a:pt x="640156" y="160706"/>
                    <a:pt x="634099" y="186424"/>
                    <a:pt x="621983" y="210884"/>
                  </a:cubicBezTo>
                  <a:cubicBezTo>
                    <a:pt x="609867" y="235344"/>
                    <a:pt x="592150" y="259233"/>
                    <a:pt x="568833" y="282550"/>
                  </a:cubicBezTo>
                  <a:lnTo>
                    <a:pt x="560022" y="291445"/>
                  </a:lnTo>
                  <a:lnTo>
                    <a:pt x="163856" y="505849"/>
                  </a:lnTo>
                  <a:lnTo>
                    <a:pt x="106128" y="495491"/>
                  </a:lnTo>
                  <a:cubicBezTo>
                    <a:pt x="83382" y="486118"/>
                    <a:pt x="64008" y="472059"/>
                    <a:pt x="48006" y="453314"/>
                  </a:cubicBezTo>
                  <a:cubicBezTo>
                    <a:pt x="16002" y="415824"/>
                    <a:pt x="0" y="362331"/>
                    <a:pt x="0" y="292837"/>
                  </a:cubicBezTo>
                  <a:lnTo>
                    <a:pt x="0" y="216027"/>
                  </a:lnTo>
                  <a:cubicBezTo>
                    <a:pt x="0" y="146533"/>
                    <a:pt x="15888" y="93155"/>
                    <a:pt x="47663" y="55893"/>
                  </a:cubicBezTo>
                  <a:cubicBezTo>
                    <a:pt x="79439" y="18631"/>
                    <a:pt x="124359" y="0"/>
                    <a:pt x="1824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spc="-10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 flipV="1">
              <a:off x="4771610" y="825910"/>
              <a:ext cx="762602" cy="422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669440" y="287231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정치 외교적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16952" y="1492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독도영토학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7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891</Words>
  <Application>Microsoft Office PowerPoint</Application>
  <PresentationFormat>사용자 지정</PresentationFormat>
  <Paragraphs>213</Paragraphs>
  <Slides>29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6" baseType="lpstr">
      <vt:lpstr>굴림</vt:lpstr>
      <vt:lpstr>Arial</vt:lpstr>
      <vt:lpstr>배달의민족 한나는 열한살</vt:lpstr>
      <vt:lpstr>배달의민족 한나</vt:lpstr>
      <vt:lpstr>나눔스퀘어 ExtraBold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이종찬</dc:creator>
  <cp:lastModifiedBy>Administrator</cp:lastModifiedBy>
  <cp:revision>235</cp:revision>
  <dcterms:created xsi:type="dcterms:W3CDTF">2018-05-01T03:06:46Z</dcterms:created>
  <dcterms:modified xsi:type="dcterms:W3CDTF">2018-10-08T11:21:22Z</dcterms:modified>
</cp:coreProperties>
</file>