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맑은 고딕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1"/>
  </p:normalViewPr>
  <p:slideViewPr>
    <p:cSldViewPr>
      <p:cViewPr>
        <p:scale>
          <a:sx n="97" d="100"/>
          <a:sy n="97" d="100"/>
        </p:scale>
        <p:origin x="-48" y="210"/>
      </p:cViewPr>
      <p:guideLst>
        <p:guide orient="horz" pos="16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910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30E1C2D-B41F-4C3F-AA7D-A7311F8B181A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B3A6F6B-22E0-403F-93B6-9D1F38018D4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4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신토의 정의를 간단히 내리는 것을 시작으로 카미에 대해서</a:t>
            </a:r>
            <a:r>
              <a:rPr lang="en-US" altLang="ko-KR"/>
              <a:t>,</a:t>
            </a:r>
            <a:r>
              <a:rPr lang="ko-KR" altLang="en-US"/>
              <a:t> 그리고 그 카미와 관련된 신사에 대해서 살펴본다</a:t>
            </a:r>
            <a:r>
              <a:rPr lang="en-US" altLang="ko-KR"/>
              <a:t>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err="1"/>
              <a:t>카미</a:t>
            </a:r>
            <a:r>
              <a:rPr lang="ko-KR" altLang="en-US" dirty="0"/>
              <a:t>(神)는 </a:t>
            </a:r>
            <a:r>
              <a:rPr lang="ko-KR" altLang="en-US" dirty="0" err="1"/>
              <a:t>신토에서</a:t>
            </a:r>
            <a:r>
              <a:rPr lang="ko-KR" altLang="en-US" dirty="0"/>
              <a:t> 신앙이나 외경의 대상이다. 일본에서 신앙이나 외경의 대상이 되는 모든 것을 가미라고 표현할 수도 있다.</a:t>
            </a:r>
          </a:p>
          <a:p>
            <a:pPr>
              <a:defRPr/>
            </a:pPr>
            <a:r>
              <a:rPr lang="ko-KR" altLang="en-US" dirty="0" err="1"/>
              <a:t>야오요로즈라는</a:t>
            </a:r>
            <a:r>
              <a:rPr lang="ko-KR" altLang="en-US" dirty="0"/>
              <a:t> 것은 그 숫자가 많다는 것을 나타내고 있다. 이러한 점에서 </a:t>
            </a:r>
            <a:r>
              <a:rPr lang="ko-KR" altLang="en-US" dirty="0" err="1"/>
              <a:t>신토는</a:t>
            </a:r>
            <a:r>
              <a:rPr lang="ko-KR" altLang="en-US" dirty="0"/>
              <a:t> 다신교로 이해되고 있다.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조상 숭배의 관념에서 이른바 씨족신 ‘</a:t>
            </a:r>
            <a:r>
              <a:rPr lang="ko-KR" altLang="en-US" dirty="0" err="1"/>
              <a:t>우지카미</a:t>
            </a:r>
            <a:r>
              <a:rPr lang="ko-KR" altLang="en-US" dirty="0"/>
              <a:t>’(氏神)라고 하는 촌락공동체의 수호신 관념이 형성되었고 이 </a:t>
            </a:r>
            <a:r>
              <a:rPr lang="ko-KR" altLang="en-US" dirty="0" err="1"/>
              <a:t>우지카미를</a:t>
            </a:r>
            <a:r>
              <a:rPr lang="ko-KR" altLang="en-US" dirty="0"/>
              <a:t> 중심으로 하여 신사(神社)가 발전된 것이다.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조상 숭배적 관념과 더불어 </a:t>
            </a:r>
            <a:r>
              <a:rPr lang="ko-KR" altLang="en-US" dirty="0" err="1"/>
              <a:t>신토</a:t>
            </a:r>
            <a:r>
              <a:rPr lang="ko-KR" altLang="en-US" dirty="0"/>
              <a:t> 신앙의 근간을 이루는 또 하나의 축으로서 자연숭배의 관념을 들 수 있다. 모든 자연물에 영적인 존재가 깃들어 있다는 애니미즘적 신앙은 현재까지도 </a:t>
            </a:r>
            <a:r>
              <a:rPr lang="ko-KR" altLang="en-US" dirty="0" err="1"/>
              <a:t>신토의</a:t>
            </a:r>
            <a:r>
              <a:rPr lang="ko-KR" altLang="en-US" dirty="0"/>
              <a:t> 기풍(ethos)을 결정짓는 중요한 요소로 남아 있다</a:t>
            </a:r>
            <a:r>
              <a:rPr lang="en-US" altLang="ko-KR" dirty="0"/>
              <a:t>.</a:t>
            </a:r>
            <a:r>
              <a:rPr lang="ko-KR" altLang="en-US" dirty="0"/>
              <a:t> 조상신과 더불어 </a:t>
            </a:r>
            <a:r>
              <a:rPr lang="ko-KR" altLang="en-US" dirty="0" err="1"/>
              <a:t>신토의</a:t>
            </a:r>
            <a:r>
              <a:rPr lang="ko-KR" altLang="en-US" dirty="0"/>
              <a:t> </a:t>
            </a:r>
            <a:r>
              <a:rPr lang="ko-KR" altLang="en-US" dirty="0" err="1"/>
              <a:t>카미는</a:t>
            </a:r>
            <a:r>
              <a:rPr lang="ko-KR" altLang="en-US" dirty="0"/>
              <a:t> 자연물을 신격화한 </a:t>
            </a:r>
            <a:r>
              <a:rPr lang="ko-KR" altLang="en-US" dirty="0" err="1"/>
              <a:t>신들또한</a:t>
            </a:r>
            <a:r>
              <a:rPr lang="ko-KR" altLang="en-US" dirty="0"/>
              <a:t> 대다수를 차지한다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err="1"/>
              <a:t>신토에서</a:t>
            </a:r>
            <a:r>
              <a:rPr lang="ko-KR" altLang="en-US" dirty="0"/>
              <a:t> ‘</a:t>
            </a:r>
            <a:r>
              <a:rPr lang="ko-KR" altLang="en-US" dirty="0" err="1"/>
              <a:t>카미</a:t>
            </a:r>
            <a:r>
              <a:rPr lang="ko-KR" altLang="en-US" dirty="0"/>
              <a:t>’라고 불리는 신은 유교에서 말하는 신과도 다르고 그리스도교의 신 개념과도 다르다.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3A6F6B-22E0-403F-93B6-9D1F38018D47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B30EDBD-1C2D-4C1E-B459-B60219FAB484}" type="datetime1">
              <a:rPr lang="ko-KR" altLang="en-US"/>
              <a:pPr lvl="0">
                <a:defRPr/>
              </a:pPr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4BEDD84E-25D4-4983-8AA1-2863C96F08D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27584" y="915566"/>
            <a:ext cx="64366" cy="520020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899592" y="843558"/>
            <a:ext cx="1944216" cy="3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일본인의 종교관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1131590"/>
            <a:ext cx="2016224" cy="36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신토</a:t>
            </a:r>
            <a:r>
              <a:rPr lang="en-US" altLang="ko-KR"/>
              <a:t>(</a:t>
            </a:r>
            <a:r>
              <a:rPr lang="ko-KR" altLang="en-US"/>
              <a:t>神道</a:t>
            </a:r>
            <a:r>
              <a:rPr lang="en-US" altLang="ko-KR"/>
              <a:t>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55576" y="2211710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623719" y="1779662"/>
            <a:ext cx="2520281" cy="31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500"/>
              <a:t>21501532</a:t>
            </a:r>
            <a:r>
              <a:rPr lang="ko-KR" altLang="en-US" sz="1500"/>
              <a:t> </a:t>
            </a:r>
            <a:r>
              <a:rPr lang="ko-KR" altLang="en-US" sz="1500">
                <a:latin typeface="한컴 고딕"/>
                <a:ea typeface="한컴 고딕"/>
              </a:rPr>
              <a:t>이원준</a:t>
            </a:r>
            <a:endParaRPr lang="ko-KR" altLang="en-US" sz="1500">
              <a:latin typeface="한컴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2107699"/>
            <a:ext cx="720080" cy="32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500"/>
              <a:t>목차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2427734"/>
            <a:ext cx="5184576" cy="297103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tx1"/>
                </a:solidFill>
              </a:rPr>
              <a:t>1.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신토의</a:t>
            </a:r>
            <a:r>
              <a:rPr lang="ko-KR" altLang="en-US" dirty="0">
                <a:solidFill>
                  <a:schemeClr val="tx1"/>
                </a:solidFill>
              </a:rPr>
              <a:t> 정의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2.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카미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神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tx1"/>
                </a:solidFill>
              </a:rPr>
              <a:t>  </a:t>
            </a:r>
            <a:r>
              <a:rPr lang="en-US" altLang="ko-KR" dirty="0">
                <a:solidFill>
                  <a:schemeClr val="tx1"/>
                </a:solidFill>
              </a:rPr>
              <a:t>2-1.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카미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神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와 일본인의 종교관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tx1"/>
                </a:solidFill>
              </a:rPr>
              <a:t>   </a:t>
            </a:r>
            <a:r>
              <a:rPr lang="en-US" altLang="ko-KR" dirty="0">
                <a:solidFill>
                  <a:schemeClr val="tx1"/>
                </a:solidFill>
              </a:rPr>
              <a:t>2-2.</a:t>
            </a:r>
            <a:r>
              <a:rPr lang="ko-KR" altLang="en-US" dirty="0">
                <a:solidFill>
                  <a:schemeClr val="tx1"/>
                </a:solidFill>
              </a:rPr>
              <a:t> 자연숭배적 관념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tx1"/>
                </a:solidFill>
              </a:rPr>
              <a:t>    </a:t>
            </a:r>
            <a:r>
              <a:rPr lang="en-US" altLang="ko-KR" dirty="0">
                <a:solidFill>
                  <a:schemeClr val="tx1"/>
                </a:solidFill>
              </a:rPr>
              <a:t>2-3.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카미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神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만의 특징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solidFill>
                  <a:schemeClr val="tx1"/>
                </a:solidFill>
              </a:rPr>
              <a:t>     </a:t>
            </a:r>
            <a:r>
              <a:rPr lang="en-US" altLang="ko-KR" dirty="0">
                <a:solidFill>
                  <a:schemeClr val="tx1"/>
                </a:solidFill>
              </a:rPr>
              <a:t>3.</a:t>
            </a:r>
            <a:r>
              <a:rPr lang="ko-KR" altLang="en-US" dirty="0">
                <a:solidFill>
                  <a:schemeClr val="tx1"/>
                </a:solidFill>
              </a:rPr>
              <a:t> 신사(神社)와 신사의 특징</a:t>
            </a:r>
          </a:p>
          <a:p>
            <a:pPr>
              <a:lnSpc>
                <a:spcPct val="150000"/>
              </a:lnSpc>
              <a:defRPr/>
            </a:pPr>
            <a:endParaRPr kumimoji="0" lang="en-US" altLang="ko-KR" b="0" i="0" u="none" strike="noStrike" kern="1200" cap="none" spc="0" normalizeH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직사각형 7"/>
          <p:cNvSpPr/>
          <p:nvPr/>
        </p:nvSpPr>
        <p:spPr>
          <a:xfrm>
            <a:off x="0" y="1707654"/>
            <a:ext cx="9144000" cy="72008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6660232" y="1346865"/>
            <a:ext cx="1800200" cy="36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/>
              <a:t>4</a:t>
            </a:r>
            <a:r>
              <a:rPr lang="ko-KR" altLang="en-US"/>
              <a:t>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01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808152" y="339501"/>
            <a:ext cx="1531600" cy="36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28" name="TextBox 1027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신토의 정의(定義)</a:t>
            </a:r>
          </a:p>
        </p:txBody>
      </p:sp>
      <p:pic>
        <p:nvPicPr>
          <p:cNvPr id="1029" name="그림 10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864096"/>
            <a:ext cx="1131590" cy="1131590"/>
          </a:xfrm>
          <a:prstGeom prst="rect">
            <a:avLst/>
          </a:prstGeom>
        </p:spPr>
      </p:pic>
      <p:sp>
        <p:nvSpPr>
          <p:cNvPr id="1030" name="직사각형 7"/>
          <p:cNvSpPr/>
          <p:nvPr/>
        </p:nvSpPr>
        <p:spPr>
          <a:xfrm>
            <a:off x="1763688" y="987574"/>
            <a:ext cx="64367" cy="360040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031" name="직사각형 7"/>
          <p:cNvSpPr/>
          <p:nvPr/>
        </p:nvSpPr>
        <p:spPr>
          <a:xfrm>
            <a:off x="1763688" y="1491630"/>
            <a:ext cx="64367" cy="360040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034" name="TextBox 1033"/>
          <p:cNvSpPr txBox="1"/>
          <p:nvPr/>
        </p:nvSpPr>
        <p:spPr>
          <a:xfrm>
            <a:off x="1907703" y="987574"/>
            <a:ext cx="3024336" cy="36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35" name="TextBox 1034"/>
          <p:cNvSpPr txBox="1"/>
          <p:nvPr/>
        </p:nvSpPr>
        <p:spPr>
          <a:xfrm>
            <a:off x="1835696" y="987574"/>
            <a:ext cx="5616624" cy="36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latin typeface="한컴 고딕"/>
                <a:ea typeface="한컴 고딕"/>
              </a:rPr>
              <a:t>일본의 민속 신앙 체계로, 일본 고유의 다신교 종교</a:t>
            </a:r>
            <a:endParaRPr lang="ko-KR" altLang="en-US" b="1" dirty="0">
              <a:latin typeface="한컴 고딕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1835694" y="1484030"/>
            <a:ext cx="7128794" cy="36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신기(神祈) 신앙이라고도 하는데, 신기란 천신지기(天神地祇)의 준말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611560" y="2133987"/>
            <a:ext cx="1512168" cy="293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/>
              <a:t>한자 </a:t>
            </a:r>
            <a:r>
              <a:rPr lang="en-US" altLang="ko-KR" sz="1400"/>
              <a:t>:</a:t>
            </a:r>
            <a:r>
              <a:rPr lang="ko-KR" altLang="en-US" sz="1400"/>
              <a:t> 神道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755575" y="2383725"/>
            <a:ext cx="2160241" cy="37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/>
              <a:t>일본어</a:t>
            </a:r>
            <a:r>
              <a:rPr lang="ko-KR" altLang="en-US" sz="1900"/>
              <a:t> </a:t>
            </a:r>
            <a:r>
              <a:rPr lang="en-US" altLang="ko-KR" sz="1900"/>
              <a:t>:</a:t>
            </a:r>
            <a:r>
              <a:rPr lang="ko-KR" altLang="en-US" sz="1900"/>
              <a:t> </a:t>
            </a:r>
            <a:r>
              <a:rPr lang="ko-KR" altLang="en-US" sz="1500"/>
              <a:t>しんとう</a:t>
            </a:r>
          </a:p>
        </p:txBody>
      </p:sp>
      <p:sp>
        <p:nvSpPr>
          <p:cNvPr id="1041" name="TextBox 1040"/>
          <p:cNvSpPr txBox="1"/>
          <p:nvPr/>
        </p:nvSpPr>
        <p:spPr>
          <a:xfrm>
            <a:off x="899592" y="2779385"/>
            <a:ext cx="1944216" cy="29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/>
              <a:t>영어 </a:t>
            </a:r>
            <a:r>
              <a:rPr lang="en-US" altLang="ko-KR" sz="1400"/>
              <a:t>:</a:t>
            </a:r>
            <a:r>
              <a:rPr lang="ko-KR" altLang="en-US" sz="1400"/>
              <a:t> </a:t>
            </a:r>
            <a:r>
              <a:rPr lang="en-US" altLang="ko-KR" sz="1400"/>
              <a:t>shinto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카미</a:t>
            </a:r>
            <a:r>
              <a:rPr lang="en-US" altLang="ko-KR"/>
              <a:t>(</a:t>
            </a:r>
            <a:r>
              <a:rPr lang="ko-KR" altLang="en-US"/>
              <a:t>神</a:t>
            </a:r>
            <a:r>
              <a:rPr lang="en-US" altLang="ko-KR"/>
              <a:t>)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99592" y="3736791"/>
            <a:ext cx="2880320" cy="34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00"/>
              <a:t>신토의 신을 부르는 호칭</a:t>
            </a:r>
          </a:p>
        </p:txBody>
      </p:sp>
      <p:sp>
        <p:nvSpPr>
          <p:cNvPr id="154" name="직사각형 7"/>
          <p:cNvSpPr/>
          <p:nvPr/>
        </p:nvSpPr>
        <p:spPr>
          <a:xfrm>
            <a:off x="907233" y="3795886"/>
            <a:ext cx="64366" cy="2160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55" name="직사각형 7"/>
          <p:cNvSpPr/>
          <p:nvPr/>
        </p:nvSpPr>
        <p:spPr>
          <a:xfrm>
            <a:off x="1043608" y="4083918"/>
            <a:ext cx="64366" cy="2160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/>
          </a:p>
        </p:txBody>
      </p:sp>
      <p:sp>
        <p:nvSpPr>
          <p:cNvPr id="156" name="TextBox 155"/>
          <p:cNvSpPr txBox="1"/>
          <p:nvPr/>
        </p:nvSpPr>
        <p:spPr>
          <a:xfrm>
            <a:off x="1043608" y="4024421"/>
            <a:ext cx="7848872" cy="34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00"/>
              <a:t>일본 신토에서는 </a:t>
            </a:r>
            <a:r>
              <a:rPr lang="en-US" altLang="ko-KR" sz="1700"/>
              <a:t>800</a:t>
            </a:r>
            <a:r>
              <a:rPr lang="ko-KR" altLang="en-US" sz="1700"/>
              <a:t>만의 신이 있다고 일컬어짐 </a:t>
            </a:r>
            <a:r>
              <a:rPr lang="en-US" altLang="ko-KR" sz="1700"/>
              <a:t>(</a:t>
            </a:r>
            <a:r>
              <a:rPr lang="ko-KR" altLang="en-US" sz="1700"/>
              <a:t>야오요로즈(八百万</a:t>
            </a:r>
            <a:r>
              <a:rPr lang="en-US" altLang="ko-KR" sz="1700"/>
              <a:t>)</a:t>
            </a:r>
            <a:r>
              <a:rPr lang="ko-KR" altLang="en-US" sz="1700"/>
              <a:t> 카미</a:t>
            </a:r>
            <a:r>
              <a:rPr lang="en-US" altLang="ko-KR" sz="1700"/>
              <a:t>)</a:t>
            </a:r>
          </a:p>
        </p:txBody>
      </p:sp>
      <p:pic>
        <p:nvPicPr>
          <p:cNvPr id="157" name="그림 15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9592" y="822243"/>
            <a:ext cx="5933813" cy="29016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76" y="339502"/>
            <a:ext cx="4968552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카미</a:t>
            </a:r>
            <a:r>
              <a:rPr lang="en-US" altLang="ko-KR"/>
              <a:t>(</a:t>
            </a:r>
            <a:r>
              <a:rPr lang="ko-KR" altLang="en-US"/>
              <a:t>神</a:t>
            </a:r>
            <a:r>
              <a:rPr lang="en-US" altLang="ko-KR"/>
              <a:t>)</a:t>
            </a:r>
            <a:r>
              <a:rPr lang="ko-KR" altLang="en-US"/>
              <a:t>와 일본인의 종교관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76" y="321602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latin typeface="한컴 고딕"/>
                <a:ea typeface="한컴 고딕"/>
              </a:rPr>
              <a:t>수많은 </a:t>
            </a:r>
            <a:r>
              <a:rPr lang="ko-KR" altLang="en-US" dirty="0" err="1">
                <a:latin typeface="한컴 고딕"/>
                <a:ea typeface="한컴 고딕"/>
              </a:rPr>
              <a:t>카미들의</a:t>
            </a:r>
            <a:r>
              <a:rPr lang="ko-KR" altLang="en-US" dirty="0">
                <a:latin typeface="한컴 고딕"/>
                <a:ea typeface="한컴 고딕"/>
              </a:rPr>
              <a:t> </a:t>
            </a:r>
            <a:r>
              <a:rPr lang="ko-KR" altLang="en-US" dirty="0" smtClean="0">
                <a:latin typeface="한컴 고딕"/>
                <a:ea typeface="한컴 고딕"/>
              </a:rPr>
              <a:t>기원은 </a:t>
            </a:r>
            <a:r>
              <a:rPr lang="ko-KR" altLang="en-US" dirty="0" err="1">
                <a:latin typeface="한컴 고딕"/>
                <a:ea typeface="한컴 고딕"/>
              </a:rPr>
              <a:t>조령</a:t>
            </a:r>
            <a:r>
              <a:rPr lang="ko-KR" altLang="en-US" dirty="0">
                <a:latin typeface="한컴 고딕"/>
                <a:ea typeface="한컴 고딕"/>
              </a:rPr>
              <a:t>(</a:t>
            </a:r>
            <a:r>
              <a:rPr lang="ko-KR" altLang="en-US" dirty="0" err="1">
                <a:latin typeface="한컴 고딕"/>
                <a:ea typeface="한컴 고딕"/>
              </a:rPr>
              <a:t>祖靈</a:t>
            </a:r>
            <a:r>
              <a:rPr lang="ko-KR" altLang="en-US" dirty="0">
                <a:latin typeface="한컴 고딕"/>
                <a:ea typeface="한컴 고딕"/>
              </a:rPr>
              <a:t>), 즉 </a:t>
            </a:r>
            <a:r>
              <a:rPr lang="ko-KR" altLang="en-US" dirty="0" smtClean="0">
                <a:latin typeface="한컴 고딕"/>
                <a:ea typeface="한컴 고딕"/>
              </a:rPr>
              <a:t>조상신.</a:t>
            </a:r>
            <a:endParaRPr lang="ko-KR" altLang="en-US" dirty="0">
              <a:latin typeface="한컴 고딕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5576" y="3728065"/>
            <a:ext cx="7632848" cy="64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latin typeface="한컴 고딕"/>
                <a:ea typeface="한컴 고딕"/>
              </a:rPr>
              <a:t>예부터 일본인들은 사람이 죽은 후 일정 기간이 지나면 그 사령(死靈)이 가족과 촌락을 수호하는 </a:t>
            </a:r>
            <a:r>
              <a:rPr lang="ko-KR" altLang="en-US" dirty="0" err="1">
                <a:latin typeface="한컴 고딕"/>
                <a:ea typeface="한컴 고딕"/>
              </a:rPr>
              <a:t>카미가</a:t>
            </a:r>
            <a:r>
              <a:rPr lang="ko-KR" altLang="en-US" dirty="0">
                <a:latin typeface="한컴 고딕"/>
                <a:ea typeface="한컴 고딕"/>
              </a:rPr>
              <a:t> 된다고 생각하여 숭경해 왔다.</a:t>
            </a:r>
            <a:endParaRPr lang="ko-KR" altLang="en-US" dirty="0">
              <a:latin typeface="한컴 고딕"/>
            </a:endParaRP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41248" y="777944"/>
            <a:ext cx="4594848" cy="23875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자연숭배적 관념</a:t>
            </a: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87624" y="1471946"/>
            <a:ext cx="4556328" cy="219960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115616" y="934983"/>
            <a:ext cx="7200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00" dirty="0" err="1"/>
              <a:t>신토의</a:t>
            </a:r>
            <a:r>
              <a:rPr lang="ko-KR" altLang="en-US" sz="1700" dirty="0"/>
              <a:t> </a:t>
            </a:r>
            <a:r>
              <a:rPr lang="ko-KR" altLang="en-US" sz="1700" dirty="0" err="1"/>
              <a:t>카미</a:t>
            </a:r>
            <a:r>
              <a:rPr lang="ko-KR" altLang="en-US" sz="1700" dirty="0"/>
              <a:t> 중에는 자연물을 신격화한 </a:t>
            </a:r>
            <a:r>
              <a:rPr lang="ko-KR" altLang="en-US" sz="1700" dirty="0" smtClean="0"/>
              <a:t>신들도 </a:t>
            </a:r>
            <a:r>
              <a:rPr lang="ko-KR" altLang="en-US" sz="1700" dirty="0"/>
              <a:t>대다수를 차지한다.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40152" y="987574"/>
            <a:ext cx="2880320" cy="36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6444208" y="1275606"/>
            <a:ext cx="2952329" cy="28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1300" b="1">
              <a:solidFill>
                <a:srgbClr val="9C3B00"/>
              </a:solidFill>
              <a:latin typeface="Arial"/>
              <a:ea typeface="한컴돋움"/>
              <a:cs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43608" y="3749372"/>
            <a:ext cx="7776866" cy="112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00"/>
              <a:t>아마테라스(天照大神)는 태양을 신격화한 것이고</a:t>
            </a:r>
          </a:p>
          <a:p>
            <a:pPr>
              <a:defRPr/>
            </a:pPr>
            <a:r>
              <a:rPr lang="ko-KR" altLang="en-US" sz="1700"/>
              <a:t>그 밖에도 달을 신격화한 츠쿠요미(月讀命)</a:t>
            </a:r>
          </a:p>
          <a:p>
            <a:pPr>
              <a:defRPr/>
            </a:pPr>
            <a:r>
              <a:rPr lang="ko-KR" altLang="en-US" sz="1700"/>
              <a:t>폭풍우를 신격화한 스사노오(須佐之男命)를 비롯하여</a:t>
            </a:r>
          </a:p>
          <a:p>
            <a:pPr>
              <a:defRPr/>
            </a:pPr>
            <a:r>
              <a:rPr lang="ko-KR" altLang="en-US" sz="1700"/>
              <a:t>산, 들, 강, 바다, 나무, 새, 짐승, 벌레, 풀, 돌 등의 자연물을 신격화하였다.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971600" y="3867894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043608" y="1059582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55576" y="339502"/>
            <a:ext cx="2304256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카미</a:t>
            </a:r>
            <a:r>
              <a:rPr lang="en-US" altLang="ko-KR"/>
              <a:t>(</a:t>
            </a:r>
            <a:r>
              <a:rPr lang="ko-KR" altLang="en-US"/>
              <a:t>神</a:t>
            </a:r>
            <a:r>
              <a:rPr lang="en-US" altLang="ko-KR"/>
              <a:t>)</a:t>
            </a:r>
            <a:r>
              <a:rPr lang="ko-KR" altLang="en-US"/>
              <a:t>만의 특징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827584" y="1131590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827584" y="1923678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827584" y="2715766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827584" y="3507854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899592" y="98757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err="1"/>
              <a:t>카미는</a:t>
            </a:r>
            <a:r>
              <a:rPr lang="ko-KR" altLang="en-US" dirty="0"/>
              <a:t> 인간과 질적으로 상이한 </a:t>
            </a:r>
            <a:r>
              <a:rPr lang="ko-KR" altLang="en-US" b="1" dirty="0"/>
              <a:t>절대 타자로서의 창조신이 아니다</a:t>
            </a:r>
            <a:r>
              <a:rPr lang="ko-KR" altLang="en-US" b="1" dirty="0" smtClean="0"/>
              <a:t>.</a:t>
            </a:r>
            <a:endParaRPr lang="ko-KR" alt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899591" y="1785759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err="1"/>
              <a:t>카미는</a:t>
            </a:r>
            <a:r>
              <a:rPr lang="ko-KR" altLang="en-US" dirty="0"/>
              <a:t> </a:t>
            </a:r>
            <a:r>
              <a:rPr lang="ko-KR" altLang="en-US" b="1" dirty="0"/>
              <a:t>선악의 구분을 넘어서 </a:t>
            </a:r>
            <a:r>
              <a:rPr lang="ko-KR" altLang="en-US" b="1" dirty="0" smtClean="0"/>
              <a:t>있다</a:t>
            </a:r>
            <a:r>
              <a:rPr lang="ko-KR" altLang="en-US" dirty="0" smtClean="0"/>
              <a:t>.</a:t>
            </a:r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99592" y="257175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/>
              <a:t>일본인은 인간에게 매우 친숙하고 현실적인 </a:t>
            </a:r>
            <a:r>
              <a:rPr lang="ko-KR" altLang="en-US" dirty="0" err="1"/>
              <a:t>카미를</a:t>
            </a:r>
            <a:r>
              <a:rPr lang="ko-KR" altLang="en-US" dirty="0"/>
              <a:t> 선호한다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99592" y="33942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err="1"/>
              <a:t>카미와</a:t>
            </a:r>
            <a:r>
              <a:rPr lang="ko-KR" altLang="en-US" dirty="0"/>
              <a:t> 인간의 관계는 상호의존적인 </a:t>
            </a:r>
            <a:r>
              <a:rPr lang="ko-KR" altLang="en-US" b="1" dirty="0" err="1"/>
              <a:t>기브</a:t>
            </a:r>
            <a:r>
              <a:rPr lang="ko-KR" altLang="en-US" b="1" dirty="0"/>
              <a:t> 앤 </a:t>
            </a:r>
            <a:r>
              <a:rPr lang="ko-KR" altLang="en-US" b="1" dirty="0" err="1"/>
              <a:t>테이크의</a:t>
            </a:r>
            <a:r>
              <a:rPr lang="ko-KR" altLang="en-US" b="1" dirty="0"/>
              <a:t> 관계</a:t>
            </a:r>
            <a:r>
              <a:rPr lang="ko-KR" altLang="en-US" dirty="0"/>
              <a:t>에 가깝다</a:t>
            </a:r>
            <a:r>
              <a:rPr lang="ko-KR" altLang="en-US" dirty="0" smtClean="0"/>
              <a:t>.</a:t>
            </a:r>
            <a:endParaRPr lang="ko-KR" altLang="en-US" dirty="0"/>
          </a:p>
        </p:txBody>
      </p:sp>
      <p:pic>
        <p:nvPicPr>
          <p:cNvPr id="106" name="그림 10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72401" y="4123319"/>
            <a:ext cx="971600" cy="10201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576" y="339502"/>
            <a:ext cx="2448272" cy="36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신사(神社)와 그 특징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60318" y="887930"/>
            <a:ext cx="4359753" cy="29079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5573" y="3795886"/>
            <a:ext cx="3384376" cy="240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000" b="1"/>
              <a:t>사진 </a:t>
            </a:r>
            <a:r>
              <a:rPr lang="en-US" altLang="ko-KR" sz="1000" b="1"/>
              <a:t>:</a:t>
            </a:r>
            <a:r>
              <a:rPr lang="ko-KR" altLang="en-US" sz="1000" b="1"/>
              <a:t> 메이지 신궁</a:t>
            </a:r>
            <a:r>
              <a:rPr lang="en-US" altLang="ko-KR" sz="1000" b="1"/>
              <a:t>(明治神宮)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5508104" y="987574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508104" y="1923678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08104" y="3003798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580112" y="836354"/>
            <a:ext cx="2664296" cy="36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신토의 주 건물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0112" y="1779662"/>
            <a:ext cx="3312368" cy="36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불교의 절, 가톨릭의 성당급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44614" y="2859782"/>
            <a:ext cx="3491882" cy="69151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과거에는 그저 신성시 여겨지는</a:t>
            </a:r>
          </a:p>
          <a:p>
            <a:pPr>
              <a:lnSpc>
                <a:spcPct val="110000"/>
              </a:lnSpc>
              <a:defRPr/>
            </a:pPr>
            <a:r>
              <a:rPr lang="ko-KR" altLang="en-US">
                <a:solidFill>
                  <a:schemeClr val="tx1"/>
                </a:solidFill>
              </a:rPr>
              <a:t>장소에 불과 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827584" y="4155926"/>
            <a:ext cx="72008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864096" y="4019435"/>
            <a:ext cx="7020272" cy="64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/>
              <a:t>불교 문화가 전해지면서 점차 신이 거주하는 장소라는 인식과 함께 사람들이 참배를 하러 오는 방식으로 바뀜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213970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dirty="0">
                <a:latin typeface="한컴 고딕"/>
                <a:ea typeface="한컴 고딕"/>
              </a:rPr>
              <a:t>감사합니다</a:t>
            </a:r>
            <a:endParaRPr lang="ko-KR" altLang="en-US" sz="4000" dirty="0">
              <a:latin typeface="한컴 고딕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456</Words>
  <Application>Microsoft Office PowerPoint</Application>
  <PresentationFormat>화면 슬라이드 쇼(16:9)</PresentationFormat>
  <Paragraphs>60</Paragraphs>
  <Slides>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Arial</vt:lpstr>
      <vt:lpstr>한컴 고딕</vt:lpstr>
      <vt:lpstr>맑은 고딕</vt:lpstr>
      <vt:lpstr>Times New Roman</vt:lpstr>
      <vt:lpstr>한컴돋움</vt:lpstr>
      <vt:lpstr>함초롬돋움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BBdollar</cp:lastModifiedBy>
  <cp:revision>121</cp:revision>
  <dcterms:created xsi:type="dcterms:W3CDTF">2006-10-05T04:04:58Z</dcterms:created>
  <dcterms:modified xsi:type="dcterms:W3CDTF">2018-04-29T10:21:12Z</dcterms:modified>
  <cp:version>1000.0000.01</cp:version>
</cp:coreProperties>
</file>