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27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8"/>
      <p:bold r:id="rId29"/>
    </p:embeddedFont>
    <p:embeddedFont>
      <p:font typeface="나눔바른고딕" panose="020B0603020101020101" pitchFamily="50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7"/>
    <a:srgbClr val="0C2759"/>
    <a:srgbClr val="F33A24"/>
    <a:srgbClr val="FFFDE8"/>
    <a:srgbClr val="788C78"/>
    <a:srgbClr val="D5C4B0"/>
    <a:srgbClr val="A8815A"/>
    <a:srgbClr val="B9C3B9"/>
    <a:srgbClr val="EBF4F9"/>
    <a:srgbClr val="E7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60"/>
  </p:normalViewPr>
  <p:slideViewPr>
    <p:cSldViewPr>
      <p:cViewPr varScale="1">
        <p:scale>
          <a:sx n="104" d="100"/>
          <a:sy n="104" d="100"/>
        </p:scale>
        <p:origin x="18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BA485-E049-4DD6-95CF-54C69AB6BBF0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F8AF5-6555-4DEB-A3E2-0F9F2D2852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2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42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43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917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42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318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796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1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89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80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59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04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89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66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91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6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A7-AB50-4241-BCB4-828FC3343CD5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438-26A9-4D3D-9940-A34B470F924B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E3D-3AA1-45AF-8174-600CFFDC4679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3D3B-10B6-4538-A81A-4A43FA91C164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B51D-06F8-4C04-8D0B-E3A77AB7FBD6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A765-BD25-4635-9EF9-C0491C047457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43B0-154E-4FE1-AC41-5912333986F7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D3F-4595-4F6C-BD6D-E5E14D908979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0238-49DD-4081-9B6E-ABE33C91EEE9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229A-2D2C-44A4-BA26-92EFF107AD90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6A2E-7BE4-4B31-AC7B-35A3DC2BD32E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9B70-DB86-46BD-9B42-D2132F77391B}" type="datetime1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AIZlhYRkM&amp;pbjreload=1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491880" y="2536329"/>
            <a:ext cx="2232248" cy="576000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03848" y="393305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latin typeface="다음_Regular" pitchFamily="2" charset="-127"/>
                <a:ea typeface="다음_Regular" pitchFamily="2" charset="-127"/>
              </a:rPr>
              <a:t>made by HONGYANG&amp;HONG3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512343" y="2439938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2771800" y="3573016"/>
            <a:ext cx="4176464" cy="576064"/>
            <a:chOff x="2843808" y="3573016"/>
            <a:chExt cx="4176464" cy="57606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843808" y="3861048"/>
              <a:ext cx="41764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588224" y="3573016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직선 연결선 41"/>
          <p:cNvCxnSpPr/>
          <p:nvPr/>
        </p:nvCxnSpPr>
        <p:spPr>
          <a:xfrm>
            <a:off x="3059832" y="1964459"/>
            <a:ext cx="0" cy="816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/>
          <p:cNvSpPr/>
          <p:nvPr/>
        </p:nvSpPr>
        <p:spPr>
          <a:xfrm rot="5400000">
            <a:off x="3035001" y="1941663"/>
            <a:ext cx="360041" cy="310380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16200000">
            <a:off x="2826524" y="2110241"/>
            <a:ext cx="250590" cy="216026"/>
          </a:xfrm>
          <a:prstGeom prst="triangle">
            <a:avLst/>
          </a:prstGeom>
          <a:solidFill>
            <a:srgbClr val="F33A2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03848" y="3213040"/>
            <a:ext cx="2736304" cy="576000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131840" y="2426985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일본 기업</a:t>
            </a:r>
            <a:endParaRPr lang="en-US" altLang="ko-KR" sz="40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0415" y="307505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회사 문화</a:t>
            </a:r>
            <a:endParaRPr lang="en-US" altLang="ko-KR" sz="40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5970" y="458112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21011271</a:t>
            </a: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김동준</a:t>
            </a:r>
            <a:endParaRPr lang="en-US" altLang="ko-KR" sz="40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445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/>
          <p:cNvGrpSpPr/>
          <p:nvPr/>
        </p:nvGrpSpPr>
        <p:grpSpPr>
          <a:xfrm>
            <a:off x="5004048" y="3501008"/>
            <a:ext cx="3240360" cy="1944216"/>
            <a:chOff x="4283968" y="3501008"/>
            <a:chExt cx="3240360" cy="1944216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428396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464400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500404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536408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572412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608416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644420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680424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716428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752432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9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지금 우리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C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는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2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등이에요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</a:p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B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가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등이고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4644008" y="3717032"/>
            <a:ext cx="2880000" cy="1512168"/>
            <a:chOff x="3923928" y="3717032"/>
            <a:chExt cx="2880000" cy="1512168"/>
          </a:xfrm>
        </p:grpSpPr>
        <p:sp>
          <p:nvSpPr>
            <p:cNvPr id="30" name="직사각형 29"/>
            <p:cNvSpPr/>
            <p:nvPr/>
          </p:nvSpPr>
          <p:spPr>
            <a:xfrm>
              <a:off x="3923928" y="3717032"/>
              <a:ext cx="18002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923928" y="4149080"/>
              <a:ext cx="28800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923928" y="4581128"/>
              <a:ext cx="2160000" cy="216024"/>
            </a:xfrm>
            <a:prstGeom prst="rect">
              <a:avLst/>
            </a:prstGeom>
            <a:solidFill>
              <a:srgbClr val="F33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923928" y="5013176"/>
              <a:ext cx="14400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148064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20%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015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40%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023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60%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8031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80%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8384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100%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44208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50%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24328" y="41056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80%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04248" y="4480545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60%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84168" y="496974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40%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23928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23928" y="407707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23928" y="45091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23928" y="49411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D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4644008" y="2348880"/>
            <a:ext cx="0" cy="3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256588"/>
            <a:ext cx="3744416" cy="7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이번 그래프도 도형과 선으로 직접 그리는 그래프</a:t>
            </a: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아래 그래프에서는 주목해야 할 지표 그래프만 다른 컬러로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뿅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그리고 숫자도 같은 색상으로 바꿔주세요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sp>
        <p:nvSpPr>
          <p:cNvPr id="79" name="이등변 삼각형 78"/>
          <p:cNvSpPr/>
          <p:nvPr/>
        </p:nvSpPr>
        <p:spPr>
          <a:xfrm rot="5400000">
            <a:off x="4579449" y="2413439"/>
            <a:ext cx="936104" cy="806986"/>
          </a:xfrm>
          <a:prstGeom prst="triangle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4543425" y="2593479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성장율</a:t>
            </a:r>
            <a:endParaRPr lang="en-US" altLang="ko-KR" sz="12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비교</a:t>
            </a:r>
            <a:endParaRPr lang="en-US" altLang="ko-KR" sz="12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현황분석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4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85" name="TextBox 84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86" name="이등변 삼각형 85"/>
            <p:cNvSpPr/>
            <p:nvPr/>
          </p:nvSpPr>
          <p:spPr>
            <a:xfrm>
              <a:off x="256530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4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/>
          <p:cNvGrpSpPr/>
          <p:nvPr/>
        </p:nvGrpSpPr>
        <p:grpSpPr>
          <a:xfrm>
            <a:off x="5004048" y="3501008"/>
            <a:ext cx="3240360" cy="1944216"/>
            <a:chOff x="4283968" y="3501008"/>
            <a:chExt cx="3240360" cy="1944216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428396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464400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500404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536408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572412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608416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644420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680424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716428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752432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10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지금 우리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C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는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2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등이에요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</a:p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B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가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등이고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4644008" y="3717032"/>
            <a:ext cx="2880000" cy="1512168"/>
            <a:chOff x="3923928" y="3717032"/>
            <a:chExt cx="2880000" cy="1512168"/>
          </a:xfrm>
        </p:grpSpPr>
        <p:sp>
          <p:nvSpPr>
            <p:cNvPr id="30" name="직사각형 29"/>
            <p:cNvSpPr/>
            <p:nvPr/>
          </p:nvSpPr>
          <p:spPr>
            <a:xfrm>
              <a:off x="3923928" y="3717032"/>
              <a:ext cx="18002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923928" y="4149080"/>
              <a:ext cx="28800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923928" y="4581128"/>
              <a:ext cx="2160000" cy="216024"/>
            </a:xfrm>
            <a:prstGeom prst="rect">
              <a:avLst/>
            </a:prstGeom>
            <a:solidFill>
              <a:srgbClr val="F33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923928" y="5013176"/>
              <a:ext cx="14400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148064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20%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015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40%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023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60%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8031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80%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8384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100%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44208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50%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24328" y="41056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80%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04248" y="4480545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60%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84168" y="496974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40%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23928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23928" y="407707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23928" y="45091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23928" y="49411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D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4644008" y="2348880"/>
            <a:ext cx="0" cy="3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256588"/>
            <a:ext cx="3744416" cy="7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이번 그래프도 도형과 선으로 직접 그리는 그래프</a:t>
            </a: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아래 그래프에서는 주목해야 할 지표 그래프만 다른 컬러로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뿅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그리고 숫자도 같은 색상으로 바꿔주세요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sp>
        <p:nvSpPr>
          <p:cNvPr id="79" name="이등변 삼각형 78"/>
          <p:cNvSpPr/>
          <p:nvPr/>
        </p:nvSpPr>
        <p:spPr>
          <a:xfrm rot="5400000">
            <a:off x="4579449" y="2413439"/>
            <a:ext cx="936104" cy="806986"/>
          </a:xfrm>
          <a:prstGeom prst="triangle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4543425" y="2593479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성장율</a:t>
            </a:r>
            <a:endParaRPr lang="en-US" altLang="ko-KR" sz="12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비교</a:t>
            </a:r>
            <a:endParaRPr lang="en-US" altLang="ko-KR" sz="12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현황분석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4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85" name="TextBox 84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86" name="이등변 삼각형 85"/>
            <p:cNvSpPr/>
            <p:nvPr/>
          </p:nvSpPr>
          <p:spPr>
            <a:xfrm>
              <a:off x="256530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53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/>
          <p:cNvGrpSpPr/>
          <p:nvPr/>
        </p:nvGrpSpPr>
        <p:grpSpPr>
          <a:xfrm>
            <a:off x="5004048" y="3501008"/>
            <a:ext cx="3240360" cy="1944216"/>
            <a:chOff x="4283968" y="3501008"/>
            <a:chExt cx="3240360" cy="1944216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428396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464400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500404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536408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572412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608416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644420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680424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716428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752432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11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지금 우리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C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는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2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등이에요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</a:p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B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가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등이고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4644008" y="3717032"/>
            <a:ext cx="2880000" cy="1512168"/>
            <a:chOff x="3923928" y="3717032"/>
            <a:chExt cx="2880000" cy="1512168"/>
          </a:xfrm>
        </p:grpSpPr>
        <p:sp>
          <p:nvSpPr>
            <p:cNvPr id="30" name="직사각형 29"/>
            <p:cNvSpPr/>
            <p:nvPr/>
          </p:nvSpPr>
          <p:spPr>
            <a:xfrm>
              <a:off x="3923928" y="3717032"/>
              <a:ext cx="18002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923928" y="4149080"/>
              <a:ext cx="28800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923928" y="4581128"/>
              <a:ext cx="2160000" cy="216024"/>
            </a:xfrm>
            <a:prstGeom prst="rect">
              <a:avLst/>
            </a:prstGeom>
            <a:solidFill>
              <a:srgbClr val="F33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923928" y="5013176"/>
              <a:ext cx="14400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148064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20%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015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40%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023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60%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8031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80%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8384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100%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44208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50%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24328" y="41056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80%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04248" y="4480545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60%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84168" y="496974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40%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23928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23928" y="407707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23928" y="45091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23928" y="49411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D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4644008" y="2348880"/>
            <a:ext cx="0" cy="3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256588"/>
            <a:ext cx="3744416" cy="7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이번 그래프도 도형과 선으로 직접 그리는 그래프</a:t>
            </a: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아래 그래프에서는 주목해야 할 지표 그래프만 다른 컬러로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뿅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그리고 숫자도 같은 색상으로 바꿔주세요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sp>
        <p:nvSpPr>
          <p:cNvPr id="79" name="이등변 삼각형 78"/>
          <p:cNvSpPr/>
          <p:nvPr/>
        </p:nvSpPr>
        <p:spPr>
          <a:xfrm rot="5400000">
            <a:off x="4579449" y="2413439"/>
            <a:ext cx="936104" cy="806986"/>
          </a:xfrm>
          <a:prstGeom prst="triangle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4543425" y="2593479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성장율</a:t>
            </a:r>
            <a:endParaRPr lang="en-US" altLang="ko-KR" sz="12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비교</a:t>
            </a:r>
            <a:endParaRPr lang="en-US" altLang="ko-KR" sz="12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현황분석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4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85" name="TextBox 84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86" name="이등변 삼각형 85"/>
            <p:cNvSpPr/>
            <p:nvPr/>
          </p:nvSpPr>
          <p:spPr>
            <a:xfrm>
              <a:off x="256530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3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12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  <a:hlinkClick r:id="rId3"/>
              </a:rPr>
              <a:t>https://www.youtube.com/watch?v=gdAIZlhYRkM&amp;pbjreload=10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411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53777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512342" y="2536328"/>
            <a:ext cx="4435905" cy="1252707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2512343" y="2439938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2771800" y="3573016"/>
            <a:ext cx="4176464" cy="576064"/>
            <a:chOff x="2843808" y="3573016"/>
            <a:chExt cx="4176464" cy="57606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843808" y="3861048"/>
              <a:ext cx="41764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588224" y="3573016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직선 연결선 41"/>
          <p:cNvCxnSpPr/>
          <p:nvPr/>
        </p:nvCxnSpPr>
        <p:spPr>
          <a:xfrm>
            <a:off x="3059832" y="1964459"/>
            <a:ext cx="0" cy="816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/>
          <p:cNvSpPr/>
          <p:nvPr/>
        </p:nvSpPr>
        <p:spPr>
          <a:xfrm rot="5400000">
            <a:off x="3035001" y="1941663"/>
            <a:ext cx="360041" cy="310380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16200000">
            <a:off x="2826524" y="2110241"/>
            <a:ext cx="250590" cy="216026"/>
          </a:xfrm>
          <a:prstGeom prst="triangle">
            <a:avLst/>
          </a:prstGeom>
          <a:solidFill>
            <a:srgbClr val="F33A2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282022" y="2418743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일본 기업의 종류 및 특징</a:t>
            </a:r>
            <a:endParaRPr lang="en-US" altLang="ko-KR" sz="44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D43D3-6A89-4D1E-ACEE-7C698A65B491}"/>
              </a:ext>
            </a:extLst>
          </p:cNvPr>
          <p:cNvSpPr txBox="1"/>
          <p:nvPr/>
        </p:nvSpPr>
        <p:spPr>
          <a:xfrm>
            <a:off x="6247760" y="5517232"/>
            <a:ext cx="140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문호진</a:t>
            </a:r>
            <a:endParaRPr lang="en-US" altLang="ko-KR" sz="28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664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131960" y="1898829"/>
            <a:ext cx="86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종류</a:t>
            </a:r>
            <a:endParaRPr lang="en-US" altLang="ko-KR" sz="28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2483768" y="2834933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64208" y="1898829"/>
            <a:ext cx="86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</a:t>
            </a:r>
            <a:endParaRPr lang="en-US" altLang="ko-KR" sz="28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2555896" y="3987061"/>
            <a:ext cx="629022" cy="936104"/>
            <a:chOff x="2483768" y="3789040"/>
            <a:chExt cx="629022" cy="936104"/>
          </a:xfrm>
        </p:grpSpPr>
        <p:sp>
          <p:nvSpPr>
            <p:cNvPr id="48" name="TextBox 47"/>
            <p:cNvSpPr txBox="1"/>
            <p:nvPr/>
          </p:nvSpPr>
          <p:spPr>
            <a:xfrm>
              <a:off x="2483768" y="3789040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3</a:t>
              </a:r>
            </a:p>
          </p:txBody>
        </p:sp>
        <p:sp>
          <p:nvSpPr>
            <p:cNvPr id="52" name="이등변 삼각형 51"/>
            <p:cNvSpPr/>
            <p:nvPr/>
          </p:nvSpPr>
          <p:spPr>
            <a:xfrm>
              <a:off x="2680742" y="4365104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5" name="직선 연결선 64"/>
          <p:cNvCxnSpPr/>
          <p:nvPr/>
        </p:nvCxnSpPr>
        <p:spPr>
          <a:xfrm>
            <a:off x="2483768" y="4923165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/>
          <p:cNvGrpSpPr/>
          <p:nvPr/>
        </p:nvGrpSpPr>
        <p:grpSpPr>
          <a:xfrm>
            <a:off x="2555896" y="1898829"/>
            <a:ext cx="629022" cy="923330"/>
            <a:chOff x="2483768" y="1700808"/>
            <a:chExt cx="629022" cy="923330"/>
          </a:xfrm>
        </p:grpSpPr>
        <p:sp>
          <p:nvSpPr>
            <p:cNvPr id="39" name="TextBox 38"/>
            <p:cNvSpPr txBox="1"/>
            <p:nvPr/>
          </p:nvSpPr>
          <p:spPr>
            <a:xfrm>
              <a:off x="2483768" y="1700808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73" name="이등변 삼각형 72"/>
            <p:cNvSpPr/>
            <p:nvPr/>
          </p:nvSpPr>
          <p:spPr>
            <a:xfrm>
              <a:off x="2680742" y="2204864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4716136" y="1898829"/>
            <a:ext cx="648072" cy="923330"/>
            <a:chOff x="4716016" y="1700808"/>
            <a:chExt cx="648072" cy="923330"/>
          </a:xfrm>
        </p:grpSpPr>
        <p:sp>
          <p:nvSpPr>
            <p:cNvPr id="45" name="TextBox 44"/>
            <p:cNvSpPr txBox="1"/>
            <p:nvPr/>
          </p:nvSpPr>
          <p:spPr>
            <a:xfrm>
              <a:off x="4716016" y="1700808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74" name="이등변 삼각형 73"/>
            <p:cNvSpPr/>
            <p:nvPr/>
          </p:nvSpPr>
          <p:spPr>
            <a:xfrm>
              <a:off x="4932040" y="2204864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131960" y="3987061"/>
            <a:ext cx="86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Z</a:t>
            </a:r>
          </a:p>
          <a:p>
            <a:pPr algn="dist"/>
            <a:r>
              <a:rPr lang="ko-KR" altLang="en-US" sz="28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  이론</a:t>
            </a:r>
            <a:endParaRPr lang="en-US" altLang="ko-KR" sz="280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cxnSp>
        <p:nvCxnSpPr>
          <p:cNvPr id="83" name="직선 연결선 82"/>
          <p:cNvCxnSpPr/>
          <p:nvPr/>
        </p:nvCxnSpPr>
        <p:spPr>
          <a:xfrm>
            <a:off x="2483768" y="3843045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2978949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목차</a:t>
            </a:r>
            <a:endParaRPr lang="en-US" altLang="ko-KR" sz="4400" dirty="0">
              <a:solidFill>
                <a:srgbClr val="F33A24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97" name="그룹 96"/>
          <p:cNvGrpSpPr/>
          <p:nvPr/>
        </p:nvGrpSpPr>
        <p:grpSpPr>
          <a:xfrm>
            <a:off x="3347862" y="3212974"/>
            <a:ext cx="526406" cy="623691"/>
            <a:chOff x="3347862" y="3212974"/>
            <a:chExt cx="526406" cy="623691"/>
          </a:xfrm>
        </p:grpSpPr>
        <p:cxnSp>
          <p:nvCxnSpPr>
            <p:cNvPr id="94" name="직선 연결선 93"/>
            <p:cNvCxnSpPr/>
            <p:nvPr/>
          </p:nvCxnSpPr>
          <p:spPr>
            <a:xfrm>
              <a:off x="3563888" y="3260601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이등변 삼각형 94"/>
            <p:cNvSpPr/>
            <p:nvPr/>
          </p:nvSpPr>
          <p:spPr>
            <a:xfrm rot="5400000">
              <a:off x="3539057" y="3237805"/>
              <a:ext cx="360041" cy="310380"/>
            </a:xfrm>
            <a:prstGeom prst="triangl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이등변 삼각형 95"/>
            <p:cNvSpPr/>
            <p:nvPr/>
          </p:nvSpPr>
          <p:spPr>
            <a:xfrm rot="16200000">
              <a:off x="3330580" y="3406383"/>
              <a:ext cx="250590" cy="216026"/>
            </a:xfrm>
            <a:prstGeom prst="triangle">
              <a:avLst/>
            </a:prstGeom>
            <a:solidFill>
              <a:srgbClr val="F33A24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83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15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1-1</a:t>
            </a:r>
          </a:p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세븐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&amp;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아이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종류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4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85" name="TextBox 84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86" name="이등변 삼각형 85"/>
            <p:cNvSpPr/>
            <p:nvPr/>
          </p:nvSpPr>
          <p:spPr>
            <a:xfrm>
              <a:off x="256530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https://ncache.ilbe.com/files/attach/new/20170413/377678/595159812/9655410623/07f2ff96fb591af8ca40779f75968f89.jpg">
            <a:extLst>
              <a:ext uri="{FF2B5EF4-FFF2-40B4-BE49-F238E27FC236}">
                <a16:creationId xmlns:a16="http://schemas.microsoft.com/office/drawing/2014/main" id="{093E3CF3-7DE1-4672-B1DB-A42689DF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7" y="2171789"/>
            <a:ext cx="4543777" cy="33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cache.ilbe.com/files/attach/new/20170413/377678/595159812/9655410623/ff36dbe00d8e52b9df3e7041d59d69d0.png">
            <a:extLst>
              <a:ext uri="{FF2B5EF4-FFF2-40B4-BE49-F238E27FC236}">
                <a16:creationId xmlns:a16="http://schemas.microsoft.com/office/drawing/2014/main" id="{33D0A24D-BE46-4A58-8EAA-30775CA2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21" y="2171789"/>
            <a:ext cx="3744416" cy="33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0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14C41B-D95E-41BF-A753-E9AEC0C8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EDDAE-86E0-45E5-9541-527EEC21B89C}"/>
              </a:ext>
            </a:extLst>
          </p:cNvPr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1-2</a:t>
            </a:r>
          </a:p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소프트뱅크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58E548E-D25F-47C2-A9E2-DE2DFA5811F4}"/>
              </a:ext>
            </a:extLst>
          </p:cNvPr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BEBE5-5A4A-4160-A1FF-38F14F24C2A1}"/>
              </a:ext>
            </a:extLst>
          </p:cNvPr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종류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5D302-3268-4681-840C-A100DB225620}"/>
              </a:ext>
            </a:extLst>
          </p:cNvPr>
          <p:cNvSpPr txBox="1"/>
          <p:nvPr/>
        </p:nvSpPr>
        <p:spPr>
          <a:xfrm>
            <a:off x="8316480" y="188640"/>
            <a:ext cx="5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</a:p>
        </p:txBody>
      </p:sp>
      <p:pic>
        <p:nvPicPr>
          <p:cNvPr id="2052" name="Picture 4" descr="https://ncache.ilbe.com/files/attach/new/20170413/377678/595159812/9655410623/01a07d1a4cf1209a608f40671e400818.jpg">
            <a:extLst>
              <a:ext uri="{FF2B5EF4-FFF2-40B4-BE49-F238E27FC236}">
                <a16:creationId xmlns:a16="http://schemas.microsoft.com/office/drawing/2014/main" id="{A1319677-F4D5-4763-A691-28F35DFA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36" y="988505"/>
            <a:ext cx="2952328" cy="46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ncache.ilbe.com/files/attach/new/20170413/377678/595159812/9655410623/21734d61525b8aea7c04d7f2ae9283e9.png">
            <a:extLst>
              <a:ext uri="{FF2B5EF4-FFF2-40B4-BE49-F238E27FC236}">
                <a16:creationId xmlns:a16="http://schemas.microsoft.com/office/drawing/2014/main" id="{13236D77-D452-471C-8650-277E5ED3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00" y="5653183"/>
            <a:ext cx="41148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2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AA8965-818E-41B4-B551-1F9557BA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7EC46-C734-48B7-B37B-64CCACBA98D2}"/>
              </a:ext>
            </a:extLst>
          </p:cNvPr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1-3</a:t>
            </a:r>
          </a:p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일본전신전화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5CA729-FE50-48D8-B4A3-7B84DA1EC11F}"/>
              </a:ext>
            </a:extLst>
          </p:cNvPr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D9C58-AD4D-41AE-898B-33E2D2CC890F}"/>
              </a:ext>
            </a:extLst>
          </p:cNvPr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종류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6F8FE-228C-46E8-920C-2D1FEC55DEBD}"/>
              </a:ext>
            </a:extLst>
          </p:cNvPr>
          <p:cNvSpPr txBox="1"/>
          <p:nvPr/>
        </p:nvSpPr>
        <p:spPr>
          <a:xfrm>
            <a:off x="8316480" y="188640"/>
            <a:ext cx="5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</a:p>
        </p:txBody>
      </p:sp>
      <p:pic>
        <p:nvPicPr>
          <p:cNvPr id="3074" name="Picture 2" descr="https://ncache.ilbe.com/files/attach/new/20170413/377678/595159812/9655410623/9da694a21f4d0ef37a9a8bd0de51e59d.jpg">
            <a:extLst>
              <a:ext uri="{FF2B5EF4-FFF2-40B4-BE49-F238E27FC236}">
                <a16:creationId xmlns:a16="http://schemas.microsoft.com/office/drawing/2014/main" id="{18B898FF-6D39-492B-B22F-A867A270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81" y="982469"/>
            <a:ext cx="3350865" cy="44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cache.ilbe.com/files/attach/new/20170413/377678/595159812/9655410623/d9612fd43df2a64979e9a966ad4aed5e.png">
            <a:extLst>
              <a:ext uri="{FF2B5EF4-FFF2-40B4-BE49-F238E27FC236}">
                <a16:creationId xmlns:a16="http://schemas.microsoft.com/office/drawing/2014/main" id="{91E73C06-5724-4552-9C8D-6E58C416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46" y="5562600"/>
            <a:ext cx="3543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0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F64631-B2A8-4B77-B5B1-4F83754F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1D58C-D259-472B-B922-F7173BB68D3A}"/>
              </a:ext>
            </a:extLst>
          </p:cNvPr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1-4</a:t>
            </a:r>
          </a:p>
          <a:p>
            <a:r>
              <a:rPr lang="ko-KR" altLang="en-US" sz="2500" b="1" dirty="0" err="1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미쯔비시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UFJ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파이낸싱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1A4D311-4B7C-4A7C-AB49-2C58506072F3}"/>
              </a:ext>
            </a:extLst>
          </p:cNvPr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B6366-E221-4C9E-8235-1770AE3FCA4B}"/>
              </a:ext>
            </a:extLst>
          </p:cNvPr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종류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9061F-5C5B-4F48-BEF0-3C4EC8EBA206}"/>
              </a:ext>
            </a:extLst>
          </p:cNvPr>
          <p:cNvSpPr txBox="1"/>
          <p:nvPr/>
        </p:nvSpPr>
        <p:spPr>
          <a:xfrm>
            <a:off x="8316480" y="188640"/>
            <a:ext cx="5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</a:p>
        </p:txBody>
      </p:sp>
      <p:pic>
        <p:nvPicPr>
          <p:cNvPr id="4098" name="Picture 2" descr="https://ncache.ilbe.com/files/attach/new/20170413/377678/595159812/9655410623/59fbe31d02660699ef5252bf69be670d.jpg">
            <a:extLst>
              <a:ext uri="{FF2B5EF4-FFF2-40B4-BE49-F238E27FC236}">
                <a16:creationId xmlns:a16="http://schemas.microsoft.com/office/drawing/2014/main" id="{9E30C589-C6FF-4D3D-A59A-45096E1E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87" y="1194430"/>
            <a:ext cx="2990825" cy="41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cache.ilbe.com/files/attach/new/20170413/377678/595159812/9655410623/a091df72804f9ba3717d47d06d61ca82.png">
            <a:extLst>
              <a:ext uri="{FF2B5EF4-FFF2-40B4-BE49-F238E27FC236}">
                <a16:creationId xmlns:a16="http://schemas.microsoft.com/office/drawing/2014/main" id="{043B6FE7-D3DC-4AFE-AB66-559C8A4F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2" y="5626100"/>
            <a:ext cx="3048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실행방안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일본 기업 문화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256588"/>
            <a:ext cx="3744416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내가 주로 쓰는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장표들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위주로 템플릿을 넣다 보니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이제까지 단계 설명하는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장표가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없었어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39752" y="2905780"/>
            <a:ext cx="136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和사상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9952" y="281310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-&gt;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9585" y="2925485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집단주의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9712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처음에는 재미로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템플릿을 만들었지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51920" y="378904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체리블라썸을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넘어서는 템플릿이 필요해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96136" y="395947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템플릿 부자가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79712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하지만 점점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댓글에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집착하는 내 모습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51920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이미 벚꽃은 다 져버리고 여름이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온돠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6136" y="446353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부자도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67945" y="2644170"/>
            <a:ext cx="864096" cy="261610"/>
          </a:xfrm>
          <a:prstGeom prst="rect">
            <a:avLst/>
          </a:prstGeom>
          <a:solidFill>
            <a:srgbClr val="0C27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일본기업</a:t>
            </a:r>
            <a:endParaRPr lang="en-US" altLang="ko-KR" sz="11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979712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979712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3851920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851920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5796136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796136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ì¼ë³¸ å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15" y="1184050"/>
            <a:ext cx="928156" cy="13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D4AF5B-5949-4EC1-8BBB-F2558083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20B74-98F7-4241-8908-755DA56F68B3}"/>
              </a:ext>
            </a:extLst>
          </p:cNvPr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1-5</a:t>
            </a:r>
          </a:p>
          <a:p>
            <a:r>
              <a:rPr lang="ko-KR" altLang="en-US" sz="2500" b="1" dirty="0" err="1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토요타자동차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B2AE2B1-F22D-4B8A-AECD-91ACF9DA945C}"/>
              </a:ext>
            </a:extLst>
          </p:cNvPr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C55DE-EC68-4486-962D-A965C899F099}"/>
              </a:ext>
            </a:extLst>
          </p:cNvPr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종류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5C062-A84B-4C8B-8FC1-1FA1D6192108}"/>
              </a:ext>
            </a:extLst>
          </p:cNvPr>
          <p:cNvSpPr txBox="1"/>
          <p:nvPr/>
        </p:nvSpPr>
        <p:spPr>
          <a:xfrm>
            <a:off x="8316480" y="188640"/>
            <a:ext cx="5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</a:p>
        </p:txBody>
      </p:sp>
      <p:pic>
        <p:nvPicPr>
          <p:cNvPr id="5122" name="Picture 2" descr="https://ncache.ilbe.com/files/attach/new/20170413/377678/595159812/9655410623/ef380327e4978c406a8338eaa9105edd.jpg">
            <a:extLst>
              <a:ext uri="{FF2B5EF4-FFF2-40B4-BE49-F238E27FC236}">
                <a16:creationId xmlns:a16="http://schemas.microsoft.com/office/drawing/2014/main" id="{6B5B2DE1-8E43-4465-9E29-E7B749A2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7298"/>
            <a:ext cx="4188658" cy="41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ncache.ilbe.com/files/attach/new/20170413/377678/595159812/9655410623/ec03573c496873ef4d810a6c9f5a6b26.png">
            <a:extLst>
              <a:ext uri="{FF2B5EF4-FFF2-40B4-BE49-F238E27FC236}">
                <a16:creationId xmlns:a16="http://schemas.microsoft.com/office/drawing/2014/main" id="{82E71299-DFE4-448E-BC28-A07CD5AF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8" y="2026552"/>
            <a:ext cx="3804180" cy="31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9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stfiles11.naver.net/20160524_106/dymg98_1464066620205oaSog_JPEG/shutterstock_85364182.jpg?type=w1">
            <a:extLst>
              <a:ext uri="{FF2B5EF4-FFF2-40B4-BE49-F238E27FC236}">
                <a16:creationId xmlns:a16="http://schemas.microsoft.com/office/drawing/2014/main" id="{D8E775D1-6D96-4395-9F70-86897363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18"/>
            <a:ext cx="9144000" cy="69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48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A06B163-9F6D-43C2-92B0-63CD3077EB2D}"/>
              </a:ext>
            </a:extLst>
          </p:cNvPr>
          <p:cNvSpPr txBox="1"/>
          <p:nvPr/>
        </p:nvSpPr>
        <p:spPr>
          <a:xfrm>
            <a:off x="294888" y="322756"/>
            <a:ext cx="485317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일본은 왜 장수 기업이 많을까 </a:t>
            </a:r>
            <a:r>
              <a:rPr lang="en-US" altLang="ko-KR" sz="2500" b="1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6896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ostfiles7.naver.net/20160524_54/dymg98_14640657240513fnmj_JPEG/shutterstock_80950087.jpg?type=w1">
            <a:extLst>
              <a:ext uri="{FF2B5EF4-FFF2-40B4-BE49-F238E27FC236}">
                <a16:creationId xmlns:a16="http://schemas.microsoft.com/office/drawing/2014/main" id="{6F1F3995-8735-43FB-8405-6C6F61A9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6"/>
            <a:ext cx="9184284" cy="68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99EE99-5CC4-478B-8C14-81199688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396752A-FA86-4960-925A-1C3FAC038E9A}"/>
              </a:ext>
            </a:extLst>
          </p:cNvPr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8E28B-256B-4E3E-B7FB-71D75A04BEF0}"/>
              </a:ext>
            </a:extLst>
          </p:cNvPr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" name="그룹 15">
            <a:extLst>
              <a:ext uri="{FF2B5EF4-FFF2-40B4-BE49-F238E27FC236}">
                <a16:creationId xmlns:a16="http://schemas.microsoft.com/office/drawing/2014/main" id="{8B8EDF8F-B64E-4614-9EB9-16CF355BB2F7}"/>
              </a:ext>
            </a:extLst>
          </p:cNvPr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FD92C-4C89-4B4B-975C-B4D8DE1E2127}"/>
                </a:ext>
              </a:extLst>
            </p:cNvPr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4CF8DD85-CEA3-41FA-8A71-5426A9160DAF}"/>
                </a:ext>
              </a:extLst>
            </p:cNvPr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33FC80-D661-4244-8BE7-4806EB7269BE}"/>
              </a:ext>
            </a:extLst>
          </p:cNvPr>
          <p:cNvSpPr txBox="1"/>
          <p:nvPr/>
        </p:nvSpPr>
        <p:spPr>
          <a:xfrm>
            <a:off x="251520" y="-29826"/>
            <a:ext cx="435482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25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r>
              <a:rPr lang="ko-KR" altLang="en-US" sz="2500" b="1" dirty="0" err="1">
                <a:latin typeface="a옛날목욕탕L" pitchFamily="18" charset="-127"/>
                <a:ea typeface="a옛날목욕탕L" pitchFamily="18" charset="-127"/>
              </a:rPr>
              <a:t>회사존속을</a:t>
            </a:r>
            <a:r>
              <a:rPr lang="ko-KR" altLang="en-US" sz="2500" b="1" dirty="0">
                <a:latin typeface="a옛날목욕탕L" pitchFamily="18" charset="-127"/>
                <a:ea typeface="a옛날목욕탕L" pitchFamily="18" charset="-127"/>
              </a:rPr>
              <a:t> 위한 필요조건</a:t>
            </a:r>
            <a:endParaRPr lang="en-US" altLang="ko-KR" sz="2500" b="1" dirty="0">
              <a:latin typeface="a옛날목욕탕L" pitchFamily="18" charset="-127"/>
              <a:ea typeface="a옛날목욕탕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85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22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Z</a:t>
            </a:r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이론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3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17" name="TextBox 16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3</a:t>
              </a:r>
            </a:p>
          </p:txBody>
        </p:sp>
        <p:sp>
          <p:nvSpPr>
            <p:cNvPr id="18" name="이등변 삼각형 17"/>
            <p:cNvSpPr/>
            <p:nvPr/>
          </p:nvSpPr>
          <p:spPr>
            <a:xfrm>
              <a:off x="2555776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9512" y="304056"/>
            <a:ext cx="374441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3-1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A038A2-FF8D-4F0A-AECD-D189DFE8B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83" y="2276872"/>
            <a:ext cx="6792273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59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3B7B23-3731-43C5-8A33-779A38BD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043FFF8-161B-44A4-BD29-18C7FA39A3BE}"/>
              </a:ext>
            </a:extLst>
          </p:cNvPr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43D48-57CA-447A-8239-1DA05F90C7DA}"/>
              </a:ext>
            </a:extLst>
          </p:cNvPr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Z</a:t>
            </a:r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이론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7" name="그룹 15">
            <a:extLst>
              <a:ext uri="{FF2B5EF4-FFF2-40B4-BE49-F238E27FC236}">
                <a16:creationId xmlns:a16="http://schemas.microsoft.com/office/drawing/2014/main" id="{AC0E370E-FD61-4302-85AC-6863B7D306CF}"/>
              </a:ext>
            </a:extLst>
          </p:cNvPr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9B02E2-788F-40C4-8C24-B6423E7FBEEB}"/>
                </a:ext>
              </a:extLst>
            </p:cNvPr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3</a:t>
              </a:r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A18311C6-8880-42F1-8799-97C64F1112E5}"/>
                </a:ext>
              </a:extLst>
            </p:cNvPr>
            <p:cNvSpPr/>
            <p:nvPr/>
          </p:nvSpPr>
          <p:spPr>
            <a:xfrm>
              <a:off x="2555776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291545-7FB3-4CD0-8944-69EC23027BF4}"/>
              </a:ext>
            </a:extLst>
          </p:cNvPr>
          <p:cNvSpPr txBox="1"/>
          <p:nvPr/>
        </p:nvSpPr>
        <p:spPr>
          <a:xfrm>
            <a:off x="179512" y="304056"/>
            <a:ext cx="374441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3-2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870FE32-1BA9-41FF-A6B3-30D5CDA6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8820"/>
            <a:ext cx="5191850" cy="194337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6636455-5736-4BAE-A560-27E80553D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18649"/>
            <a:ext cx="5668166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0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131840" y="2968377"/>
            <a:ext cx="2880320" cy="576000"/>
          </a:xfrm>
          <a:prstGeom prst="rect">
            <a:avLst/>
          </a:prstGeom>
          <a:solidFill>
            <a:srgbClr val="F33A24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2512343" y="2871986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6"/>
          <p:cNvGrpSpPr/>
          <p:nvPr/>
        </p:nvGrpSpPr>
        <p:grpSpPr>
          <a:xfrm>
            <a:off x="2483768" y="3334345"/>
            <a:ext cx="4176464" cy="576064"/>
            <a:chOff x="2843808" y="3573016"/>
            <a:chExt cx="4176464" cy="57606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843808" y="3861048"/>
              <a:ext cx="41764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444208" y="3573016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23728" y="285293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감사합니다</a:t>
            </a:r>
            <a:r>
              <a:rPr lang="en-US" altLang="ko-KR" sz="440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.</a:t>
            </a:r>
          </a:p>
        </p:txBody>
      </p:sp>
      <p:cxnSp>
        <p:nvCxnSpPr>
          <p:cNvPr id="42" name="직선 연결선 41"/>
          <p:cNvCxnSpPr/>
          <p:nvPr/>
        </p:nvCxnSpPr>
        <p:spPr>
          <a:xfrm>
            <a:off x="3059832" y="2396507"/>
            <a:ext cx="0" cy="816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/>
          <p:cNvSpPr/>
          <p:nvPr/>
        </p:nvSpPr>
        <p:spPr>
          <a:xfrm rot="5400000">
            <a:off x="3035001" y="2373711"/>
            <a:ext cx="360041" cy="310380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16200000">
            <a:off x="2826524" y="2542289"/>
            <a:ext cx="250590" cy="216026"/>
          </a:xfrm>
          <a:prstGeom prst="triangle">
            <a:avLst/>
          </a:prstGeom>
          <a:solidFill>
            <a:srgbClr val="F33A2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07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2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실행방안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일본 기업 문화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3013160"/>
            <a:ext cx="136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和사상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9952" y="281310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-&gt;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9585" y="302394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집단주의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9712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처음에는 재미로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템플릿을 만들었지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51920" y="378904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체리블라썸을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넘어서는 템플릿이 필요해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96136" y="395947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템플릿 부자가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79712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하지만 점점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댓글에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집착하는 내 모습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51920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이미 벚꽃은 다 져버리고 여름이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온돠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6136" y="446353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부자도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67945" y="2644170"/>
            <a:ext cx="864096" cy="261610"/>
          </a:xfrm>
          <a:prstGeom prst="rect">
            <a:avLst/>
          </a:prstGeom>
          <a:solidFill>
            <a:srgbClr val="0C27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일본기업</a:t>
            </a:r>
            <a:endParaRPr lang="en-US" altLang="ko-KR" sz="11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979712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979712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3851920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851920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5796136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796136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ì¼ë³¸ å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15" y="1184050"/>
            <a:ext cx="928156" cy="13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4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3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3333006" y="2718485"/>
            <a:ext cx="108000" cy="36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/>
          <p:cNvSpPr/>
          <p:nvPr/>
        </p:nvSpPr>
        <p:spPr>
          <a:xfrm>
            <a:off x="3203848" y="2643220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집단주의</a:t>
            </a:r>
            <a:r>
              <a:rPr lang="en-US" altLang="ko-KR" dirty="0"/>
              <a:t>(</a:t>
            </a:r>
            <a:r>
              <a:rPr lang="ko-KR" altLang="en-US" dirty="0"/>
              <a:t>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3688668" y="980728"/>
            <a:ext cx="16561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신뢰중시</a:t>
            </a:r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682080" y="2895248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시간엄수</a:t>
            </a:r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3671900" y="5013176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팀플레이</a:t>
            </a: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6646093" y="2895248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회식문화</a:t>
            </a:r>
          </a:p>
        </p:txBody>
      </p:sp>
      <p:cxnSp>
        <p:nvCxnSpPr>
          <p:cNvPr id="8" name="직선 연결선 7"/>
          <p:cNvCxnSpPr>
            <a:stCxn id="2" idx="6"/>
            <a:endCxn id="25" idx="2"/>
          </p:cNvCxnSpPr>
          <p:nvPr/>
        </p:nvCxnSpPr>
        <p:spPr>
          <a:xfrm>
            <a:off x="5868144" y="3183280"/>
            <a:ext cx="777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stCxn id="2" idx="0"/>
            <a:endCxn id="3" idx="4"/>
          </p:cNvCxnSpPr>
          <p:nvPr/>
        </p:nvCxnSpPr>
        <p:spPr>
          <a:xfrm flipH="1" flipV="1">
            <a:off x="4516760" y="1556792"/>
            <a:ext cx="19236" cy="1086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2" idx="2"/>
            <a:endCxn id="23" idx="6"/>
          </p:cNvCxnSpPr>
          <p:nvPr/>
        </p:nvCxnSpPr>
        <p:spPr>
          <a:xfrm flipH="1">
            <a:off x="2410272" y="3183280"/>
            <a:ext cx="793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2" idx="4"/>
            <a:endCxn id="24" idx="0"/>
          </p:cNvCxnSpPr>
          <p:nvPr/>
        </p:nvCxnSpPr>
        <p:spPr>
          <a:xfrm>
            <a:off x="4535996" y="3723340"/>
            <a:ext cx="0" cy="1289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8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4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실행방안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일본 기업 문화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3013160"/>
            <a:ext cx="136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和사상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9952" y="281310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-&gt;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9585" y="302394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집단주의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9712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처음에는 재미로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템플릿을 만들었지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51920" y="378904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체리블라썸을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넘어서는 템플릿이 필요해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96136" y="395947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템플릿 부자가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79712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하지만 점점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댓글에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집착하는 내 모습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51920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이미 벚꽃은 다 져버리고 여름이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온돠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6136" y="446353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부자도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67945" y="2644170"/>
            <a:ext cx="864096" cy="261610"/>
          </a:xfrm>
          <a:prstGeom prst="rect">
            <a:avLst/>
          </a:prstGeom>
          <a:solidFill>
            <a:srgbClr val="0C27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일본기업</a:t>
            </a:r>
            <a:endParaRPr lang="en-US" altLang="ko-KR" sz="11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979712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979712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3851920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851920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5796136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796136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ì¼ë³¸ å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15" y="1184050"/>
            <a:ext cx="928156" cy="13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6"/>
            <a:ext cx="9143999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8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5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실행방안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일본 기업 문화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3013160"/>
            <a:ext cx="136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和사상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9952" y="281310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-&gt;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9585" y="302394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집단주의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9712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처음에는 재미로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템플릿을 만들었지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51920" y="378904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체리블라썸을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넘어서는 템플릿이 필요해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96136" y="395947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템플릿 부자가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79712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하지만 점점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댓글에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집착하는 내 모습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51920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이미 벚꽃은 다 져버리고 여름이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온돠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6136" y="446353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부자도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67945" y="2644170"/>
            <a:ext cx="864096" cy="261610"/>
          </a:xfrm>
          <a:prstGeom prst="rect">
            <a:avLst/>
          </a:prstGeom>
          <a:solidFill>
            <a:srgbClr val="0C27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일본기업</a:t>
            </a:r>
            <a:endParaRPr lang="en-US" altLang="ko-KR" sz="11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979712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979712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3851920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851920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5796136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796136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ì¼ë³¸ å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15" y="1184050"/>
            <a:ext cx="928156" cy="13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1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6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실행방안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일본 기업 문화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3013160"/>
            <a:ext cx="136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和사상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9952" y="281310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-&gt;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9585" y="302394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집단주의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9712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처음에는 재미로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템플릿을 만들었지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51920" y="378904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체리블라썸을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넘어서는 템플릿이 필요해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96136" y="395947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템플릿 부자가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79712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하지만 점점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댓글에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집착하는 내 모습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51920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이미 벚꽃은 다 져버리고 여름이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온돠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6136" y="446353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부자도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67945" y="2644170"/>
            <a:ext cx="864096" cy="261610"/>
          </a:xfrm>
          <a:prstGeom prst="rect">
            <a:avLst/>
          </a:prstGeom>
          <a:solidFill>
            <a:srgbClr val="0C27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일본기업</a:t>
            </a:r>
            <a:endParaRPr lang="en-US" altLang="ko-KR" sz="11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979712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979712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3851920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851920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5796136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796136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ì¼ë³¸ å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15" y="1184050"/>
            <a:ext cx="928156" cy="13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2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7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실행방안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일본 기업 문화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3013160"/>
            <a:ext cx="136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和사상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9952" y="281310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-&gt;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9585" y="3023940"/>
            <a:ext cx="18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집단주의</a:t>
            </a:r>
            <a:endParaRPr lang="en-US" altLang="ko-KR" sz="2800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9712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처음에는 재미로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템플릿을 만들었지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51920" y="378904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체리블라썸을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넘어서는 템플릿이 필요해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96136" y="395947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템플릿 부자가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79712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하지만 점점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댓글에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집착하는 내 모습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51920" y="436510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이미 벚꽃은 다 져버리고 여름이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온돠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6136" y="446353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댓글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부자도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될테야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67945" y="2644170"/>
            <a:ext cx="864096" cy="261610"/>
          </a:xfrm>
          <a:prstGeom prst="rect">
            <a:avLst/>
          </a:prstGeom>
          <a:solidFill>
            <a:srgbClr val="0C27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일본기업</a:t>
            </a:r>
            <a:endParaRPr lang="en-US" altLang="ko-KR" sz="11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979712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979712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3851920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851920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5796136" y="4293096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796136" y="4869160"/>
            <a:ext cx="158417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ì¼ë³¸ å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ì¼ë³¸ å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15" y="1184050"/>
            <a:ext cx="928156" cy="13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6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/>
          <p:cNvGrpSpPr/>
          <p:nvPr/>
        </p:nvGrpSpPr>
        <p:grpSpPr>
          <a:xfrm>
            <a:off x="5004048" y="3501008"/>
            <a:ext cx="3240360" cy="1944216"/>
            <a:chOff x="4283968" y="3501008"/>
            <a:chExt cx="3240360" cy="1944216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428396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464400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500404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536408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572412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608416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644420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680424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716428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7524328" y="3501008"/>
              <a:ext cx="0" cy="194421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8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지금 우리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C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는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2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등이에요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 </a:t>
            </a:r>
          </a:p>
          <a:p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B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가 </a:t>
            </a:r>
            <a:r>
              <a:rPr lang="en-US" altLang="ko-KR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2500" b="1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등이고</a:t>
            </a:r>
            <a:endParaRPr lang="en-US" altLang="ko-KR" sz="2500" b="1" dirty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4644008" y="3717032"/>
            <a:ext cx="2880000" cy="1512168"/>
            <a:chOff x="3923928" y="3717032"/>
            <a:chExt cx="2880000" cy="1512168"/>
          </a:xfrm>
        </p:grpSpPr>
        <p:sp>
          <p:nvSpPr>
            <p:cNvPr id="30" name="직사각형 29"/>
            <p:cNvSpPr/>
            <p:nvPr/>
          </p:nvSpPr>
          <p:spPr>
            <a:xfrm>
              <a:off x="3923928" y="3717032"/>
              <a:ext cx="18002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923928" y="4149080"/>
              <a:ext cx="28800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923928" y="4581128"/>
              <a:ext cx="2160000" cy="216024"/>
            </a:xfrm>
            <a:prstGeom prst="rect">
              <a:avLst/>
            </a:prstGeom>
            <a:solidFill>
              <a:srgbClr val="F33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923928" y="5013176"/>
              <a:ext cx="1440000" cy="2160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148064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20%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015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40%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023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60%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80312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80%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28384" y="551723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목욕탕L" pitchFamily="18" charset="-127"/>
                <a:ea typeface="a옛날목욕탕L" pitchFamily="18" charset="-127"/>
              </a:rPr>
              <a:t>100%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44208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50%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24328" y="41056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80%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04248" y="4480545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60%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84168" y="496974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40%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23928" y="36450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23928" y="407707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23928" y="45091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23928" y="49411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D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4644008" y="2348880"/>
            <a:ext cx="0" cy="3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256588"/>
            <a:ext cx="3744416" cy="7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이번 그래프도 도형과 선으로 직접 그리는 그래프</a:t>
            </a: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아래 그래프에서는 주목해야 할 지표 그래프만 다른 컬러로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뿅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>
              <a:lnSpc>
                <a:spcPts val="17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그리고 숫자도 같은 색상으로 바꿔주세요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sp>
        <p:nvSpPr>
          <p:cNvPr id="79" name="이등변 삼각형 78"/>
          <p:cNvSpPr/>
          <p:nvPr/>
        </p:nvSpPr>
        <p:spPr>
          <a:xfrm rot="5400000">
            <a:off x="4579449" y="2413439"/>
            <a:ext cx="936104" cy="806986"/>
          </a:xfrm>
          <a:prstGeom prst="triangle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4543425" y="2593479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성장율</a:t>
            </a:r>
            <a:endParaRPr lang="en-US" altLang="ko-KR" sz="12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비교</a:t>
            </a:r>
            <a:endParaRPr lang="en-US" altLang="ko-KR" sz="1200" b="1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8244408" y="98246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현황분석</a:t>
            </a:r>
            <a:endParaRPr lang="en-US" altLang="ko-KR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4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85" name="TextBox 84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86" name="이등변 삼각형 85"/>
            <p:cNvSpPr/>
            <p:nvPr/>
          </p:nvSpPr>
          <p:spPr>
            <a:xfrm>
              <a:off x="256530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9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619</Words>
  <Application>Microsoft Office PowerPoint</Application>
  <PresentationFormat>화면 슬라이드 쇼(4:3)</PresentationFormat>
  <Paragraphs>264</Paragraphs>
  <Slides>25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다음_Regular</vt:lpstr>
      <vt:lpstr>나눔바른고딕</vt:lpstr>
      <vt:lpstr>a옛날목욕탕L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NSM</dc:creator>
  <cp:lastModifiedBy>김태완</cp:lastModifiedBy>
  <cp:revision>34</cp:revision>
  <dcterms:created xsi:type="dcterms:W3CDTF">2014-04-11T08:18:22Z</dcterms:created>
  <dcterms:modified xsi:type="dcterms:W3CDTF">2018-04-11T11:28:08Z</dcterms:modified>
</cp:coreProperties>
</file>