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74" r:id="rId3"/>
    <p:sldId id="271" r:id="rId4"/>
    <p:sldId id="268" r:id="rId5"/>
    <p:sldId id="273" r:id="rId6"/>
    <p:sldId id="270" r:id="rId7"/>
  </p:sldIdLst>
  <p:sldSz cx="9906000" cy="6858000" type="A4"/>
  <p:notesSz cx="6858000" cy="9144000"/>
  <p:defaultTextStyle>
    <a:defPPr>
      <a:defRPr lang="ko-KR"/>
    </a:defPPr>
    <a:lvl1pPr marL="0" algn="l" defTabSz="107286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CFBF"/>
    <a:srgbClr val="F62291"/>
    <a:srgbClr val="D8268C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100" d="100"/>
          <a:sy n="100" d="100"/>
        </p:scale>
        <p:origin x="-282" y="12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5" d="100"/>
          <a:sy n="125" d="100"/>
        </p:scale>
        <p:origin x="-498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75B8C-DF90-4444-88E4-F1D95D87E965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05DAE-064F-4E16-A6EA-40DBFA52F80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6808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86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5016-0CE9-49F3-B8D2-461B0C3D6C17}" type="datetime1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6521450" y="6237313"/>
            <a:ext cx="147741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0DB6-95EC-49A7-BD4C-E70999BD6845}" type="datetime1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6521450" y="6237313"/>
            <a:ext cx="147741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2795-EB37-4315-A2CE-135DB3937956}" type="datetime1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6521450" y="6237313"/>
            <a:ext cx="147741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136240" y="151896"/>
            <a:ext cx="9633520" cy="6517464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8000">
                <a:schemeClr val="bg1"/>
              </a:gs>
            </a:gsLst>
            <a:lin ang="16200000" scaled="1"/>
          </a:gradFill>
          <a:ln>
            <a:noFill/>
          </a:ln>
          <a:effectLst>
            <a:outerShdw blurRad="50800" dist="50800" dir="5400000" algn="t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 userDrawn="1"/>
        </p:nvSpPr>
        <p:spPr>
          <a:xfrm>
            <a:off x="210477" y="207318"/>
            <a:ext cx="106070" cy="10607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innerShdw blurRad="25400" dist="38100" dir="162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9730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9918-E6BB-432D-A8F8-AC60DB3964CC}" type="datetime1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6521450" y="6237313"/>
            <a:ext cx="147741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4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8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2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5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C02E3-8D33-4F3D-B7C7-251592AF8EBF}" type="datetime1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6521450" y="6237313"/>
            <a:ext cx="147741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DEAE-93DF-4C5D-B8B3-A56BFDA35506}" type="datetime1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 flipH="1">
            <a:off x="6521450" y="6237313"/>
            <a:ext cx="147741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F306-9F63-4D26-9200-67D01FD9E31C}" type="datetime1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 flipH="1">
            <a:off x="6521450" y="6237313"/>
            <a:ext cx="147741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D711-DAEC-41E7-BCCE-97D973D9FCF4}" type="datetime1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 flipH="1">
            <a:off x="6521450" y="6237313"/>
            <a:ext cx="147741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AACD-CB12-4A48-A0F0-7880F7B8F2E4}" type="datetime1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 flipH="1">
            <a:off x="6521450" y="6237313"/>
            <a:ext cx="147741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2" y="273049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2" y="1435102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1914-6B2B-4507-8C3B-681EC42BF714}" type="datetime1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 flipH="1">
            <a:off x="6521450" y="6237313"/>
            <a:ext cx="147741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CE56-2D8E-4D66-9002-E3AC405EFE2C}" type="datetime1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 flipH="1">
            <a:off x="6521450" y="6237313"/>
            <a:ext cx="147741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Noto Sans Korean Medium" pitchFamily="34" charset="-127"/>
                <a:ea typeface="Noto Sans Korean Medium" pitchFamily="34" charset="-127"/>
              </a:defRPr>
            </a:lvl1pPr>
          </a:lstStyle>
          <a:p>
            <a:fld id="{47C2A942-B78E-48FC-8EFB-B55B217D18F5}" type="datetime1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362567" y="-28997"/>
            <a:ext cx="254254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400">
                <a:solidFill>
                  <a:schemeClr val="bg1">
                    <a:lumMod val="85000"/>
                  </a:schemeClr>
                </a:solidFill>
                <a:latin typeface="Noto Sans Korean Medium" pitchFamily="34" charset="-127"/>
                <a:ea typeface="Noto Sans Korean Medium" pitchFamily="34" charset="-127"/>
              </a:defRPr>
            </a:lvl1pPr>
          </a:lstStyle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072866" rtl="0" eaLnBrk="1" latinLnBrk="1" hangingPunct="1">
        <a:spcBef>
          <a:spcPct val="0"/>
        </a:spcBef>
        <a:buNone/>
        <a:defRPr sz="5200" kern="1200" spc="-176">
          <a:solidFill>
            <a:schemeClr val="tx1"/>
          </a:solidFill>
          <a:latin typeface="Noto Sans Korean Bold" pitchFamily="34" charset="-127"/>
          <a:ea typeface="Noto Sans Korean Bold" pitchFamily="34" charset="-127"/>
          <a:cs typeface="+mj-cs"/>
        </a:defRPr>
      </a:lvl1pPr>
    </p:titleStyle>
    <p:bodyStyle>
      <a:lvl1pPr marL="402325" indent="-402325" algn="l" defTabSz="1072866" rtl="0" eaLnBrk="1" latinLnBrk="1" hangingPunct="1">
        <a:spcBef>
          <a:spcPct val="20000"/>
        </a:spcBef>
        <a:buFont typeface="Arial" pitchFamily="34" charset="0"/>
        <a:buChar char="•"/>
        <a:defRPr sz="3800" kern="1200" spc="-117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1pPr>
      <a:lvl2pPr marL="871703" indent="-335270" algn="l" defTabSz="1072866" rtl="0" eaLnBrk="1" latinLnBrk="1" hangingPunct="1">
        <a:spcBef>
          <a:spcPct val="20000"/>
        </a:spcBef>
        <a:buFont typeface="Arial" pitchFamily="34" charset="0"/>
        <a:buChar char="–"/>
        <a:defRPr sz="3300" kern="1200" spc="-117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2pPr>
      <a:lvl3pPr marL="1341082" indent="-268216" algn="l" defTabSz="1072866" rtl="0" eaLnBrk="1" latinLnBrk="1" hangingPunct="1">
        <a:spcBef>
          <a:spcPct val="20000"/>
        </a:spcBef>
        <a:buFont typeface="Arial" pitchFamily="34" charset="0"/>
        <a:buChar char="•"/>
        <a:defRPr sz="2800" kern="1200" spc="-117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3pPr>
      <a:lvl4pPr marL="1877515" indent="-268216" algn="l" defTabSz="1072866" rtl="0" eaLnBrk="1" latinLnBrk="1" hangingPunct="1">
        <a:spcBef>
          <a:spcPct val="20000"/>
        </a:spcBef>
        <a:buFont typeface="Arial" pitchFamily="34" charset="0"/>
        <a:buChar char="–"/>
        <a:defRPr sz="2300" kern="1200" spc="-117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4pPr>
      <a:lvl5pPr marL="2413947" indent="-268216" algn="l" defTabSz="1072866" rtl="0" eaLnBrk="1" latinLnBrk="1" hangingPunct="1">
        <a:spcBef>
          <a:spcPct val="20000"/>
        </a:spcBef>
        <a:buFont typeface="Arial" pitchFamily="34" charset="0"/>
        <a:buChar char="»"/>
        <a:defRPr sz="2300" kern="1200" spc="-117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5pPr>
      <a:lvl6pPr marL="2950380" indent="-268216" algn="l" defTabSz="107286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1568082" y="404664"/>
            <a:ext cx="6841302" cy="5789678"/>
            <a:chOff x="1568082" y="404664"/>
            <a:chExt cx="6841302" cy="5789678"/>
          </a:xfrm>
        </p:grpSpPr>
        <p:pic>
          <p:nvPicPr>
            <p:cNvPr id="1027" name="Picture 3" descr="C:\Users\madeit-top1\Documents\PPT\[36] Angrymomo_Oriental\먹번짐5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306"/>
            <a:stretch/>
          </p:blipFill>
          <p:spPr bwMode="auto">
            <a:xfrm>
              <a:off x="1568082" y="404664"/>
              <a:ext cx="6769835" cy="5789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제목 5"/>
            <p:cNvSpPr txBox="1">
              <a:spLocks/>
            </p:cNvSpPr>
            <p:nvPr/>
          </p:nvSpPr>
          <p:spPr>
            <a:xfrm>
              <a:off x="1568082" y="2924944"/>
              <a:ext cx="6841302" cy="992419"/>
            </a:xfrm>
            <a:prstGeom prst="rect">
              <a:avLst/>
            </a:prstGeom>
          </p:spPr>
          <p:txBody>
            <a:bodyPr vert="horz" lIns="107287" tIns="53643" rIns="107287" bIns="53643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  <a:spcBef>
                  <a:spcPts val="500"/>
                </a:spcBef>
              </a:pPr>
              <a:r>
                <a:rPr lang="ko-KR" altLang="en-US" sz="4000" b="1" spc="-300" dirty="0" err="1" smtClean="0">
                  <a:effectLst>
                    <a:glow rad="101600">
                      <a:schemeClr val="tx1">
                        <a:lumMod val="85000"/>
                        <a:lumOff val="15000"/>
                        <a:alpha val="60000"/>
                      </a:schemeClr>
                    </a:glo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동북</a:t>
              </a:r>
              <a:r>
                <a:rPr lang="ko-KR" altLang="en-US" sz="4000" spc="-300" dirty="0" err="1" smtClean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effectLst>
                    <a:glow rad="101600">
                      <a:schemeClr val="tx1">
                        <a:lumMod val="85000"/>
                        <a:lumOff val="15000"/>
                        <a:alpha val="60000"/>
                      </a:schemeClr>
                    </a:glo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변강역사여현상계열연구</a:t>
              </a:r>
              <a:r>
                <a:rPr lang="ko-KR" altLang="en-US" sz="4000" b="1" spc="-300" dirty="0" err="1" smtClean="0">
                  <a:effectLst>
                    <a:glow rad="101600">
                      <a:schemeClr val="tx1">
                        <a:lumMod val="85000"/>
                        <a:lumOff val="15000"/>
                        <a:alpha val="60000"/>
                      </a:schemeClr>
                    </a:glo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공정</a:t>
              </a:r>
              <a:endParaRPr lang="ko-KR" altLang="en-US" sz="4000" b="1" spc="-300" dirty="0"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</p:txBody>
        </p:sp>
        <p:grpSp>
          <p:nvGrpSpPr>
            <p:cNvPr id="8" name="그룹 7"/>
            <p:cNvGrpSpPr/>
            <p:nvPr/>
          </p:nvGrpSpPr>
          <p:grpSpPr>
            <a:xfrm>
              <a:off x="2020226" y="4069060"/>
              <a:ext cx="5865547" cy="72008"/>
              <a:chOff x="2597289" y="4069060"/>
              <a:chExt cx="5865547" cy="72008"/>
            </a:xfrm>
          </p:grpSpPr>
          <p:sp>
            <p:nvSpPr>
              <p:cNvPr id="6" name="직사각형 5"/>
              <p:cNvSpPr/>
              <p:nvPr/>
            </p:nvSpPr>
            <p:spPr>
              <a:xfrm>
                <a:off x="2597289" y="4069060"/>
                <a:ext cx="1471605" cy="7200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직사각형 18"/>
              <p:cNvSpPr/>
              <p:nvPr/>
            </p:nvSpPr>
            <p:spPr>
              <a:xfrm>
                <a:off x="4061936" y="4069060"/>
                <a:ext cx="1471605" cy="7200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직사각형 19"/>
              <p:cNvSpPr/>
              <p:nvPr/>
            </p:nvSpPr>
            <p:spPr>
              <a:xfrm>
                <a:off x="5526583" y="4069060"/>
                <a:ext cx="1471605" cy="72008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직사각형 20"/>
              <p:cNvSpPr/>
              <p:nvPr/>
            </p:nvSpPr>
            <p:spPr>
              <a:xfrm>
                <a:off x="6991231" y="4069060"/>
                <a:ext cx="1471605" cy="7200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0" name="직사각형 9"/>
          <p:cNvSpPr/>
          <p:nvPr/>
        </p:nvSpPr>
        <p:spPr>
          <a:xfrm>
            <a:off x="0" y="0"/>
            <a:ext cx="128464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>
              <a:prstClr val="black">
                <a:alpha val="1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직선 연결선 67"/>
          <p:cNvCxnSpPr/>
          <p:nvPr/>
        </p:nvCxnSpPr>
        <p:spPr>
          <a:xfrm flipH="1">
            <a:off x="6608924" y="2708920"/>
            <a:ext cx="106086" cy="217720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연결선 66"/>
          <p:cNvCxnSpPr/>
          <p:nvPr/>
        </p:nvCxnSpPr>
        <p:spPr>
          <a:xfrm>
            <a:off x="4204762" y="2381551"/>
            <a:ext cx="396044" cy="122413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0" y="0"/>
            <a:ext cx="128464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>
              <a:prstClr val="black">
                <a:alpha val="1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8265200" y="116632"/>
            <a:ext cx="1454338" cy="1243775"/>
            <a:chOff x="6810862" y="466853"/>
            <a:chExt cx="1454338" cy="1243775"/>
          </a:xfrm>
        </p:grpSpPr>
        <p:pic>
          <p:nvPicPr>
            <p:cNvPr id="38" name="Picture 3" descr="C:\Users\madeit-top1\Documents\PPT\[36] Angrymomo_Oriental\먹번짐5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306"/>
            <a:stretch/>
          </p:blipFill>
          <p:spPr bwMode="auto">
            <a:xfrm>
              <a:off x="6810862" y="466853"/>
              <a:ext cx="1454338" cy="1243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제목 5"/>
            <p:cNvSpPr txBox="1">
              <a:spLocks/>
            </p:cNvSpPr>
            <p:nvPr/>
          </p:nvSpPr>
          <p:spPr>
            <a:xfrm>
              <a:off x="6867453" y="966743"/>
              <a:ext cx="1339795" cy="178670"/>
            </a:xfrm>
            <a:prstGeom prst="rect">
              <a:avLst/>
            </a:prstGeom>
          </p:spPr>
          <p:txBody>
            <a:bodyPr vert="horz" lIns="107287" tIns="53643" rIns="107287" bIns="53643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  <a:spcBef>
                  <a:spcPts val="500"/>
                </a:spcBef>
              </a:pPr>
              <a:r>
                <a:rPr lang="ko-KR" altLang="en-US" sz="1050" dirty="0" smtClean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effectLst>
                    <a:glow rad="101600">
                      <a:schemeClr val="tx1">
                        <a:lumMod val="85000"/>
                        <a:lumOff val="15000"/>
                        <a:alpha val="60000"/>
                      </a:schemeClr>
                    </a:glo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동북공정</a:t>
              </a:r>
              <a:endParaRPr lang="ko-KR" altLang="en-US" sz="105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</p:txBody>
        </p:sp>
        <p:grpSp>
          <p:nvGrpSpPr>
            <p:cNvPr id="40" name="그룹 39"/>
            <p:cNvGrpSpPr/>
            <p:nvPr/>
          </p:nvGrpSpPr>
          <p:grpSpPr>
            <a:xfrm>
              <a:off x="6965270" y="1268760"/>
              <a:ext cx="1145522" cy="33161"/>
              <a:chOff x="2597289" y="4069060"/>
              <a:chExt cx="5865547" cy="72008"/>
            </a:xfrm>
          </p:grpSpPr>
          <p:sp>
            <p:nvSpPr>
              <p:cNvPr id="41" name="직사각형 40"/>
              <p:cNvSpPr/>
              <p:nvPr/>
            </p:nvSpPr>
            <p:spPr>
              <a:xfrm>
                <a:off x="2597289" y="4069060"/>
                <a:ext cx="1471605" cy="7200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spc="-150"/>
              </a:p>
            </p:txBody>
          </p:sp>
          <p:sp>
            <p:nvSpPr>
              <p:cNvPr id="42" name="직사각형 41"/>
              <p:cNvSpPr/>
              <p:nvPr/>
            </p:nvSpPr>
            <p:spPr>
              <a:xfrm>
                <a:off x="4061936" y="4069060"/>
                <a:ext cx="1471605" cy="7200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spc="-150"/>
              </a:p>
            </p:txBody>
          </p:sp>
          <p:sp>
            <p:nvSpPr>
              <p:cNvPr id="43" name="직사각형 42"/>
              <p:cNvSpPr/>
              <p:nvPr/>
            </p:nvSpPr>
            <p:spPr>
              <a:xfrm>
                <a:off x="5526583" y="4069060"/>
                <a:ext cx="1471605" cy="72008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spc="-150"/>
              </a:p>
            </p:txBody>
          </p:sp>
          <p:sp>
            <p:nvSpPr>
              <p:cNvPr id="44" name="직사각형 43"/>
              <p:cNvSpPr/>
              <p:nvPr/>
            </p:nvSpPr>
            <p:spPr>
              <a:xfrm>
                <a:off x="6991231" y="4069060"/>
                <a:ext cx="1471605" cy="7200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spc="-150"/>
              </a:p>
            </p:txBody>
          </p:sp>
        </p:grpSp>
      </p:grpSp>
      <p:pic>
        <p:nvPicPr>
          <p:cNvPr id="34" name="Picture 3" descr="C:\Users\madeit-top1\Documents\PPT\[36] Angrymomo_Oriental\먹번짐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306"/>
          <a:stretch/>
        </p:blipFill>
        <p:spPr bwMode="auto">
          <a:xfrm>
            <a:off x="488504" y="260648"/>
            <a:ext cx="2443563" cy="208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madeit-top1\Documents\PPT\[36] Angrymomo_Oriental\먹번짐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306"/>
          <a:stretch/>
        </p:blipFill>
        <p:spPr bwMode="auto">
          <a:xfrm>
            <a:off x="6048508" y="1461992"/>
            <a:ext cx="1612466" cy="137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madeit-top1\Documents\PPT\[36] Angrymomo_Oriental\먹번짐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306"/>
          <a:stretch/>
        </p:blipFill>
        <p:spPr bwMode="auto">
          <a:xfrm>
            <a:off x="3365214" y="872876"/>
            <a:ext cx="1951084" cy="166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직사각형 61"/>
          <p:cNvSpPr/>
          <p:nvPr/>
        </p:nvSpPr>
        <p:spPr>
          <a:xfrm>
            <a:off x="855469" y="790558"/>
            <a:ext cx="16594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altLang="ko-KR" sz="1600" spc="-300" dirty="0" smtClean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effectLst/>
              <a:latin typeface="나눔명조" panose="02020603020101020101" pitchFamily="18" charset="-127"/>
              <a:ea typeface="나눔명조" panose="02020603020101020101" pitchFamily="18" charset="-127"/>
            </a:endParaRPr>
          </a:p>
          <a:p>
            <a:pPr algn="ctr"/>
            <a:r>
              <a:rPr lang="ko-KR" altLang="en-US" sz="3200" spc="-30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/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역사 왜곡</a:t>
            </a:r>
            <a:endParaRPr lang="ko-KR" altLang="en-US" sz="2800" dirty="0">
              <a:effectLst/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3620046" y="1385237"/>
            <a:ext cx="14414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600" spc="-30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/>
                <a:latin typeface="나눔명조" panose="02020603020101020101" pitchFamily="18" charset="-127"/>
                <a:ea typeface="나눔명조" panose="02020603020101020101" pitchFamily="18" charset="-127"/>
              </a:rPr>
              <a:t>함 동북강변지구  </a:t>
            </a:r>
            <a:endParaRPr lang="en-US" altLang="ko-KR" sz="1600" spc="-300" dirty="0" smtClean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effectLst/>
              <a:latin typeface="나눔명조" panose="02020603020101020101" pitchFamily="18" charset="-127"/>
              <a:ea typeface="나눔명조" panose="02020603020101020101" pitchFamily="18" charset="-127"/>
            </a:endParaRPr>
          </a:p>
          <a:p>
            <a:pPr algn="ctr"/>
            <a:r>
              <a:rPr lang="ko-KR" altLang="en-US" sz="1600" spc="-30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/>
                <a:latin typeface="나눔명조" panose="02020603020101020101" pitchFamily="18" charset="-127"/>
                <a:ea typeface="나눔명조" panose="02020603020101020101" pitchFamily="18" charset="-127"/>
              </a:rPr>
              <a:t>국정 연구조사기지</a:t>
            </a:r>
            <a:endParaRPr lang="en-US" altLang="ko-KR" sz="1600" spc="-300" dirty="0" smtClean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effectLst/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sp>
        <p:nvSpPr>
          <p:cNvPr id="64" name="직사각형 63"/>
          <p:cNvSpPr/>
          <p:nvPr/>
        </p:nvSpPr>
        <p:spPr>
          <a:xfrm>
            <a:off x="6030367" y="1802651"/>
            <a:ext cx="15414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spc="-30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동북</a:t>
            </a:r>
            <a:r>
              <a:rPr lang="ko-KR" altLang="en-US" sz="2000" spc="-300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아</a:t>
            </a:r>
            <a:endParaRPr lang="en-US" altLang="ko-KR" sz="2000" spc="-300" dirty="0" smtClean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effectLst/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pPr algn="ctr"/>
            <a:r>
              <a:rPr lang="ko-KR" altLang="en-US" sz="2000" spc="-30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역</a:t>
            </a:r>
            <a:r>
              <a:rPr lang="ko-KR" altLang="en-US" sz="2000" spc="-300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사</a:t>
            </a:r>
            <a:r>
              <a:rPr lang="ko-KR" altLang="en-US" sz="2000" spc="-30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/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재단</a:t>
            </a:r>
            <a:endParaRPr lang="ko-KR" altLang="en-US" sz="2000" dirty="0">
              <a:effectLst/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1732039" y="2120921"/>
            <a:ext cx="1323600" cy="144016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" descr="C:\Users\Administrator\Desktop\동북공정 지도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181" y="3341442"/>
            <a:ext cx="7330018" cy="285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48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0" y="0"/>
            <a:ext cx="128464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>
              <a:prstClr val="black">
                <a:alpha val="1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8265200" y="116632"/>
            <a:ext cx="1454338" cy="1243775"/>
            <a:chOff x="6810862" y="466853"/>
            <a:chExt cx="1454338" cy="1243775"/>
          </a:xfrm>
        </p:grpSpPr>
        <p:pic>
          <p:nvPicPr>
            <p:cNvPr id="38" name="Picture 3" descr="C:\Users\madeit-top1\Documents\PPT\[36] Angrymomo_Oriental\먹번짐5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306"/>
            <a:stretch/>
          </p:blipFill>
          <p:spPr bwMode="auto">
            <a:xfrm>
              <a:off x="6810862" y="466853"/>
              <a:ext cx="1454338" cy="1243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제목 5"/>
            <p:cNvSpPr txBox="1">
              <a:spLocks/>
            </p:cNvSpPr>
            <p:nvPr/>
          </p:nvSpPr>
          <p:spPr>
            <a:xfrm>
              <a:off x="6867453" y="966743"/>
              <a:ext cx="1339795" cy="178670"/>
            </a:xfrm>
            <a:prstGeom prst="rect">
              <a:avLst/>
            </a:prstGeom>
          </p:spPr>
          <p:txBody>
            <a:bodyPr vert="horz" lIns="107287" tIns="53643" rIns="107287" bIns="53643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  <a:spcBef>
                  <a:spcPts val="500"/>
                </a:spcBef>
              </a:pPr>
              <a:r>
                <a:rPr lang="ko-KR" altLang="en-US" sz="1050" dirty="0" smtClean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effectLst>
                    <a:glow rad="101600">
                      <a:schemeClr val="tx1">
                        <a:lumMod val="85000"/>
                        <a:lumOff val="15000"/>
                        <a:alpha val="60000"/>
                      </a:schemeClr>
                    </a:glo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동북공정</a:t>
              </a:r>
              <a:endParaRPr lang="ko-KR" altLang="en-US" sz="105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</p:txBody>
        </p:sp>
        <p:grpSp>
          <p:nvGrpSpPr>
            <p:cNvPr id="40" name="그룹 39"/>
            <p:cNvGrpSpPr/>
            <p:nvPr/>
          </p:nvGrpSpPr>
          <p:grpSpPr>
            <a:xfrm>
              <a:off x="6965270" y="1268760"/>
              <a:ext cx="1145522" cy="33161"/>
              <a:chOff x="2597289" y="4069060"/>
              <a:chExt cx="5865547" cy="72008"/>
            </a:xfrm>
          </p:grpSpPr>
          <p:sp>
            <p:nvSpPr>
              <p:cNvPr id="41" name="직사각형 40"/>
              <p:cNvSpPr/>
              <p:nvPr/>
            </p:nvSpPr>
            <p:spPr>
              <a:xfrm>
                <a:off x="2597289" y="4069060"/>
                <a:ext cx="1471605" cy="7200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spc="-150"/>
              </a:p>
            </p:txBody>
          </p:sp>
          <p:sp>
            <p:nvSpPr>
              <p:cNvPr id="42" name="직사각형 41"/>
              <p:cNvSpPr/>
              <p:nvPr/>
            </p:nvSpPr>
            <p:spPr>
              <a:xfrm>
                <a:off x="4061936" y="4069060"/>
                <a:ext cx="1471605" cy="7200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spc="-150"/>
              </a:p>
            </p:txBody>
          </p:sp>
          <p:sp>
            <p:nvSpPr>
              <p:cNvPr id="43" name="직사각형 42"/>
              <p:cNvSpPr/>
              <p:nvPr/>
            </p:nvSpPr>
            <p:spPr>
              <a:xfrm>
                <a:off x="5526583" y="4069060"/>
                <a:ext cx="1471605" cy="72008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spc="-150"/>
              </a:p>
            </p:txBody>
          </p:sp>
          <p:sp>
            <p:nvSpPr>
              <p:cNvPr id="44" name="직사각형 43"/>
              <p:cNvSpPr/>
              <p:nvPr/>
            </p:nvSpPr>
            <p:spPr>
              <a:xfrm>
                <a:off x="6991231" y="4069060"/>
                <a:ext cx="1471605" cy="7200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spc="-150"/>
              </a:p>
            </p:txBody>
          </p:sp>
        </p:grpSp>
      </p:grpSp>
      <p:sp>
        <p:nvSpPr>
          <p:cNvPr id="7" name="직사각형 6"/>
          <p:cNvSpPr/>
          <p:nvPr/>
        </p:nvSpPr>
        <p:spPr>
          <a:xfrm>
            <a:off x="1856656" y="2348880"/>
            <a:ext cx="5400600" cy="25202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http://terms.naver.com/videoViewer.nhn?docId=3435268&amp;seq=1&amp;cid=58433&amp;categoryId=58433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7114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0" y="0"/>
            <a:ext cx="128464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>
              <a:prstClr val="black">
                <a:alpha val="1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8265200" y="116632"/>
            <a:ext cx="1454338" cy="1243775"/>
            <a:chOff x="6810862" y="466853"/>
            <a:chExt cx="1454338" cy="1243775"/>
          </a:xfrm>
        </p:grpSpPr>
        <p:pic>
          <p:nvPicPr>
            <p:cNvPr id="38" name="Picture 3" descr="C:\Users\madeit-top1\Documents\PPT\[36] Angrymomo_Oriental\먹번짐5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306"/>
            <a:stretch/>
          </p:blipFill>
          <p:spPr bwMode="auto">
            <a:xfrm>
              <a:off x="6810862" y="466853"/>
              <a:ext cx="1454338" cy="1243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제목 5"/>
            <p:cNvSpPr txBox="1">
              <a:spLocks/>
            </p:cNvSpPr>
            <p:nvPr/>
          </p:nvSpPr>
          <p:spPr>
            <a:xfrm>
              <a:off x="6857386" y="951303"/>
              <a:ext cx="1339795" cy="178670"/>
            </a:xfrm>
            <a:prstGeom prst="rect">
              <a:avLst/>
            </a:prstGeom>
          </p:spPr>
          <p:txBody>
            <a:bodyPr vert="horz" lIns="107287" tIns="53643" rIns="107287" bIns="53643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  <a:spcBef>
                  <a:spcPts val="500"/>
                </a:spcBef>
              </a:pPr>
              <a:r>
                <a:rPr lang="ko-KR" altLang="en-US" sz="1050" dirty="0" smtClean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effectLst>
                    <a:glow rad="101600">
                      <a:schemeClr val="tx1">
                        <a:lumMod val="85000"/>
                        <a:lumOff val="15000"/>
                        <a:alpha val="60000"/>
                      </a:schemeClr>
                    </a:glo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동북공</a:t>
              </a:r>
              <a:r>
                <a:rPr lang="ko-KR" altLang="en-US" sz="105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effectLst>
                    <a:glow rad="101600">
                      <a:schemeClr val="tx1">
                        <a:lumMod val="85000"/>
                        <a:lumOff val="15000"/>
                        <a:alpha val="60000"/>
                      </a:schemeClr>
                    </a:glo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정</a:t>
              </a:r>
              <a:endParaRPr lang="ko-KR" altLang="en-US" sz="105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</p:txBody>
        </p:sp>
        <p:grpSp>
          <p:nvGrpSpPr>
            <p:cNvPr id="40" name="그룹 39"/>
            <p:cNvGrpSpPr/>
            <p:nvPr/>
          </p:nvGrpSpPr>
          <p:grpSpPr>
            <a:xfrm>
              <a:off x="6965270" y="1268760"/>
              <a:ext cx="1145522" cy="33161"/>
              <a:chOff x="2597289" y="4069060"/>
              <a:chExt cx="5865547" cy="72008"/>
            </a:xfrm>
          </p:grpSpPr>
          <p:sp>
            <p:nvSpPr>
              <p:cNvPr id="41" name="직사각형 40"/>
              <p:cNvSpPr/>
              <p:nvPr/>
            </p:nvSpPr>
            <p:spPr>
              <a:xfrm>
                <a:off x="2597289" y="4069060"/>
                <a:ext cx="1471605" cy="7200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spc="-150"/>
              </a:p>
            </p:txBody>
          </p:sp>
          <p:sp>
            <p:nvSpPr>
              <p:cNvPr id="42" name="직사각형 41"/>
              <p:cNvSpPr/>
              <p:nvPr/>
            </p:nvSpPr>
            <p:spPr>
              <a:xfrm>
                <a:off x="4061936" y="4069060"/>
                <a:ext cx="1471605" cy="7200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spc="-150"/>
              </a:p>
            </p:txBody>
          </p:sp>
          <p:sp>
            <p:nvSpPr>
              <p:cNvPr id="43" name="직사각형 42"/>
              <p:cNvSpPr/>
              <p:nvPr/>
            </p:nvSpPr>
            <p:spPr>
              <a:xfrm>
                <a:off x="5526583" y="4069060"/>
                <a:ext cx="1471605" cy="72008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spc="-150"/>
              </a:p>
            </p:txBody>
          </p:sp>
          <p:sp>
            <p:nvSpPr>
              <p:cNvPr id="44" name="직사각형 43"/>
              <p:cNvSpPr/>
              <p:nvPr/>
            </p:nvSpPr>
            <p:spPr>
              <a:xfrm>
                <a:off x="6991231" y="4069060"/>
                <a:ext cx="1471605" cy="7200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spc="-150"/>
              </a:p>
            </p:txBody>
          </p:sp>
        </p:grpSp>
      </p:grpSp>
      <p:pic>
        <p:nvPicPr>
          <p:cNvPr id="58" name="Picture 3" descr="C:\Users\madeit-top1\Documents\PPT\[36] Angrymomo_Oriental\2040060889_bWqZQy0B_EBA8B9EBB288ECA790_007.jp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9844" y1="40000" x2="24688" y2="56962"/>
                        <a14:foregroundMark x1="22344" y1="21519" x2="27656" y2="28608"/>
                        <a14:foregroundMark x1="24688" y1="22532" x2="27969" y2="21266"/>
                        <a14:foregroundMark x1="63281" y1="24557" x2="56875" y2="36203"/>
                        <a14:foregroundMark x1="86719" y1="38987" x2="74219" y2="53671"/>
                        <a14:foregroundMark x1="23750" y1="17468" x2="20781" y2="23038"/>
                        <a14:backgroundMark x1="29375" y1="26076" x2="22344" y2="28101"/>
                        <a14:backgroundMark x1="26250" y1="30633" x2="25625" y2="258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952" y="2338425"/>
            <a:ext cx="6096000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3" descr="C:\Users\madeit-top1\Documents\PPT\[36] Angrymomo_Oriental\먹번짐5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306"/>
          <a:stretch/>
        </p:blipFill>
        <p:spPr bwMode="auto">
          <a:xfrm>
            <a:off x="6401544" y="1283566"/>
            <a:ext cx="1454338" cy="124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직사각형 59"/>
          <p:cNvSpPr/>
          <p:nvPr/>
        </p:nvSpPr>
        <p:spPr>
          <a:xfrm>
            <a:off x="6647681" y="1684145"/>
            <a:ext cx="8771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spc="-30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/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한국</a:t>
            </a:r>
            <a:endParaRPr lang="ko-KR" altLang="en-US" sz="2800" dirty="0">
              <a:effectLst/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pic>
        <p:nvPicPr>
          <p:cNvPr id="61" name="Picture 3" descr="C:\Users\madeit-top1\Documents\PPT\[36] Angrymomo_Oriental\먹번짐5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306"/>
          <a:stretch/>
        </p:blipFill>
        <p:spPr bwMode="auto">
          <a:xfrm>
            <a:off x="1553263" y="1336660"/>
            <a:ext cx="1454338" cy="124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직사각형 61"/>
          <p:cNvSpPr/>
          <p:nvPr/>
        </p:nvSpPr>
        <p:spPr>
          <a:xfrm>
            <a:off x="1770752" y="1727714"/>
            <a:ext cx="8771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spc="-30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중</a:t>
            </a:r>
            <a:r>
              <a:rPr lang="ko-KR" altLang="en-US" sz="3200" spc="-300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국</a:t>
            </a:r>
            <a:endParaRPr lang="ko-KR" altLang="en-US" sz="2800" dirty="0">
              <a:effectLst/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pic>
        <p:nvPicPr>
          <p:cNvPr id="1028" name="Picture 4" descr="C:\Users\Administrator\Desktop\v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410" y="1578671"/>
            <a:ext cx="876080" cy="75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직사각형 63"/>
          <p:cNvSpPr/>
          <p:nvPr/>
        </p:nvSpPr>
        <p:spPr>
          <a:xfrm>
            <a:off x="2792760" y="1399109"/>
            <a:ext cx="34563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1600" spc="-150" dirty="0">
              <a:gradFill flip="none" rotWithShape="1">
                <a:gsLst>
                  <a:gs pos="0">
                    <a:prstClr val="black">
                      <a:lumMod val="75000"/>
                      <a:lumOff val="25000"/>
                      <a:shade val="30000"/>
                      <a:satMod val="115000"/>
                    </a:prstClr>
                  </a:gs>
                  <a:gs pos="50000">
                    <a:prstClr val="black">
                      <a:lumMod val="75000"/>
                      <a:lumOff val="25000"/>
                      <a:shade val="67500"/>
                      <a:satMod val="115000"/>
                    </a:prstClr>
                  </a:gs>
                  <a:gs pos="100000">
                    <a:prstClr val="black">
                      <a:lumMod val="75000"/>
                      <a:lumOff val="25000"/>
                      <a:shade val="100000"/>
                      <a:satMod val="115000"/>
                    </a:prst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sp>
        <p:nvSpPr>
          <p:cNvPr id="69" name="직사각형 68"/>
          <p:cNvSpPr/>
          <p:nvPr/>
        </p:nvSpPr>
        <p:spPr>
          <a:xfrm>
            <a:off x="2945160" y="1551509"/>
            <a:ext cx="34563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1600" spc="-150" dirty="0">
              <a:gradFill flip="none" rotWithShape="1">
                <a:gsLst>
                  <a:gs pos="0">
                    <a:prstClr val="black">
                      <a:lumMod val="75000"/>
                      <a:lumOff val="25000"/>
                      <a:shade val="30000"/>
                      <a:satMod val="115000"/>
                    </a:prstClr>
                  </a:gs>
                  <a:gs pos="50000">
                    <a:prstClr val="black">
                      <a:lumMod val="75000"/>
                      <a:lumOff val="25000"/>
                      <a:shade val="67500"/>
                      <a:satMod val="115000"/>
                    </a:prstClr>
                  </a:gs>
                  <a:gs pos="100000">
                    <a:prstClr val="black">
                      <a:lumMod val="75000"/>
                      <a:lumOff val="25000"/>
                      <a:shade val="100000"/>
                      <a:satMod val="115000"/>
                    </a:prst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sp>
        <p:nvSpPr>
          <p:cNvPr id="72" name="순서도: 문서 71"/>
          <p:cNvSpPr/>
          <p:nvPr/>
        </p:nvSpPr>
        <p:spPr>
          <a:xfrm>
            <a:off x="165820" y="2711448"/>
            <a:ext cx="4421630" cy="797346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spc="-150" dirty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나눔명조" panose="02020603020101020101" pitchFamily="18" charset="-127"/>
                <a:ea typeface="나눔명조" panose="02020603020101020101" pitchFamily="18" charset="-127"/>
              </a:rPr>
              <a:t>고구려는 </a:t>
            </a:r>
            <a:r>
              <a:rPr lang="ko-KR" altLang="en-US" sz="2000" spc="-150" dirty="0" smtClean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나눔명조" panose="02020603020101020101" pitchFamily="18" charset="-127"/>
                <a:ea typeface="나눔명조" panose="02020603020101020101" pitchFamily="18" charset="-127"/>
              </a:rPr>
              <a:t>중국 땅에 세워졌고 독립국가가 아닌 중국의 지방정권이다</a:t>
            </a:r>
            <a:endParaRPr lang="ko-KR" altLang="en-US" sz="2000" spc="-150" dirty="0">
              <a:gradFill flip="none" rotWithShape="1">
                <a:gsLst>
                  <a:gs pos="0">
                    <a:prstClr val="black">
                      <a:lumMod val="75000"/>
                      <a:lumOff val="25000"/>
                      <a:shade val="30000"/>
                      <a:satMod val="115000"/>
                    </a:prstClr>
                  </a:gs>
                  <a:gs pos="50000">
                    <a:prstClr val="black">
                      <a:lumMod val="75000"/>
                      <a:lumOff val="25000"/>
                      <a:shade val="67500"/>
                      <a:satMod val="115000"/>
                    </a:prstClr>
                  </a:gs>
                  <a:gs pos="100000">
                    <a:prstClr val="black">
                      <a:lumMod val="75000"/>
                      <a:lumOff val="25000"/>
                      <a:shade val="100000"/>
                      <a:satMod val="115000"/>
                    </a:prst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sp>
        <p:nvSpPr>
          <p:cNvPr id="76" name="순서도: 문서 75"/>
          <p:cNvSpPr/>
          <p:nvPr/>
        </p:nvSpPr>
        <p:spPr>
          <a:xfrm>
            <a:off x="168810" y="3788864"/>
            <a:ext cx="4223243" cy="1041206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spc="-150" dirty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나눔명조" panose="02020603020101020101" pitchFamily="18" charset="-127"/>
                <a:ea typeface="나눔명조" panose="02020603020101020101" pitchFamily="18" charset="-127"/>
              </a:rPr>
              <a:t>고구려는 </a:t>
            </a:r>
            <a:r>
              <a:rPr lang="ko-KR" altLang="en-US" sz="2000" spc="-150" dirty="0" smtClean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나눔명조" panose="02020603020101020101" pitchFamily="18" charset="-127"/>
                <a:ea typeface="나눔명조" panose="02020603020101020101" pitchFamily="18" charset="-127"/>
              </a:rPr>
              <a:t>민족은 중국 고대 한민족이고 고구려 유민은 상당수 중국에 흡수되었다</a:t>
            </a:r>
            <a:endParaRPr lang="ko-KR" altLang="en-US" sz="2000" spc="-150" dirty="0">
              <a:gradFill flip="none" rotWithShape="1">
                <a:gsLst>
                  <a:gs pos="0">
                    <a:prstClr val="black">
                      <a:lumMod val="75000"/>
                      <a:lumOff val="25000"/>
                      <a:shade val="30000"/>
                      <a:satMod val="115000"/>
                    </a:prstClr>
                  </a:gs>
                  <a:gs pos="50000">
                    <a:prstClr val="black">
                      <a:lumMod val="75000"/>
                      <a:lumOff val="25000"/>
                      <a:shade val="67500"/>
                      <a:satMod val="115000"/>
                    </a:prstClr>
                  </a:gs>
                  <a:gs pos="100000">
                    <a:prstClr val="black">
                      <a:lumMod val="75000"/>
                      <a:lumOff val="25000"/>
                      <a:shade val="100000"/>
                      <a:satMod val="115000"/>
                    </a:prst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sp>
        <p:nvSpPr>
          <p:cNvPr id="77" name="순서도: 문서 76"/>
          <p:cNvSpPr/>
          <p:nvPr/>
        </p:nvSpPr>
        <p:spPr>
          <a:xfrm>
            <a:off x="373129" y="5220894"/>
            <a:ext cx="3672408" cy="703709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spc="-150" dirty="0" err="1" smtClean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나눔명조" panose="02020603020101020101" pitchFamily="18" charset="-127"/>
                <a:ea typeface="나눔명조" panose="02020603020101020101" pitchFamily="18" charset="-127"/>
              </a:rPr>
              <a:t>왕씨</a:t>
            </a:r>
            <a:r>
              <a:rPr lang="ko-KR" altLang="en-US" sz="2000" spc="-150" dirty="0" smtClean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나눔명조" panose="02020603020101020101" pitchFamily="18" charset="-127"/>
                <a:ea typeface="나눔명조" panose="02020603020101020101" pitchFamily="18" charset="-127"/>
              </a:rPr>
              <a:t> 고려는 고구려를 계승한 국가가 아니다</a:t>
            </a:r>
            <a:endParaRPr lang="en-US" altLang="ko-KR" sz="2000" spc="-150" dirty="0" smtClean="0">
              <a:gradFill flip="none" rotWithShape="1">
                <a:gsLst>
                  <a:gs pos="0">
                    <a:prstClr val="black">
                      <a:lumMod val="75000"/>
                      <a:lumOff val="25000"/>
                      <a:shade val="30000"/>
                      <a:satMod val="115000"/>
                    </a:prstClr>
                  </a:gs>
                  <a:gs pos="50000">
                    <a:prstClr val="black">
                      <a:lumMod val="75000"/>
                      <a:lumOff val="25000"/>
                      <a:shade val="67500"/>
                      <a:satMod val="115000"/>
                    </a:prstClr>
                  </a:gs>
                  <a:gs pos="100000">
                    <a:prstClr val="black">
                      <a:lumMod val="75000"/>
                      <a:lumOff val="25000"/>
                      <a:shade val="100000"/>
                      <a:satMod val="115000"/>
                    </a:prst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sp>
        <p:nvSpPr>
          <p:cNvPr id="79" name="순서도: 문서 78"/>
          <p:cNvSpPr/>
          <p:nvPr/>
        </p:nvSpPr>
        <p:spPr>
          <a:xfrm>
            <a:off x="5594010" y="2711448"/>
            <a:ext cx="3255339" cy="856234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spc="-150" dirty="0" smtClean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나눔명조" panose="02020603020101020101" pitchFamily="18" charset="-127"/>
                <a:ea typeface="나눔명조" panose="02020603020101020101" pitchFamily="18" charset="-127"/>
              </a:rPr>
              <a:t>조공과 책봉은 당시 동아시아의 외교형식일 뿐</a:t>
            </a:r>
            <a:endParaRPr lang="ko-KR" altLang="en-US" sz="2000" spc="-150" dirty="0">
              <a:gradFill flip="none" rotWithShape="1">
                <a:gsLst>
                  <a:gs pos="0">
                    <a:prstClr val="black">
                      <a:lumMod val="75000"/>
                      <a:lumOff val="25000"/>
                      <a:shade val="30000"/>
                      <a:satMod val="115000"/>
                    </a:prstClr>
                  </a:gs>
                  <a:gs pos="50000">
                    <a:prstClr val="black">
                      <a:lumMod val="75000"/>
                      <a:lumOff val="25000"/>
                      <a:shade val="67500"/>
                      <a:satMod val="115000"/>
                    </a:prstClr>
                  </a:gs>
                  <a:gs pos="100000">
                    <a:prstClr val="black">
                      <a:lumMod val="75000"/>
                      <a:lumOff val="25000"/>
                      <a:shade val="100000"/>
                      <a:satMod val="115000"/>
                    </a:prst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sp>
        <p:nvSpPr>
          <p:cNvPr id="80" name="순서도: 문서 79"/>
          <p:cNvSpPr/>
          <p:nvPr/>
        </p:nvSpPr>
        <p:spPr>
          <a:xfrm>
            <a:off x="5639652" y="3788864"/>
            <a:ext cx="3401306" cy="865572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spc="-150" dirty="0" err="1" smtClean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나눔명조" panose="02020603020101020101" pitchFamily="18" charset="-127"/>
                <a:ea typeface="나눔명조" panose="02020603020101020101" pitchFamily="18" charset="-127"/>
              </a:rPr>
              <a:t>전욱고양씨와는</a:t>
            </a:r>
            <a:r>
              <a:rPr lang="ko-KR" altLang="en-US" sz="2000" spc="-150" dirty="0" smtClean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나눔명조" panose="02020603020101020101" pitchFamily="18" charset="-127"/>
                <a:ea typeface="나눔명조" panose="02020603020101020101" pitchFamily="18" charset="-127"/>
              </a:rPr>
              <a:t> </a:t>
            </a:r>
            <a:r>
              <a:rPr lang="en-US" altLang="ko-KR" sz="2000" spc="-150" dirty="0" smtClean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나눔명조" panose="02020603020101020101" pitchFamily="18" charset="-127"/>
                <a:ea typeface="나눔명조" panose="02020603020101020101" pitchFamily="18" charset="-127"/>
              </a:rPr>
              <a:t>3,000</a:t>
            </a:r>
            <a:r>
              <a:rPr lang="ko-KR" altLang="en-US" sz="2000" spc="-150" dirty="0" smtClean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나눔명조" panose="02020603020101020101" pitchFamily="18" charset="-127"/>
                <a:ea typeface="나눔명조" panose="02020603020101020101" pitchFamily="18" charset="-127"/>
              </a:rPr>
              <a:t>년 이상 연대 차이 존재</a:t>
            </a:r>
            <a:endParaRPr lang="ko-KR" altLang="en-US" sz="2000" spc="-150" dirty="0">
              <a:gradFill flip="none" rotWithShape="1">
                <a:gsLst>
                  <a:gs pos="0">
                    <a:prstClr val="black">
                      <a:lumMod val="75000"/>
                      <a:lumOff val="25000"/>
                      <a:shade val="30000"/>
                      <a:satMod val="115000"/>
                    </a:prstClr>
                  </a:gs>
                  <a:gs pos="50000">
                    <a:prstClr val="black">
                      <a:lumMod val="75000"/>
                      <a:lumOff val="25000"/>
                      <a:shade val="67500"/>
                      <a:satMod val="115000"/>
                    </a:prstClr>
                  </a:gs>
                  <a:gs pos="100000">
                    <a:prstClr val="black">
                      <a:lumMod val="75000"/>
                      <a:lumOff val="25000"/>
                      <a:shade val="100000"/>
                      <a:satMod val="115000"/>
                    </a:prst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sp>
        <p:nvSpPr>
          <p:cNvPr id="81" name="순서도: 문서 80"/>
          <p:cNvSpPr/>
          <p:nvPr/>
        </p:nvSpPr>
        <p:spPr>
          <a:xfrm>
            <a:off x="5648830" y="5194707"/>
            <a:ext cx="3300514" cy="1151505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spc="-150" dirty="0" smtClean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나눔명조" panose="02020603020101020101" pitchFamily="18" charset="-127"/>
                <a:ea typeface="나눔명조" panose="02020603020101020101" pitchFamily="18" charset="-127"/>
              </a:rPr>
              <a:t>중국 역대 왕조의 경우 성씨가 모두 다르지만 역사계승성이   있다고 주장</a:t>
            </a:r>
            <a:endParaRPr lang="ko-KR" altLang="en-US" sz="2000" spc="-150" dirty="0">
              <a:gradFill flip="none" rotWithShape="1">
                <a:gsLst>
                  <a:gs pos="0">
                    <a:prstClr val="black">
                      <a:lumMod val="75000"/>
                      <a:lumOff val="25000"/>
                      <a:shade val="30000"/>
                      <a:satMod val="115000"/>
                    </a:prstClr>
                  </a:gs>
                  <a:gs pos="50000">
                    <a:prstClr val="black">
                      <a:lumMod val="75000"/>
                      <a:lumOff val="25000"/>
                      <a:shade val="67500"/>
                      <a:satMod val="115000"/>
                    </a:prstClr>
                  </a:gs>
                  <a:gs pos="100000">
                    <a:prstClr val="black">
                      <a:lumMod val="75000"/>
                      <a:lumOff val="25000"/>
                      <a:shade val="100000"/>
                      <a:satMod val="115000"/>
                    </a:prst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0924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제목 5"/>
          <p:cNvSpPr txBox="1">
            <a:spLocks/>
          </p:cNvSpPr>
          <p:nvPr/>
        </p:nvSpPr>
        <p:spPr>
          <a:xfrm>
            <a:off x="7660974" y="6488387"/>
            <a:ext cx="2245026" cy="334661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r" defTabSz="1072866">
              <a:lnSpc>
                <a:spcPct val="130000"/>
              </a:lnSpc>
            </a:pPr>
            <a:r>
              <a:rPr lang="en-US" altLang="ko-KR" sz="700" b="1" spc="3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1"/>
                  <a:tileRect/>
                </a:gradFill>
                <a:latin typeface="나눔명조 ExtraBold" panose="02020603020101020101" pitchFamily="18" charset="-127"/>
                <a:ea typeface="나눔명조 ExtraBold" panose="02020603020101020101" pitchFamily="18" charset="-127"/>
                <a:cs typeface="+mn-cs"/>
              </a:rPr>
              <a:t>Date. </a:t>
            </a:r>
            <a:r>
              <a:rPr lang="en-US" altLang="ko-KR" sz="700" b="1" spc="30" dirty="0" smtClean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1"/>
                  <a:tileRect/>
                </a:gradFill>
                <a:latin typeface="나눔명조 ExtraBold" panose="02020603020101020101" pitchFamily="18" charset="-127"/>
                <a:ea typeface="나눔명조 ExtraBold" panose="02020603020101020101" pitchFamily="18" charset="-127"/>
                <a:cs typeface="+mn-cs"/>
              </a:rPr>
              <a:t>2015-09-01</a:t>
            </a:r>
            <a:endParaRPr lang="en-US" altLang="ko-KR" sz="700" b="1" spc="30" dirty="0"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16200000" scaled="1"/>
                <a:tileRect/>
              </a:gradFill>
              <a:latin typeface="나눔명조 ExtraBold" panose="02020603020101020101" pitchFamily="18" charset="-127"/>
              <a:ea typeface="나눔명조 ExtraBold" panose="02020603020101020101" pitchFamily="18" charset="-127"/>
              <a:cs typeface="+mn-cs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0" y="0"/>
            <a:ext cx="128464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>
              <a:prstClr val="black">
                <a:alpha val="1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8265200" y="116632"/>
            <a:ext cx="1454338" cy="1243775"/>
            <a:chOff x="6810862" y="466853"/>
            <a:chExt cx="1454338" cy="1243775"/>
          </a:xfrm>
        </p:grpSpPr>
        <p:pic>
          <p:nvPicPr>
            <p:cNvPr id="38" name="Picture 3" descr="C:\Users\madeit-top1\Documents\PPT\[36] Angrymomo_Oriental\먹번짐5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306"/>
            <a:stretch/>
          </p:blipFill>
          <p:spPr bwMode="auto">
            <a:xfrm>
              <a:off x="6810862" y="466853"/>
              <a:ext cx="1454338" cy="1243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제목 5"/>
            <p:cNvSpPr txBox="1">
              <a:spLocks/>
            </p:cNvSpPr>
            <p:nvPr/>
          </p:nvSpPr>
          <p:spPr>
            <a:xfrm>
              <a:off x="6857386" y="951303"/>
              <a:ext cx="1339795" cy="178670"/>
            </a:xfrm>
            <a:prstGeom prst="rect">
              <a:avLst/>
            </a:prstGeom>
          </p:spPr>
          <p:txBody>
            <a:bodyPr vert="horz" lIns="107287" tIns="53643" rIns="107287" bIns="53643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  <a:spcBef>
                  <a:spcPts val="500"/>
                </a:spcBef>
              </a:pPr>
              <a:r>
                <a:rPr lang="ko-KR" altLang="en-US" sz="1050" dirty="0" smtClean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effectLst>
                    <a:glow rad="101600">
                      <a:schemeClr val="tx1">
                        <a:lumMod val="85000"/>
                        <a:lumOff val="15000"/>
                        <a:alpha val="60000"/>
                      </a:schemeClr>
                    </a:glo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동북공</a:t>
              </a:r>
              <a:r>
                <a:rPr lang="ko-KR" altLang="en-US" sz="105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effectLst>
                    <a:glow rad="101600">
                      <a:schemeClr val="tx1">
                        <a:lumMod val="85000"/>
                        <a:lumOff val="15000"/>
                        <a:alpha val="60000"/>
                      </a:schemeClr>
                    </a:glo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정</a:t>
              </a:r>
              <a:endParaRPr lang="ko-KR" altLang="en-US" sz="105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</p:txBody>
        </p:sp>
        <p:grpSp>
          <p:nvGrpSpPr>
            <p:cNvPr id="40" name="그룹 39"/>
            <p:cNvGrpSpPr/>
            <p:nvPr/>
          </p:nvGrpSpPr>
          <p:grpSpPr>
            <a:xfrm>
              <a:off x="6965270" y="1268760"/>
              <a:ext cx="1145522" cy="33161"/>
              <a:chOff x="2597289" y="4069060"/>
              <a:chExt cx="5865547" cy="72008"/>
            </a:xfrm>
          </p:grpSpPr>
          <p:sp>
            <p:nvSpPr>
              <p:cNvPr id="41" name="직사각형 40"/>
              <p:cNvSpPr/>
              <p:nvPr/>
            </p:nvSpPr>
            <p:spPr>
              <a:xfrm>
                <a:off x="2597289" y="4069060"/>
                <a:ext cx="1471605" cy="7200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spc="-150"/>
              </a:p>
            </p:txBody>
          </p:sp>
          <p:sp>
            <p:nvSpPr>
              <p:cNvPr id="42" name="직사각형 41"/>
              <p:cNvSpPr/>
              <p:nvPr/>
            </p:nvSpPr>
            <p:spPr>
              <a:xfrm>
                <a:off x="4061936" y="4069060"/>
                <a:ext cx="1471605" cy="7200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spc="-150"/>
              </a:p>
            </p:txBody>
          </p:sp>
          <p:sp>
            <p:nvSpPr>
              <p:cNvPr id="43" name="직사각형 42"/>
              <p:cNvSpPr/>
              <p:nvPr/>
            </p:nvSpPr>
            <p:spPr>
              <a:xfrm>
                <a:off x="5526583" y="4069060"/>
                <a:ext cx="1471605" cy="72008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spc="-150"/>
              </a:p>
            </p:txBody>
          </p:sp>
          <p:sp>
            <p:nvSpPr>
              <p:cNvPr id="44" name="직사각형 43"/>
              <p:cNvSpPr/>
              <p:nvPr/>
            </p:nvSpPr>
            <p:spPr>
              <a:xfrm>
                <a:off x="6991231" y="4069060"/>
                <a:ext cx="1471605" cy="7200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spc="-150"/>
              </a:p>
            </p:txBody>
          </p:sp>
        </p:grpSp>
      </p:grpSp>
      <p:pic>
        <p:nvPicPr>
          <p:cNvPr id="2050" name="Picture 2" descr="C:\Users\Administrator\Desktop\회색.jpg!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474" y="-407690"/>
            <a:ext cx="1143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제목 5"/>
          <p:cNvSpPr txBox="1">
            <a:spLocks/>
          </p:cNvSpPr>
          <p:nvPr/>
        </p:nvSpPr>
        <p:spPr>
          <a:xfrm>
            <a:off x="1440826" y="1484060"/>
            <a:ext cx="7552223" cy="501362"/>
          </a:xfrm>
          <a:prstGeom prst="rect">
            <a:avLst/>
          </a:prstGeom>
        </p:spPr>
        <p:txBody>
          <a:bodyPr vert="horz" lIns="107287" tIns="53643" rIns="107287" bIns="53643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spcBef>
                <a:spcPts val="500"/>
              </a:spcBef>
            </a:pPr>
            <a:r>
              <a:rPr lang="ko-KR" altLang="en-US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중국은 왜</a:t>
            </a:r>
            <a:r>
              <a:rPr lang="en-US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동북공정을 하는가</a:t>
            </a:r>
            <a:r>
              <a:rPr lang="en-US" altLang="ko-KR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  <a:endParaRPr lang="ko-KR" altLang="en-US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제목 5"/>
          <p:cNvSpPr txBox="1">
            <a:spLocks/>
          </p:cNvSpPr>
          <p:nvPr/>
        </p:nvSpPr>
        <p:spPr>
          <a:xfrm>
            <a:off x="1622696" y="3356992"/>
            <a:ext cx="6298013" cy="2067634"/>
          </a:xfrm>
          <a:prstGeom prst="rect">
            <a:avLst/>
          </a:prstGeom>
        </p:spPr>
        <p:txBody>
          <a:bodyPr vert="horz" lIns="107287" tIns="53643" rIns="107287" bIns="53643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spcBef>
                <a:spcPts val="500"/>
              </a:spcBef>
            </a:pPr>
            <a:r>
              <a:rPr lang="en-US" altLang="ko-KR" sz="3200" dirty="0" smtClean="0">
                <a:solidFill>
                  <a:schemeClr val="accent6">
                    <a:lumMod val="50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‘ </a:t>
            </a:r>
            <a:r>
              <a:rPr lang="ko-KR" altLang="en-US" sz="3200" dirty="0" smtClean="0">
                <a:solidFill>
                  <a:schemeClr val="accent6">
                    <a:lumMod val="50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한국이 간도의 소유권을 주장하지 않으면 중국도 고구려가 중국의 것이라 주장하지 않겠다 </a:t>
            </a:r>
            <a:r>
              <a:rPr lang="en-US" altLang="ko-KR" sz="3200" dirty="0" smtClean="0">
                <a:solidFill>
                  <a:schemeClr val="accent6">
                    <a:lumMod val="50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’</a:t>
            </a:r>
          </a:p>
          <a:p>
            <a:pPr>
              <a:spcBef>
                <a:spcPts val="500"/>
              </a:spcBef>
            </a:pPr>
            <a:endParaRPr lang="en-US" altLang="ko-KR" sz="1600" dirty="0" smtClean="0">
              <a:gradFill flip="none" rotWithShape="1">
                <a:gsLst>
                  <a:gs pos="0">
                    <a:prstClr val="black">
                      <a:lumMod val="75000"/>
                      <a:lumOff val="25000"/>
                      <a:shade val="30000"/>
                      <a:satMod val="115000"/>
                    </a:prstClr>
                  </a:gs>
                  <a:gs pos="50000">
                    <a:prstClr val="black">
                      <a:lumMod val="75000"/>
                      <a:lumOff val="25000"/>
                      <a:shade val="67500"/>
                      <a:satMod val="115000"/>
                    </a:prstClr>
                  </a:gs>
                  <a:gs pos="100000">
                    <a:prstClr val="black">
                      <a:lumMod val="75000"/>
                      <a:lumOff val="25000"/>
                      <a:shade val="100000"/>
                      <a:satMod val="115000"/>
                    </a:prst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나눔명조" panose="02020603020101020101" pitchFamily="18" charset="-127"/>
              <a:ea typeface="나눔명조" panose="02020603020101020101" pitchFamily="18" charset="-127"/>
            </a:endParaRPr>
          </a:p>
          <a:p>
            <a:pPr>
              <a:spcBef>
                <a:spcPts val="500"/>
              </a:spcBef>
            </a:pPr>
            <a:endParaRPr lang="en-US" altLang="ko-KR" sz="1600" dirty="0">
              <a:gradFill flip="none" rotWithShape="1">
                <a:gsLst>
                  <a:gs pos="0">
                    <a:prstClr val="black">
                      <a:lumMod val="75000"/>
                      <a:lumOff val="25000"/>
                      <a:shade val="30000"/>
                      <a:satMod val="115000"/>
                    </a:prstClr>
                  </a:gs>
                  <a:gs pos="50000">
                    <a:prstClr val="black">
                      <a:lumMod val="75000"/>
                      <a:lumOff val="25000"/>
                      <a:shade val="67500"/>
                      <a:satMod val="115000"/>
                    </a:prstClr>
                  </a:gs>
                  <a:gs pos="100000">
                    <a:prstClr val="black">
                      <a:lumMod val="75000"/>
                      <a:lumOff val="25000"/>
                      <a:shade val="100000"/>
                      <a:satMod val="115000"/>
                    </a:prst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나눔명조" panose="02020603020101020101" pitchFamily="18" charset="-127"/>
              <a:ea typeface="나눔명조" panose="02020603020101020101" pitchFamily="18" charset="-127"/>
            </a:endParaRPr>
          </a:p>
          <a:p>
            <a:pPr>
              <a:spcBef>
                <a:spcPts val="500"/>
              </a:spcBef>
            </a:pPr>
            <a:r>
              <a:rPr lang="en-US" altLang="ko-KR" sz="2400" b="1" dirty="0" smtClean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나눔명조" panose="02020603020101020101" pitchFamily="18" charset="-127"/>
                <a:ea typeface="나눔명조" panose="02020603020101020101" pitchFamily="18" charset="-127"/>
              </a:rPr>
              <a:t>- </a:t>
            </a:r>
            <a:r>
              <a:rPr lang="ko-KR" altLang="en-US" sz="2400" b="1" dirty="0" err="1" smtClean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나눔명조" panose="02020603020101020101" pitchFamily="18" charset="-127"/>
                <a:ea typeface="나눔명조" panose="02020603020101020101" pitchFamily="18" charset="-127"/>
              </a:rPr>
              <a:t>우다웨이</a:t>
            </a:r>
            <a:r>
              <a:rPr lang="en-US" altLang="ko-KR" sz="2400" b="1" dirty="0" smtClean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나눔명조" panose="02020603020101020101" pitchFamily="18" charset="-127"/>
                <a:ea typeface="나눔명조" panose="02020603020101020101" pitchFamily="18" charset="-127"/>
              </a:rPr>
              <a:t>(</a:t>
            </a:r>
            <a:r>
              <a:rPr lang="ko-KR" altLang="en-US" sz="2400" b="1" dirty="0" smtClean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나눔명조" panose="02020603020101020101" pitchFamily="18" charset="-127"/>
                <a:ea typeface="나눔명조" panose="02020603020101020101" pitchFamily="18" charset="-127"/>
              </a:rPr>
              <a:t>前  中 외교부 부부장</a:t>
            </a:r>
            <a:r>
              <a:rPr lang="en-US" altLang="ko-KR" sz="2400" b="1" dirty="0" smtClean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나눔명조" panose="02020603020101020101" pitchFamily="18" charset="-127"/>
                <a:ea typeface="나눔명조" panose="02020603020101020101" pitchFamily="18" charset="-127"/>
              </a:rPr>
              <a:t>, 2015. 1</a:t>
            </a:r>
            <a:r>
              <a:rPr lang="ko-KR" altLang="en-US" sz="2400" b="1" dirty="0" smtClean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나눔명조" panose="02020603020101020101" pitchFamily="18" charset="-127"/>
                <a:ea typeface="나눔명조" panose="02020603020101020101" pitchFamily="18" charset="-127"/>
              </a:rPr>
              <a:t>월</a:t>
            </a:r>
            <a:r>
              <a:rPr lang="en-US" altLang="ko-KR" sz="2400" b="1" dirty="0" smtClean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나눔명조" panose="02020603020101020101" pitchFamily="18" charset="-127"/>
                <a:ea typeface="나눔명조" panose="02020603020101020101" pitchFamily="18" charset="-127"/>
              </a:rPr>
              <a:t>)</a:t>
            </a:r>
            <a:r>
              <a:rPr lang="ko-KR" altLang="en-US" sz="2400" b="1" dirty="0" smtClean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나눔명조" panose="02020603020101020101" pitchFamily="18" charset="-127"/>
                <a:ea typeface="나눔명조" panose="02020603020101020101" pitchFamily="18" charset="-127"/>
              </a:rPr>
              <a:t> </a:t>
            </a:r>
            <a:endParaRPr lang="ko-KR" altLang="en-US" sz="2400" b="1" dirty="0">
              <a:gradFill flip="none" rotWithShape="1">
                <a:gsLst>
                  <a:gs pos="0">
                    <a:prstClr val="black">
                      <a:lumMod val="75000"/>
                      <a:lumOff val="25000"/>
                      <a:shade val="30000"/>
                      <a:satMod val="115000"/>
                    </a:prstClr>
                  </a:gs>
                  <a:gs pos="50000">
                    <a:prstClr val="black">
                      <a:lumMod val="75000"/>
                      <a:lumOff val="25000"/>
                      <a:shade val="67500"/>
                      <a:satMod val="115000"/>
                    </a:prstClr>
                  </a:gs>
                  <a:gs pos="100000">
                    <a:prstClr val="black">
                      <a:lumMod val="75000"/>
                      <a:lumOff val="25000"/>
                      <a:shade val="100000"/>
                      <a:satMod val="115000"/>
                    </a:prst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pic>
        <p:nvPicPr>
          <p:cNvPr id="17" name="Picture 3" descr="C:\Users\madeit-top1\Documents\PPT\[36] Angrymomo_Oriental\먹번짐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306"/>
          <a:stretch/>
        </p:blipFill>
        <p:spPr bwMode="auto">
          <a:xfrm>
            <a:off x="8296740" y="68528"/>
            <a:ext cx="1454338" cy="124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제목 5"/>
          <p:cNvSpPr txBox="1">
            <a:spLocks/>
          </p:cNvSpPr>
          <p:nvPr/>
        </p:nvSpPr>
        <p:spPr>
          <a:xfrm>
            <a:off x="8343264" y="552978"/>
            <a:ext cx="1339795" cy="178670"/>
          </a:xfrm>
          <a:prstGeom prst="rect">
            <a:avLst/>
          </a:prstGeom>
        </p:spPr>
        <p:txBody>
          <a:bodyPr vert="horz" lIns="107287" tIns="53643" rIns="107287" bIns="53643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ko-KR" altLang="en-US" sz="105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동북공</a:t>
            </a:r>
            <a:r>
              <a:rPr lang="ko-KR" altLang="en-US" sz="105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정</a:t>
            </a:r>
            <a:endParaRPr lang="ko-KR" altLang="en-US" sz="105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effectLst>
                <a:glow rad="101600">
                  <a:schemeClr val="tx1">
                    <a:lumMod val="85000"/>
                    <a:lumOff val="15000"/>
                    <a:alpha val="60000"/>
                  </a:schemeClr>
                </a:glo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8451148" y="870435"/>
            <a:ext cx="287400" cy="3316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 spc="-150"/>
          </a:p>
        </p:txBody>
      </p:sp>
      <p:sp>
        <p:nvSpPr>
          <p:cNvPr id="20" name="직사각형 19"/>
          <p:cNvSpPr/>
          <p:nvPr/>
        </p:nvSpPr>
        <p:spPr>
          <a:xfrm>
            <a:off x="8737189" y="870435"/>
            <a:ext cx="287400" cy="3316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 spc="-150"/>
          </a:p>
        </p:txBody>
      </p:sp>
      <p:sp>
        <p:nvSpPr>
          <p:cNvPr id="21" name="직사각형 20"/>
          <p:cNvSpPr/>
          <p:nvPr/>
        </p:nvSpPr>
        <p:spPr>
          <a:xfrm>
            <a:off x="8976705" y="870435"/>
            <a:ext cx="287400" cy="3316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 spc="-150"/>
          </a:p>
        </p:txBody>
      </p:sp>
      <p:sp>
        <p:nvSpPr>
          <p:cNvPr id="22" name="직사각형 21"/>
          <p:cNvSpPr/>
          <p:nvPr/>
        </p:nvSpPr>
        <p:spPr>
          <a:xfrm>
            <a:off x="9262746" y="870435"/>
            <a:ext cx="287400" cy="3316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 spc="-150"/>
          </a:p>
        </p:txBody>
      </p:sp>
    </p:spTree>
    <p:extLst>
      <p:ext uri="{BB962C8B-B14F-4D97-AF65-F5344CB8AC3E}">
        <p14:creationId xmlns:p14="http://schemas.microsoft.com/office/powerpoint/2010/main" val="381667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0" y="0"/>
            <a:ext cx="128464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>
              <a:prstClr val="black">
                <a:alpha val="1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402218" y="156130"/>
            <a:ext cx="2459283" cy="501362"/>
            <a:chOff x="1072060" y="2458239"/>
            <a:chExt cx="2459283" cy="501362"/>
          </a:xfrm>
        </p:grpSpPr>
        <p:sp>
          <p:nvSpPr>
            <p:cNvPr id="18" name="제목 5"/>
            <p:cNvSpPr txBox="1">
              <a:spLocks/>
            </p:cNvSpPr>
            <p:nvPr/>
          </p:nvSpPr>
          <p:spPr>
            <a:xfrm>
              <a:off x="1199059" y="2458239"/>
              <a:ext cx="2332284" cy="501362"/>
            </a:xfrm>
            <a:prstGeom prst="rect">
              <a:avLst/>
            </a:prstGeom>
          </p:spPr>
          <p:txBody>
            <a:bodyPr vert="horz" lIns="107287" tIns="53643" rIns="107287" bIns="53643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 algn="l">
                <a:lnSpc>
                  <a:spcPct val="200000"/>
                </a:lnSpc>
                <a:spcBef>
                  <a:spcPts val="500"/>
                </a:spcBef>
              </a:pPr>
              <a:r>
                <a:rPr lang="ko-KR" altLang="en-US" sz="1600" dirty="0" smtClean="0">
                  <a:gradFill flip="none" rotWithShape="1">
                    <a:gsLst>
                      <a:gs pos="0">
                        <a:prstClr val="black">
                          <a:lumMod val="75000"/>
                          <a:lumOff val="25000"/>
                          <a:shade val="30000"/>
                          <a:satMod val="115000"/>
                        </a:prstClr>
                      </a:gs>
                      <a:gs pos="50000">
                        <a:prstClr val="black">
                          <a:lumMod val="75000"/>
                          <a:lumOff val="25000"/>
                          <a:shade val="67500"/>
                          <a:satMod val="115000"/>
                        </a:prstClr>
                      </a:gs>
                      <a:gs pos="100000">
                        <a:prstClr val="black">
                          <a:lumMod val="75000"/>
                          <a:lumOff val="25000"/>
                          <a:shade val="100000"/>
                          <a:satMod val="115000"/>
                        </a:prst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나눔명조 ExtraBold" panose="02020603020101020101" pitchFamily="18" charset="-127"/>
                  <a:ea typeface="나눔명조 ExtraBold" panose="02020603020101020101" pitchFamily="18" charset="-127"/>
                  <a:cs typeface="+mn-cs"/>
                </a:rPr>
                <a:t>역사 왜곡 일삼는 中 박물관</a:t>
              </a:r>
              <a:endParaRPr lang="ko-KR" altLang="en-US" sz="1600" dirty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나눔명조 ExtraBold" panose="02020603020101020101" pitchFamily="18" charset="-127"/>
                <a:ea typeface="나눔명조 ExtraBold" panose="02020603020101020101" pitchFamily="18" charset="-127"/>
                <a:cs typeface="+mn-cs"/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 rot="5400000">
              <a:off x="998662" y="2702173"/>
              <a:ext cx="260407" cy="11361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6054603" y="923202"/>
            <a:ext cx="2929268" cy="1243775"/>
            <a:chOff x="6607174" y="602927"/>
            <a:chExt cx="1454338" cy="1243775"/>
          </a:xfrm>
        </p:grpSpPr>
        <p:pic>
          <p:nvPicPr>
            <p:cNvPr id="38" name="Picture 3" descr="C:\Users\madeit-top1\Documents\PPT\[36] Angrymomo_Oriental\먹번짐5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306"/>
            <a:stretch/>
          </p:blipFill>
          <p:spPr bwMode="auto">
            <a:xfrm>
              <a:off x="6607174" y="602927"/>
              <a:ext cx="1454338" cy="1243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직사각형 45"/>
            <p:cNvSpPr/>
            <p:nvPr/>
          </p:nvSpPr>
          <p:spPr>
            <a:xfrm>
              <a:off x="6758636" y="1021139"/>
              <a:ext cx="1140637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  <a:spcBef>
                  <a:spcPts val="500"/>
                </a:spcBef>
              </a:pPr>
              <a:r>
                <a:rPr lang="ko-KR" altLang="en-US" sz="1400" b="1" spc="-150" dirty="0" err="1" smtClean="0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effectLst>
                    <a:glow rad="101600">
                      <a:schemeClr val="tx1">
                        <a:lumMod val="85000"/>
                        <a:lumOff val="15000"/>
                        <a:alpha val="60000"/>
                      </a:schemeClr>
                    </a:glow>
                  </a:effectLst>
                  <a:latin typeface="나눔명조" panose="02020603020101020101" pitchFamily="18" charset="-127"/>
                  <a:ea typeface="나눔명조" panose="02020603020101020101" pitchFamily="18" charset="-127"/>
                </a:rPr>
                <a:t>지안시에</a:t>
              </a:r>
              <a:r>
                <a:rPr lang="ko-KR" altLang="en-US" sz="1400" b="1" spc="-150" dirty="0" smtClean="0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effectLst>
                    <a:glow rad="101600">
                      <a:schemeClr val="tx1">
                        <a:lumMod val="85000"/>
                        <a:lumOff val="15000"/>
                        <a:alpha val="60000"/>
                      </a:schemeClr>
                    </a:glow>
                  </a:effectLst>
                  <a:latin typeface="나눔명조" panose="02020603020101020101" pitchFamily="18" charset="-127"/>
                  <a:ea typeface="나눔명조" panose="02020603020101020101" pitchFamily="18" charset="-127"/>
                </a:rPr>
                <a:t> 위치한 </a:t>
              </a:r>
              <a:r>
                <a:rPr lang="ko-KR" altLang="en-US" sz="1400" b="1" spc="-150" dirty="0" err="1" smtClean="0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effectLst>
                    <a:glow rad="101600">
                      <a:schemeClr val="tx1">
                        <a:lumMod val="85000"/>
                        <a:lumOff val="15000"/>
                        <a:alpha val="60000"/>
                      </a:schemeClr>
                    </a:glow>
                  </a:effectLst>
                  <a:latin typeface="나눔명조" panose="02020603020101020101" pitchFamily="18" charset="-127"/>
                  <a:ea typeface="나눔명조" panose="02020603020101020101" pitchFamily="18" charset="-127"/>
                </a:rPr>
                <a:t>광개토대왕릉비</a:t>
              </a:r>
              <a:endParaRPr lang="en-US" altLang="ko-KR" sz="1400" b="1" spc="-150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나눔명조" panose="02020603020101020101" pitchFamily="18" charset="-127"/>
                <a:ea typeface="나눔명조" panose="02020603020101020101" pitchFamily="18" charset="-127"/>
              </a:endParaRPr>
            </a:p>
          </p:txBody>
        </p:sp>
      </p:grpSp>
      <p:sp>
        <p:nvSpPr>
          <p:cNvPr id="61" name="직사각형 60"/>
          <p:cNvSpPr/>
          <p:nvPr/>
        </p:nvSpPr>
        <p:spPr>
          <a:xfrm>
            <a:off x="2861501" y="5443479"/>
            <a:ext cx="3084059" cy="545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18" y="2348880"/>
            <a:ext cx="3182630" cy="3524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Administrator\Desktop\wwwwwwwwwwwwwwwww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128" y="2406030"/>
            <a:ext cx="3381574" cy="3458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888" y="2358206"/>
            <a:ext cx="1706116" cy="3506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9" name="그룹 48"/>
          <p:cNvGrpSpPr/>
          <p:nvPr/>
        </p:nvGrpSpPr>
        <p:grpSpPr>
          <a:xfrm>
            <a:off x="64233" y="946524"/>
            <a:ext cx="2845620" cy="1243775"/>
            <a:chOff x="6613093" y="609783"/>
            <a:chExt cx="1454338" cy="1243775"/>
          </a:xfrm>
        </p:grpSpPr>
        <p:pic>
          <p:nvPicPr>
            <p:cNvPr id="50" name="Picture 3" descr="C:\Users\madeit-top1\Documents\PPT\[36] Angrymomo_Oriental\먹번짐5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306"/>
            <a:stretch/>
          </p:blipFill>
          <p:spPr bwMode="auto">
            <a:xfrm>
              <a:off x="6613093" y="609783"/>
              <a:ext cx="1454338" cy="1243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직사각형 58"/>
            <p:cNvSpPr/>
            <p:nvPr/>
          </p:nvSpPr>
          <p:spPr>
            <a:xfrm>
              <a:off x="6888264" y="1047876"/>
              <a:ext cx="903996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  <a:spcBef>
                  <a:spcPts val="500"/>
                </a:spcBef>
              </a:pPr>
              <a:r>
                <a:rPr lang="ko-KR" altLang="en-US" sz="1400" b="1" spc="-150" dirty="0" smtClean="0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effectLst>
                    <a:glow rad="101600">
                      <a:schemeClr val="tx1">
                        <a:lumMod val="85000"/>
                        <a:lumOff val="15000"/>
                        <a:alpha val="60000"/>
                      </a:schemeClr>
                    </a:glow>
                  </a:effectLst>
                  <a:latin typeface="나눔명조" panose="02020603020101020101" pitchFamily="18" charset="-127"/>
                  <a:ea typeface="나눔명조" panose="02020603020101020101" pitchFamily="18" charset="-127"/>
                </a:rPr>
                <a:t>성산산성 입구 </a:t>
              </a:r>
              <a:r>
                <a:rPr lang="ko-KR" altLang="en-US" sz="1400" b="1" spc="-150" dirty="0" err="1" smtClean="0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effectLst>
                    <a:glow rad="101600">
                      <a:schemeClr val="tx1">
                        <a:lumMod val="85000"/>
                        <a:lumOff val="15000"/>
                        <a:alpha val="60000"/>
                      </a:schemeClr>
                    </a:glow>
                  </a:effectLst>
                  <a:latin typeface="나눔명조" panose="02020603020101020101" pitchFamily="18" charset="-127"/>
                  <a:ea typeface="나눔명조" panose="02020603020101020101" pitchFamily="18" charset="-127"/>
                </a:rPr>
                <a:t>표지석</a:t>
              </a:r>
              <a:endParaRPr lang="en-US" altLang="ko-KR" sz="1400" b="1" spc="-150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나눔명조" panose="02020603020101020101" pitchFamily="18" charset="-127"/>
                <a:ea typeface="나눔명조" panose="02020603020101020101" pitchFamily="18" charset="-127"/>
              </a:endParaRPr>
            </a:p>
          </p:txBody>
        </p:sp>
      </p:grpSp>
      <p:grpSp>
        <p:nvGrpSpPr>
          <p:cNvPr id="60" name="그룹 59"/>
          <p:cNvGrpSpPr/>
          <p:nvPr/>
        </p:nvGrpSpPr>
        <p:grpSpPr>
          <a:xfrm>
            <a:off x="3229048" y="954754"/>
            <a:ext cx="2480175" cy="1227313"/>
            <a:chOff x="6618749" y="387066"/>
            <a:chExt cx="1550095" cy="1243775"/>
          </a:xfrm>
        </p:grpSpPr>
        <p:pic>
          <p:nvPicPr>
            <p:cNvPr id="63" name="Picture 3" descr="C:\Users\madeit-top1\Documents\PPT\[36] Angrymomo_Oriental\먹번짐5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306"/>
            <a:stretch/>
          </p:blipFill>
          <p:spPr bwMode="auto">
            <a:xfrm>
              <a:off x="6618749" y="387066"/>
              <a:ext cx="1550095" cy="1243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직사각형 70"/>
            <p:cNvSpPr/>
            <p:nvPr/>
          </p:nvSpPr>
          <p:spPr>
            <a:xfrm>
              <a:off x="6896464" y="582672"/>
              <a:ext cx="960868" cy="7813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spcBef>
                  <a:spcPts val="500"/>
                </a:spcBef>
              </a:pPr>
              <a:r>
                <a:rPr lang="ko-KR" altLang="en-US" sz="1400" b="1" spc="-150" dirty="0" err="1" smtClean="0">
                  <a:solidFill>
                    <a:schemeClr val="bg1"/>
                  </a:solidFill>
                  <a:effectLst>
                    <a:glow rad="101600">
                      <a:schemeClr val="tx1">
                        <a:lumMod val="85000"/>
                        <a:lumOff val="15000"/>
                        <a:alpha val="60000"/>
                      </a:schemeClr>
                    </a:glow>
                  </a:effectLst>
                  <a:latin typeface="나눔명조" panose="02020603020101020101" pitchFamily="18" charset="-127"/>
                  <a:ea typeface="나눔명조" panose="02020603020101020101" pitchFamily="18" charset="-127"/>
                </a:rPr>
                <a:t>톄링</a:t>
              </a:r>
              <a:r>
                <a:rPr lang="ko-KR" altLang="en-US" sz="1400" b="1" spc="-150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lumMod val="85000"/>
                        <a:lumOff val="15000"/>
                        <a:alpha val="60000"/>
                      </a:schemeClr>
                    </a:glow>
                  </a:effectLst>
                  <a:latin typeface="나눔명조" panose="02020603020101020101" pitchFamily="18" charset="-127"/>
                  <a:ea typeface="나눔명조" panose="02020603020101020101" pitchFamily="18" charset="-127"/>
                </a:rPr>
                <a:t> 박물관 </a:t>
              </a:r>
              <a:endParaRPr lang="en-US" altLang="ko-KR" sz="1400" b="1" spc="-150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나눔명조" panose="02020603020101020101" pitchFamily="18" charset="-127"/>
                <a:ea typeface="나눔명조" panose="02020603020101020101" pitchFamily="18" charset="-127"/>
              </a:endParaRPr>
            </a:p>
            <a:p>
              <a:pPr lvl="0" algn="ctr">
                <a:lnSpc>
                  <a:spcPct val="150000"/>
                </a:lnSpc>
                <a:spcBef>
                  <a:spcPts val="500"/>
                </a:spcBef>
              </a:pPr>
              <a:r>
                <a:rPr lang="ko-KR" altLang="en-US" sz="1400" b="1" spc="-150" dirty="0" smtClean="0">
                  <a:solidFill>
                    <a:schemeClr val="bg1"/>
                  </a:solidFill>
                  <a:effectLst>
                    <a:glow rad="101600">
                      <a:schemeClr val="tx1">
                        <a:lumMod val="85000"/>
                        <a:lumOff val="15000"/>
                        <a:alpha val="60000"/>
                      </a:schemeClr>
                    </a:glow>
                  </a:effectLst>
                  <a:latin typeface="나눔명조" panose="02020603020101020101" pitchFamily="18" charset="-127"/>
                  <a:ea typeface="나눔명조" panose="02020603020101020101" pitchFamily="18" charset="-127"/>
                </a:rPr>
                <a:t>고구려  관련 자료</a:t>
              </a:r>
              <a:endParaRPr lang="en-US" altLang="ko-KR" sz="1400" b="1" spc="-150" dirty="0">
                <a:solidFill>
                  <a:schemeClr val="bg1"/>
                </a:soli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나눔명조" panose="02020603020101020101" pitchFamily="18" charset="-127"/>
                <a:ea typeface="나눔명조" panose="02020603020101020101" pitchFamily="18" charset="-127"/>
              </a:endParaRPr>
            </a:p>
          </p:txBody>
        </p:sp>
      </p:grpSp>
      <p:pic>
        <p:nvPicPr>
          <p:cNvPr id="72" name="Picture 3" descr="C:\Users\madeit-top1\Documents\PPT\[36] Angrymomo_Oriental\먹번짐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306"/>
          <a:stretch/>
        </p:blipFill>
        <p:spPr bwMode="auto">
          <a:xfrm>
            <a:off x="8570880" y="-119806"/>
            <a:ext cx="1454338" cy="124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제목 5"/>
          <p:cNvSpPr txBox="1">
            <a:spLocks/>
          </p:cNvSpPr>
          <p:nvPr/>
        </p:nvSpPr>
        <p:spPr>
          <a:xfrm>
            <a:off x="8617404" y="364644"/>
            <a:ext cx="1339795" cy="178670"/>
          </a:xfrm>
          <a:prstGeom prst="rect">
            <a:avLst/>
          </a:prstGeom>
        </p:spPr>
        <p:txBody>
          <a:bodyPr vert="horz" lIns="107287" tIns="53643" rIns="107287" bIns="53643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ko-KR" altLang="en-US" sz="105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동북공</a:t>
            </a:r>
            <a:r>
              <a:rPr lang="ko-KR" altLang="en-US" sz="105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glow rad="101600">
                    <a:schemeClr val="tx1">
                      <a:lumMod val="85000"/>
                      <a:lumOff val="15000"/>
                      <a:alpha val="60000"/>
                    </a:schemeClr>
                  </a:glo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정</a:t>
            </a:r>
            <a:endParaRPr lang="ko-KR" altLang="en-US" sz="105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effectLst>
                <a:glow rad="101600">
                  <a:schemeClr val="tx1">
                    <a:lumMod val="85000"/>
                    <a:lumOff val="15000"/>
                    <a:alpha val="60000"/>
                  </a:schemeClr>
                </a:glo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74" name="직사각형 73"/>
          <p:cNvSpPr/>
          <p:nvPr/>
        </p:nvSpPr>
        <p:spPr>
          <a:xfrm>
            <a:off x="8725288" y="682101"/>
            <a:ext cx="287400" cy="3316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 spc="-150"/>
          </a:p>
        </p:txBody>
      </p:sp>
      <p:sp>
        <p:nvSpPr>
          <p:cNvPr id="75" name="직사각형 74"/>
          <p:cNvSpPr/>
          <p:nvPr/>
        </p:nvSpPr>
        <p:spPr>
          <a:xfrm>
            <a:off x="9011329" y="682101"/>
            <a:ext cx="287400" cy="3316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 spc="-150"/>
          </a:p>
        </p:txBody>
      </p:sp>
      <p:sp>
        <p:nvSpPr>
          <p:cNvPr id="76" name="직사각형 75"/>
          <p:cNvSpPr/>
          <p:nvPr/>
        </p:nvSpPr>
        <p:spPr>
          <a:xfrm>
            <a:off x="9297369" y="682101"/>
            <a:ext cx="287400" cy="3316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 spc="-150"/>
          </a:p>
        </p:txBody>
      </p:sp>
      <p:sp>
        <p:nvSpPr>
          <p:cNvPr id="77" name="직사각형 76"/>
          <p:cNvSpPr/>
          <p:nvPr/>
        </p:nvSpPr>
        <p:spPr>
          <a:xfrm>
            <a:off x="9583410" y="682101"/>
            <a:ext cx="287400" cy="3316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 spc="-150"/>
          </a:p>
        </p:txBody>
      </p:sp>
    </p:spTree>
    <p:extLst>
      <p:ext uri="{BB962C8B-B14F-4D97-AF65-F5344CB8AC3E}">
        <p14:creationId xmlns:p14="http://schemas.microsoft.com/office/powerpoint/2010/main" val="67114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대장간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117</Words>
  <Application>Microsoft Office PowerPoint</Application>
  <PresentationFormat>A4 용지(210x297mm)</PresentationFormat>
  <Paragraphs>33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Angry MOMO Presentation</dc:title>
  <dc:creator>madeit-top1</dc:creator>
  <cp:lastModifiedBy>Registered User</cp:lastModifiedBy>
  <cp:revision>71</cp:revision>
  <dcterms:created xsi:type="dcterms:W3CDTF">2014-08-30T22:01:36Z</dcterms:created>
  <dcterms:modified xsi:type="dcterms:W3CDTF">2018-03-30T13:25:13Z</dcterms:modified>
</cp:coreProperties>
</file>