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51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15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22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2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32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26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02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3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21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58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02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4331926" y="5286371"/>
            <a:ext cx="714023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9144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091267" y="813287"/>
            <a:ext cx="48525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독도는 우리 땅 </a:t>
            </a:r>
            <a:endParaRPr lang="en-US" altLang="ko-KR" sz="40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887892" y="4570989"/>
            <a:ext cx="3408702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3" name="직사각형 102">
            <a:extLst>
              <a:ext uri="{FF2B5EF4-FFF2-40B4-BE49-F238E27FC236}">
                <a16:creationId xmlns="" xmlns:a16="http://schemas.microsoft.com/office/drawing/2014/main" id="{A90B6203-FBFF-48AE-857B-8EF4415E9628}"/>
              </a:ext>
            </a:extLst>
          </p:cNvPr>
          <p:cNvSpPr/>
          <p:nvPr/>
        </p:nvSpPr>
        <p:spPr>
          <a:xfrm>
            <a:off x="1290460" y="2247539"/>
            <a:ext cx="4852539" cy="65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지리적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 근거</a:t>
            </a:r>
            <a:endParaRPr lang="en-US" altLang="ko-KR" sz="24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="" xmlns:a16="http://schemas.microsoft.com/office/drawing/2014/main" id="{B8671498-02C0-4815-9F38-5329671EFDE5}"/>
              </a:ext>
            </a:extLst>
          </p:cNvPr>
          <p:cNvSpPr/>
          <p:nvPr/>
        </p:nvSpPr>
        <p:spPr>
          <a:xfrm>
            <a:off x="2201250" y="2462556"/>
            <a:ext cx="68253" cy="11092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="" xmlns:a16="http://schemas.microsoft.com/office/drawing/2014/main" id="{01448F5C-B492-4012-AFF6-956DBC06F648}"/>
              </a:ext>
            </a:extLst>
          </p:cNvPr>
          <p:cNvSpPr/>
          <p:nvPr/>
        </p:nvSpPr>
        <p:spPr>
          <a:xfrm>
            <a:off x="2333574" y="2841738"/>
            <a:ext cx="516064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</a:rPr>
              <a:t>오다윤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변유정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</a:rPr>
              <a:t>유아연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권소현 </a:t>
            </a: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</a:rPr>
              <a:t>남소은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</a:rPr>
              <a:t>전희정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송상호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</a:rPr>
              <a:t>강인수 </a:t>
            </a:r>
            <a:r>
              <a:rPr lang="ko-KR" altLang="en-US" sz="1000" dirty="0" err="1">
                <a:solidFill>
                  <a:schemeClr val="bg2">
                    <a:lumMod val="50000"/>
                  </a:schemeClr>
                </a:solidFill>
              </a:rPr>
              <a:t>곽선호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4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10"/>
            <a:ext cx="5160649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32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가시거리</a:t>
            </a:r>
            <a:r>
              <a:rPr lang="ko-KR" altLang="en-US" sz="3200" b="1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3200" b="1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099" name="Picture 3" descr="C:\Users\Administrator\Desktop\commonCAMWYN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63" y="2766447"/>
            <a:ext cx="4196165" cy="38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943" y="3184125"/>
            <a:ext cx="3934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ea typeface="함초롬돋움"/>
              </a:rPr>
              <a:t>울릉도에서는 독도가 가시거리에 </a:t>
            </a:r>
            <a:endParaRPr lang="en-US" altLang="ko-KR" sz="2400" b="1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ea typeface="함초롬돋움"/>
              </a:rPr>
              <a:t>들어오지만 일본에서는 가시거리에 독도가 없습니다</a:t>
            </a:r>
            <a:r>
              <a:rPr lang="en-US" altLang="ko-KR" sz="2400" b="1" dirty="0">
                <a:solidFill>
                  <a:schemeClr val="bg1"/>
                </a:solidFill>
                <a:ea typeface="함초롬돋움"/>
              </a:rPr>
              <a:t>. </a:t>
            </a:r>
            <a:r>
              <a:rPr lang="ko-KR" altLang="en-US" sz="2400" b="1" dirty="0">
                <a:solidFill>
                  <a:schemeClr val="bg1"/>
                </a:solidFill>
                <a:ea typeface="함초롬돋움"/>
              </a:rPr>
              <a:t>이것은 국경개념이 명확하지 않았던 고대사회에서 </a:t>
            </a:r>
            <a:endParaRPr lang="en-US" altLang="ko-KR" sz="2400" b="1" dirty="0">
              <a:solidFill>
                <a:schemeClr val="bg1"/>
              </a:solidFill>
              <a:ea typeface="함초롬돋움"/>
            </a:endParaRPr>
          </a:p>
          <a:p>
            <a:r>
              <a:rPr lang="en-US" altLang="ko-KR" sz="2400" b="1" dirty="0">
                <a:solidFill>
                  <a:schemeClr val="bg1"/>
                </a:solidFill>
                <a:ea typeface="함초롬돋움"/>
              </a:rPr>
              <a:t>'</a:t>
            </a:r>
            <a:r>
              <a:rPr lang="ko-KR" altLang="en-US" sz="2400" b="1" dirty="0">
                <a:solidFill>
                  <a:schemeClr val="bg1"/>
                </a:solidFill>
                <a:ea typeface="함초롬돋움"/>
              </a:rPr>
              <a:t>보이는 곳까지가 삶의 터전</a:t>
            </a:r>
            <a:r>
              <a:rPr lang="en-US" altLang="ko-KR" sz="2400" b="1" dirty="0">
                <a:solidFill>
                  <a:schemeClr val="bg1"/>
                </a:solidFill>
                <a:ea typeface="함초롬돋움"/>
              </a:rPr>
              <a:t>'</a:t>
            </a:r>
            <a:r>
              <a:rPr lang="ko-KR" altLang="en-US" sz="2400" b="1" dirty="0">
                <a:solidFill>
                  <a:schemeClr val="bg1"/>
                </a:solidFill>
                <a:ea typeface="함초롬돋움"/>
              </a:rPr>
              <a:t>이었다는 한</a:t>
            </a:r>
            <a:r>
              <a:rPr lang="en-US" altLang="ko-KR" sz="2400" b="1" dirty="0">
                <a:solidFill>
                  <a:schemeClr val="bg1"/>
                </a:solidFill>
                <a:ea typeface="함초롬돋움"/>
              </a:rPr>
              <a:t>·</a:t>
            </a:r>
            <a:r>
              <a:rPr lang="ko-KR" altLang="en-US" sz="2400" b="1" dirty="0">
                <a:solidFill>
                  <a:schemeClr val="bg1"/>
                </a:solidFill>
                <a:ea typeface="함초롬돋움"/>
              </a:rPr>
              <a:t>일 양국의 공통된 인식</a:t>
            </a:r>
            <a:r>
              <a:rPr lang="en-US" altLang="ko-KR" sz="2400" b="1" dirty="0">
                <a:solidFill>
                  <a:schemeClr val="bg1"/>
                </a:solidFill>
                <a:ea typeface="함초롬돋움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ea typeface="함초롬돋움"/>
              </a:rPr>
              <a:t>관습</a:t>
            </a:r>
            <a:r>
              <a:rPr lang="en-US" altLang="ko-KR" sz="2400" b="1" dirty="0">
                <a:solidFill>
                  <a:schemeClr val="bg1"/>
                </a:solidFill>
                <a:ea typeface="함초롬돋움"/>
              </a:rPr>
              <a:t>)</a:t>
            </a:r>
            <a:r>
              <a:rPr lang="ko-KR" altLang="en-US" sz="2400" b="1" dirty="0">
                <a:solidFill>
                  <a:schemeClr val="bg1"/>
                </a:solidFill>
                <a:ea typeface="함초롬돋움"/>
              </a:rPr>
              <a:t>에 </a:t>
            </a:r>
            <a:endParaRPr lang="en-US" altLang="ko-KR" sz="2400" b="1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ea typeface="함초롬돋움"/>
              </a:rPr>
              <a:t>근거하여 독도가 우산국 사람들의 </a:t>
            </a:r>
            <a:endParaRPr lang="en-US" altLang="ko-KR" sz="2400" b="1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ea typeface="함초롬돋움"/>
              </a:rPr>
              <a:t>생활 터전이었다고 할 수 있습니다</a:t>
            </a:r>
            <a:r>
              <a:rPr lang="en-US" altLang="ko-KR" sz="2400" b="1" dirty="0">
                <a:solidFill>
                  <a:schemeClr val="bg1"/>
                </a:solidFill>
                <a:ea typeface="함초롬돋움"/>
              </a:rPr>
              <a:t>. </a:t>
            </a:r>
            <a:endParaRPr lang="ko-KR" altLang="en-US" sz="2400" b="1" dirty="0">
              <a:solidFill>
                <a:schemeClr val="bg1"/>
              </a:solidFill>
              <a:ea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712450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dirty="0">
                <a:solidFill>
                  <a:prstClr val="white"/>
                </a:solidFill>
              </a:rPr>
              <a:t> </a:t>
            </a: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6004" y="1849322"/>
            <a:ext cx="2446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독도란 </a:t>
            </a:r>
            <a:r>
              <a:rPr lang="en-US" altLang="ko-KR" sz="3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?</a:t>
            </a:r>
            <a:endParaRPr lang="ko-KR" altLang="en-US" sz="3000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6" name="Picture 2" descr="C:\Users\Administrator\Desktop\2.PN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0" y="2752951"/>
            <a:ext cx="4387453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83524" y="61528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759917" y="2766494"/>
            <a:ext cx="41787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독섬이라고도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 하며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면적은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18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만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7,554㎡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이다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울릉도에서 동남쪽으로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87.4㎞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떨어진 해상에 있으며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동도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東島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)·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서도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西島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및 그 주변에 흩어져 있는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89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개의 바위섬으로 이루어진 화산섬이다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동도는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 동경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131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도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52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분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10.4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초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북위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37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도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14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분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26.8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초에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서도는 동경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131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도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51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분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54.6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초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북위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37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도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14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분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30.6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초에 위치한다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동도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서도간 거리는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151m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로 좁은 수도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水道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를 이룬다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동도는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 해발고도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98.6m,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면적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73,297㎡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이고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서도는 해발고도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168.5m,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면적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88,740㎡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이다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195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5" y="2718042"/>
            <a:ext cx="4043363" cy="348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4515819" y="2809576"/>
            <a:ext cx="42775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독도에서 가장 가까운 곳은 우리나라의 울릉도입니다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 </a:t>
            </a:r>
          </a:p>
          <a:p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독도는 울릉도로부터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87.4km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떨어져 있는데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날씨가 맑으면 울릉도에서 독도를 볼 수 있을 정도입니다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</a:t>
            </a:r>
          </a:p>
          <a:p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하지만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일본 영토에서 독도와 가장 가까운 곳은 </a:t>
            </a:r>
            <a:r>
              <a:rPr lang="ko-KR" altLang="en-US" sz="2000" dirty="0" err="1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오키섬으로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 독도는 </a:t>
            </a:r>
            <a:r>
              <a:rPr lang="ko-KR" altLang="en-US" sz="2000" dirty="0" err="1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오키섬으로부터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157,5km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나 떨어져 있죠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</a:t>
            </a:r>
          </a:p>
          <a:p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지리적으로만 따져도 독도는 분명한 대한민국의 영토입니다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 descr="C:\Users\Administrator\Desktop\img_01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31831"/>
            <a:ext cx="42862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2379" y="2913684"/>
            <a:ext cx="41590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지리적으로 독도는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울릉도의 부속도서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입니다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따라서 울릉도의 영유국가가 독도의 영유 국가가 됩니다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 </a:t>
            </a:r>
          </a:p>
          <a:p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15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세기의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&lt;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세종실록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에는 울릉도를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본도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라 하고 독도의 당시 명칭인 </a:t>
            </a:r>
            <a:r>
              <a:rPr lang="ko-KR" altLang="en-US" sz="2000" dirty="0" err="1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우산도를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 울릉도의 속도라고 하였습니다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 </a:t>
            </a:r>
          </a:p>
          <a:p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독도는 당시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우산도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라고 호칭한 것도 옛 우산국의 영토로서 </a:t>
            </a:r>
            <a:r>
              <a:rPr lang="ko-KR" altLang="en-US" sz="2000" dirty="0" err="1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본도를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울릉도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로 호칭하게 되자 울릉도의 속도인 독도에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우산도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의 명칭이 옮아 붙은 것이었습니다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71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0" name="Picture 2" descr="C:\Users\Administrator\Desktop\s_l8_7_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96" y="2328332"/>
            <a:ext cx="2349242" cy="40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s_l8_7_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55" y="2328332"/>
            <a:ext cx="2349242" cy="40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909" y="2766926"/>
            <a:ext cx="32377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독도는 지리적으로 울릉도의 일부로 인식되어  왔는데 이는 ‘세종신록지리지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’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등 고문서를 통해서도 확인이 가능합니다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</a:t>
            </a:r>
            <a:endParaRPr lang="ko-KR" altLang="en-US" sz="2000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  <a:p>
            <a:pPr fontAlgn="base"/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일본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한국에서 발견된 수 많은 </a:t>
            </a:r>
            <a:r>
              <a:rPr lang="ko-KR" altLang="en-US" sz="2000" dirty="0" err="1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고지도에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 독도는 물론 대마도까지 조선의 영토로 표기 되어있습니다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..</a:t>
            </a:r>
            <a:endParaRPr lang="ko-KR" altLang="en-US" sz="2000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  <a:p>
            <a:pPr fontAlgn="base"/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우산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독도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과 </a:t>
            </a:r>
            <a:r>
              <a:rPr lang="ko-KR" altLang="en-US" sz="2000" dirty="0" err="1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무릉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울릉도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),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두 섬이 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조선시대 행정 구역의 하나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의 정동방 바다 가운데에 있습니다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 </a:t>
            </a:r>
            <a:endParaRPr lang="ko-KR" altLang="en-US" sz="2000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987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098" name="Picture 2" descr="C:\Users\Administrator\Desktop\캡처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93" y="2013410"/>
            <a:ext cx="4559149" cy="45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8103" y="2618759"/>
            <a:ext cx="36698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독도에 관한 기록은 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『</a:t>
            </a:r>
            <a:r>
              <a:rPr lang="ko-KR" altLang="en-US" sz="2000" dirty="0" err="1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신증동국여지승람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』(1531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), 『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동국문헌비고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』(1770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), 『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만기요람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』(1808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),『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증보문헌비고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』(1908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등 다른 </a:t>
            </a:r>
            <a:r>
              <a:rPr lang="ko-KR" altLang="en-US" sz="2000" dirty="0" err="1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관찬문헌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 에서도 일관되게 이어지고 있습니다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</a:t>
            </a:r>
          </a:p>
          <a:p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특히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,『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동국문헌비고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』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「여지고」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(1770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등은 “울릉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울릉도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과 우산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독도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은 모두 우산국의 땅이며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우산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독도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은 일본이 말하는 송도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松島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)”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라고 기술함으로써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우산도가 독도이며 우리나라 영토임을 더욱 분명히 하고 있습니다</a:t>
            </a:r>
            <a:r>
              <a:rPr lang="en-US" altLang="ko-KR" sz="2000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.</a:t>
            </a:r>
          </a:p>
          <a:p>
            <a:r>
              <a:rPr lang="en-US" altLang="ko-KR" dirty="0"/>
              <a:t> </a:t>
            </a:r>
            <a:endParaRPr lang="en-US" altLang="ko-K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265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endParaRPr lang="en-US" altLang="ko-KR" sz="3600" dirty="0">
              <a:solidFill>
                <a:prstClr val="white"/>
              </a:solidFill>
              <a:latin typeface="굴림" pitchFamily="50" charset="-127"/>
              <a:ea typeface="함초롬돋움"/>
            </a:endParaRPr>
          </a:p>
          <a:p>
            <a:pPr algn="ctr"/>
            <a:endParaRPr lang="ko-KR" altLang="en-US" sz="2400" dirty="0">
              <a:solidFill>
                <a:prstClr val="white"/>
              </a:solidFill>
              <a:latin typeface="굴림" pitchFamily="50" charset="-127"/>
              <a:ea typeface="함초롬돋움"/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0" y="1982534"/>
            <a:ext cx="2240756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11386" y="2939796"/>
            <a:ext cx="49633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ea typeface="함초롬돋움"/>
              </a:rPr>
              <a:t>독도는 울릉도 동남쪽에 위치하고 있으며</a:t>
            </a:r>
            <a:r>
              <a:rPr lang="en-US" altLang="ko-KR" sz="3600" b="1" dirty="0">
                <a:solidFill>
                  <a:schemeClr val="bg1"/>
                </a:solidFill>
                <a:ea typeface="함초롬돋움"/>
              </a:rPr>
              <a:t>, </a:t>
            </a:r>
            <a:r>
              <a:rPr lang="ko-KR" altLang="en-US" sz="3600" b="1" dirty="0">
                <a:solidFill>
                  <a:schemeClr val="bg1"/>
                </a:solidFill>
                <a:ea typeface="함초롬돋움"/>
              </a:rPr>
              <a:t>동경 </a:t>
            </a:r>
            <a:r>
              <a:rPr lang="en-US" altLang="ko-KR" sz="3600" b="1" dirty="0">
                <a:solidFill>
                  <a:schemeClr val="bg1"/>
                </a:solidFill>
                <a:ea typeface="함초롬돋움"/>
              </a:rPr>
              <a:t>131° 52′. </a:t>
            </a:r>
          </a:p>
          <a:p>
            <a:r>
              <a:rPr lang="ko-KR" altLang="en-US" sz="3600" b="1" dirty="0">
                <a:solidFill>
                  <a:schemeClr val="bg1"/>
                </a:solidFill>
                <a:ea typeface="함초롬돋움"/>
              </a:rPr>
              <a:t>행정 구역상으로는 경상북도 </a:t>
            </a:r>
            <a:endParaRPr lang="en-US" altLang="ko-KR" sz="3600" b="1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3600" b="1" dirty="0">
                <a:solidFill>
                  <a:schemeClr val="bg1"/>
                </a:solidFill>
                <a:ea typeface="함초롬돋움"/>
              </a:rPr>
              <a:t>울릉군 </a:t>
            </a:r>
            <a:r>
              <a:rPr lang="ko-KR" altLang="en-US" sz="3600" b="1" dirty="0" err="1">
                <a:solidFill>
                  <a:schemeClr val="bg1"/>
                </a:solidFill>
                <a:ea typeface="함초롬돋움"/>
              </a:rPr>
              <a:t>울릉읍</a:t>
            </a:r>
            <a:r>
              <a:rPr lang="ko-KR" altLang="en-US" sz="3600" b="1" dirty="0">
                <a:solidFill>
                  <a:schemeClr val="bg1"/>
                </a:solidFill>
                <a:ea typeface="함초롬돋움"/>
              </a:rPr>
              <a:t> </a:t>
            </a:r>
            <a:r>
              <a:rPr lang="ko-KR" altLang="en-US" sz="3600" b="1" dirty="0" err="1">
                <a:solidFill>
                  <a:schemeClr val="bg1"/>
                </a:solidFill>
                <a:ea typeface="함초롬돋움"/>
              </a:rPr>
              <a:t>도동리</a:t>
            </a:r>
            <a:r>
              <a:rPr lang="ko-KR" altLang="en-US" sz="3600" b="1" dirty="0">
                <a:solidFill>
                  <a:schemeClr val="bg1"/>
                </a:solidFill>
                <a:ea typeface="함초롬돋움"/>
              </a:rPr>
              <a:t> </a:t>
            </a:r>
            <a:endParaRPr lang="en-US" altLang="ko-KR" sz="3600" b="1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3600" b="1" dirty="0">
                <a:solidFill>
                  <a:schemeClr val="bg1"/>
                </a:solidFill>
                <a:ea typeface="함초롬돋움"/>
              </a:rPr>
              <a:t>산 </a:t>
            </a:r>
            <a:r>
              <a:rPr lang="en-US" altLang="ko-KR" sz="3600" b="1" dirty="0">
                <a:solidFill>
                  <a:schemeClr val="bg1"/>
                </a:solidFill>
                <a:ea typeface="함초롬돋움"/>
              </a:rPr>
              <a:t>421</a:t>
            </a:r>
            <a:r>
              <a:rPr lang="ko-KR" altLang="en-US" sz="3600" b="1" dirty="0">
                <a:solidFill>
                  <a:schemeClr val="bg1"/>
                </a:solidFill>
                <a:ea typeface="함초롬돋움"/>
              </a:rPr>
              <a:t>번지에서 </a:t>
            </a:r>
            <a:endParaRPr lang="en-US" altLang="ko-KR" sz="3600" b="1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3600" b="1" dirty="0">
                <a:solidFill>
                  <a:schemeClr val="bg1"/>
                </a:solidFill>
                <a:ea typeface="함초롬돋움"/>
              </a:rPr>
              <a:t>산</a:t>
            </a:r>
            <a:r>
              <a:rPr lang="en-US" altLang="ko-KR" sz="3600" b="1" dirty="0">
                <a:solidFill>
                  <a:schemeClr val="bg1"/>
                </a:solidFill>
                <a:ea typeface="함초롬돋움"/>
              </a:rPr>
              <a:t>75</a:t>
            </a:r>
            <a:r>
              <a:rPr lang="ko-KR" altLang="en-US" sz="3600" b="1" dirty="0">
                <a:solidFill>
                  <a:schemeClr val="bg1"/>
                </a:solidFill>
                <a:ea typeface="함초롬돋움"/>
              </a:rPr>
              <a:t>번지에 속해있습니다</a:t>
            </a:r>
            <a:r>
              <a:rPr lang="en-US" altLang="ko-KR" sz="3600" b="1" dirty="0">
                <a:solidFill>
                  <a:schemeClr val="bg1"/>
                </a:solidFill>
                <a:ea typeface="함초롬돋움"/>
              </a:rPr>
              <a:t>.</a:t>
            </a:r>
            <a:endParaRPr lang="ko-KR" altLang="en-US" sz="3600" b="1" dirty="0">
              <a:solidFill>
                <a:schemeClr val="bg1"/>
              </a:solidFill>
              <a:ea typeface="함초롬돋움"/>
            </a:endParaRPr>
          </a:p>
        </p:txBody>
      </p:sp>
      <p:pic>
        <p:nvPicPr>
          <p:cNvPr id="1029" name="Picture 5" descr="C:\Users\Administrator\Desktop\캡처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2" y="2684407"/>
            <a:ext cx="3323188" cy="403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10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prstClr val="white"/>
              </a:solidFill>
            </a:endParaRPr>
          </a:p>
          <a:p>
            <a:pPr algn="ctr"/>
            <a:endParaRPr lang="en-US" altLang="ko-KR" dirty="0">
              <a:solidFill>
                <a:prstClr val="white"/>
              </a:solidFill>
            </a:endParaRPr>
          </a:p>
          <a:p>
            <a:pPr algn="ctr"/>
            <a:endParaRPr lang="en-US" altLang="ko-KR" dirty="0">
              <a:solidFill>
                <a:prstClr val="white"/>
              </a:solidFill>
            </a:endParaRPr>
          </a:p>
          <a:p>
            <a:pPr algn="ctr"/>
            <a:endParaRPr lang="en-US" altLang="ko-KR" dirty="0">
              <a:solidFill>
                <a:prstClr val="white"/>
              </a:solidFill>
            </a:endParaRPr>
          </a:p>
          <a:p>
            <a:pPr algn="ctr"/>
            <a:endParaRPr lang="en-US" altLang="ko-KR" dirty="0">
              <a:solidFill>
                <a:prstClr val="white"/>
              </a:solidFill>
            </a:endParaRPr>
          </a:p>
          <a:p>
            <a:pPr algn="ctr"/>
            <a:endParaRPr lang="en-US" altLang="ko-KR" dirty="0">
              <a:solidFill>
                <a:prstClr val="white"/>
              </a:solidFill>
            </a:endParaRPr>
          </a:p>
          <a:p>
            <a:pPr algn="ctr"/>
            <a:endParaRPr lang="en-US" altLang="ko-KR" dirty="0">
              <a:solidFill>
                <a:prstClr val="white"/>
              </a:solidFill>
            </a:endParaRPr>
          </a:p>
          <a:p>
            <a:pPr algn="ctr"/>
            <a:endParaRPr lang="en-US" altLang="ko-KR" dirty="0">
              <a:solidFill>
                <a:prstClr val="white"/>
              </a:solidFill>
            </a:endParaRPr>
          </a:p>
          <a:p>
            <a:pPr algn="ctr"/>
            <a:endParaRPr lang="en-US" altLang="ko-KR" dirty="0">
              <a:solidFill>
                <a:prstClr val="white"/>
              </a:solidFill>
            </a:endParaRPr>
          </a:p>
          <a:p>
            <a:pPr algn="ctr"/>
            <a:endParaRPr lang="en-US" altLang="ko-KR" dirty="0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3200" b="1" dirty="0">
                <a:solidFill>
                  <a:schemeClr val="bg1"/>
                </a:solidFill>
                <a:ea typeface="함초롬돋움"/>
              </a:rPr>
              <a:t>거리</a:t>
            </a:r>
            <a:endParaRPr lang="en-US" altLang="ko-KR" sz="3200" b="1" dirty="0">
              <a:solidFill>
                <a:schemeClr val="bg1"/>
              </a:solidFill>
              <a:ea typeface="함초롬돋움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4590" y="2803477"/>
            <a:ext cx="36529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ea typeface="함초롬돋움"/>
              </a:rPr>
              <a:t>울진군 </a:t>
            </a:r>
            <a:r>
              <a:rPr lang="ko-KR" altLang="en-US" sz="2800" b="1" dirty="0" err="1">
                <a:solidFill>
                  <a:schemeClr val="bg1"/>
                </a:solidFill>
                <a:ea typeface="함초롬돋움"/>
              </a:rPr>
              <a:t>죽변에서는</a:t>
            </a:r>
            <a:r>
              <a:rPr lang="ko-KR" altLang="en-US" sz="2800" b="1" dirty="0">
                <a:solidFill>
                  <a:schemeClr val="bg1"/>
                </a:solidFill>
                <a:ea typeface="함초롬돋움"/>
              </a:rPr>
              <a:t> </a:t>
            </a:r>
            <a:endParaRPr lang="en-US" altLang="ko-KR" sz="2800" b="1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2800" b="1" dirty="0">
                <a:solidFill>
                  <a:schemeClr val="bg1"/>
                </a:solidFill>
                <a:ea typeface="함초롬돋움"/>
              </a:rPr>
              <a:t>약 </a:t>
            </a:r>
            <a:r>
              <a:rPr lang="en-US" altLang="ko-KR" sz="2800" b="1" dirty="0">
                <a:solidFill>
                  <a:schemeClr val="bg1"/>
                </a:solidFill>
                <a:ea typeface="함초롬돋움"/>
              </a:rPr>
              <a:t>217km, </a:t>
            </a:r>
            <a:r>
              <a:rPr lang="ko-KR" altLang="en-US" sz="2800" b="1" dirty="0">
                <a:solidFill>
                  <a:schemeClr val="bg1"/>
                </a:solidFill>
                <a:ea typeface="함초롬돋움"/>
              </a:rPr>
              <a:t>울릉도에서는 약 </a:t>
            </a:r>
            <a:r>
              <a:rPr lang="en-US" altLang="ko-KR" sz="2800" b="1" dirty="0">
                <a:solidFill>
                  <a:schemeClr val="bg1"/>
                </a:solidFill>
                <a:ea typeface="함초롬돋움"/>
              </a:rPr>
              <a:t>87km </a:t>
            </a:r>
            <a:r>
              <a:rPr lang="ko-KR" altLang="en-US" sz="2800" b="1" dirty="0">
                <a:solidFill>
                  <a:schemeClr val="bg1"/>
                </a:solidFill>
                <a:ea typeface="함초롬돋움"/>
              </a:rPr>
              <a:t>떨어져 있는 </a:t>
            </a:r>
            <a:endParaRPr lang="en-US" altLang="ko-KR" sz="2800" b="1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2800" b="1" dirty="0">
                <a:solidFill>
                  <a:schemeClr val="bg1"/>
                </a:solidFill>
                <a:ea typeface="함초롬돋움"/>
              </a:rPr>
              <a:t>반면</a:t>
            </a:r>
            <a:r>
              <a:rPr lang="en-US" altLang="ko-KR" sz="2800" b="1" dirty="0">
                <a:solidFill>
                  <a:schemeClr val="bg1"/>
                </a:solidFill>
                <a:ea typeface="함초롬돋움"/>
              </a:rPr>
              <a:t>, </a:t>
            </a:r>
            <a:r>
              <a:rPr lang="ko-KR" altLang="en-US" sz="2800" b="1" dirty="0">
                <a:solidFill>
                  <a:schemeClr val="bg1"/>
                </a:solidFill>
                <a:ea typeface="함초롬돋움"/>
              </a:rPr>
              <a:t>일본의 </a:t>
            </a:r>
            <a:r>
              <a:rPr lang="ko-KR" altLang="en-US" sz="2800" b="1" dirty="0" err="1">
                <a:solidFill>
                  <a:schemeClr val="bg1"/>
                </a:solidFill>
                <a:ea typeface="함초롬돋움"/>
              </a:rPr>
              <a:t>오키제도</a:t>
            </a:r>
            <a:endParaRPr lang="en-US" altLang="ko-KR" sz="2800" b="1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2800" b="1" dirty="0">
                <a:solidFill>
                  <a:schemeClr val="bg1"/>
                </a:solidFill>
                <a:ea typeface="함초롬돋움"/>
              </a:rPr>
              <a:t>에서는 약 </a:t>
            </a:r>
            <a:r>
              <a:rPr lang="en-US" altLang="ko-KR" sz="2800" b="1" dirty="0">
                <a:solidFill>
                  <a:schemeClr val="bg1"/>
                </a:solidFill>
                <a:ea typeface="함초롬돋움"/>
              </a:rPr>
              <a:t>158km,</a:t>
            </a:r>
          </a:p>
          <a:p>
            <a:r>
              <a:rPr lang="ko-KR" altLang="en-US" sz="2800" b="1" dirty="0" err="1">
                <a:solidFill>
                  <a:schemeClr val="bg1"/>
                </a:solidFill>
                <a:ea typeface="함초롬돋움"/>
              </a:rPr>
              <a:t>시마네현</a:t>
            </a:r>
            <a:r>
              <a:rPr lang="ko-KR" altLang="en-US" sz="2800" b="1" dirty="0">
                <a:solidFill>
                  <a:schemeClr val="bg1"/>
                </a:solidFill>
                <a:ea typeface="함초롬돋움"/>
              </a:rPr>
              <a:t> </a:t>
            </a:r>
            <a:r>
              <a:rPr lang="ko-KR" altLang="en-US" sz="2800" b="1" dirty="0" err="1">
                <a:solidFill>
                  <a:schemeClr val="bg1"/>
                </a:solidFill>
                <a:ea typeface="함초롬돋움"/>
              </a:rPr>
              <a:t>히노미사끼</a:t>
            </a:r>
            <a:endParaRPr lang="en-US" altLang="ko-KR" sz="2800" b="1" dirty="0">
              <a:solidFill>
                <a:schemeClr val="bg1"/>
              </a:solidFill>
              <a:ea typeface="함초롬돋움"/>
            </a:endParaRPr>
          </a:p>
          <a:p>
            <a:r>
              <a:rPr lang="ko-KR" altLang="en-US" sz="2800" b="1" dirty="0">
                <a:solidFill>
                  <a:schemeClr val="bg1"/>
                </a:solidFill>
                <a:ea typeface="함초롬돋움"/>
              </a:rPr>
              <a:t>에서는 약 </a:t>
            </a:r>
            <a:r>
              <a:rPr lang="en-US" altLang="ko-KR" sz="2800" b="1" dirty="0">
                <a:solidFill>
                  <a:schemeClr val="bg1"/>
                </a:solidFill>
                <a:ea typeface="함초롬돋움"/>
              </a:rPr>
              <a:t>211km </a:t>
            </a:r>
          </a:p>
          <a:p>
            <a:r>
              <a:rPr lang="ko-KR" altLang="en-US" sz="2800" b="1" dirty="0">
                <a:solidFill>
                  <a:schemeClr val="bg1"/>
                </a:solidFill>
                <a:ea typeface="함초롬돋움"/>
              </a:rPr>
              <a:t>떨어져 있습니다</a:t>
            </a:r>
            <a:r>
              <a:rPr lang="en-US" altLang="ko-KR" sz="2800" b="1" dirty="0">
                <a:solidFill>
                  <a:schemeClr val="bg1"/>
                </a:solidFill>
                <a:ea typeface="함초롬돋움"/>
              </a:rPr>
              <a:t>.</a:t>
            </a:r>
          </a:p>
        </p:txBody>
      </p:sp>
      <p:pic>
        <p:nvPicPr>
          <p:cNvPr id="2051" name="Picture 3" descr="C:\Users\Administrator\Desktop\캡처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2" y="2867187"/>
            <a:ext cx="4029956" cy="34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28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1712844" y="1889442"/>
            <a:ext cx="5796653" cy="27238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32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가시거리</a:t>
            </a:r>
            <a:endParaRPr lang="en-US" altLang="ko-KR" sz="32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시계</a:t>
            </a:r>
            <a:r>
              <a:rPr lang="en-US" altLang="ko-KR" sz="24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4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視界</a:t>
            </a:r>
            <a:r>
              <a:rPr lang="en-US" altLang="ko-KR" sz="24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4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 방해를 받지 않고</a:t>
            </a:r>
            <a:endParaRPr lang="en-US" altLang="ko-KR" sz="24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어떤 목표물을 육안으로 바라볼 수 있는 거리를 말한다</a:t>
            </a:r>
            <a:endParaRPr lang="en-US" altLang="ko-KR" sz="24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83" y="4052888"/>
            <a:ext cx="5585858" cy="249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562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523</Words>
  <Application>Microsoft Office PowerPoint</Application>
  <PresentationFormat>화면 슬라이드 쇼(4:3)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2018-04-05T03:05:04Z</dcterms:created>
  <dcterms:modified xsi:type="dcterms:W3CDTF">2018-04-05T03:06:11Z</dcterms:modified>
</cp:coreProperties>
</file>