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9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85B1-D22E-4FF9-B2FE-E53B3A21F01B}" type="datetimeFigureOut">
              <a:rPr lang="ko-KR" altLang="en-US" smtClean="0"/>
              <a:t>2018-04-03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D1D5-FC9F-4BE3-9F53-6B90E903AB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77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pPr/>
              <a:t>2018-04-03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35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56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2018-04-03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1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2018-04-03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133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0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2018-04-03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288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0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8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2018-04-03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0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2018-04-03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0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bs.co.kr/news/endPage.do?news_id=N0311662629&amp;plink=LINK&amp;cooper=SBSNEWSVIEW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V8a-f6YX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n4SKIC4mn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OLkBgK2GF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youtube.com/watch?v=eIfQ4GfSz3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d5MEIDcOFI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8134672" cy="94545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간도를 바라보는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중국의 관점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3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648000" y="2746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sz="2600" b="1"/>
              <a:t>일본이 만든 간도는 조선땅 이라는 지도.</a:t>
            </a: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7599" y="1599840"/>
            <a:ext cx="3194640" cy="4525560"/>
          </a:xfrm>
        </p:spPr>
      </p:pic>
      <p:sp>
        <p:nvSpPr>
          <p:cNvPr id="4" name="텍스트 개체 틀 3"/>
          <p:cNvSpPr txBox="1">
            <a:spLocks noGrp="1"/>
          </p:cNvSpPr>
          <p:nvPr>
            <p:ph type="body" idx="4294967295"/>
          </p:nvPr>
        </p:nvSpPr>
        <p:spPr>
          <a:xfrm>
            <a:off x="4464000" y="1600200"/>
            <a:ext cx="4224960" cy="4525560"/>
          </a:xfrm>
        </p:spPr>
        <p:txBody>
          <a:bodyPr lIns="0" tIns="0" rIns="0" bIns="0"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lvl="0"/>
            <a:r>
              <a:rPr lang="ko-KR" altLang="en-US" sz="2800">
                <a:latin typeface="" pitchFamily="18"/>
              </a:rPr>
              <a:t>이 지도는 </a:t>
            </a:r>
            <a:r>
              <a:rPr lang="en-US" altLang="ko-KR" sz="2800">
                <a:latin typeface="" pitchFamily="18"/>
              </a:rPr>
              <a:t>'</a:t>
            </a:r>
            <a:r>
              <a:rPr lang="ko-KR" altLang="en-US" sz="2800">
                <a:latin typeface="" pitchFamily="18"/>
              </a:rPr>
              <a:t>조선과 청의 국경인 토문강은 두만강의 또 다른 이름</a:t>
            </a:r>
            <a:r>
              <a:rPr lang="en-US" altLang="ko-KR" sz="2800">
                <a:latin typeface="" pitchFamily="18"/>
              </a:rPr>
              <a:t>'</a:t>
            </a:r>
            <a:r>
              <a:rPr lang="ko-KR" altLang="en-US" sz="2800">
                <a:latin typeface="" pitchFamily="18"/>
              </a:rPr>
              <a:t>이라고 주장해온 중국에 대한 반박자료도 되지만 간도가 조선 땅이었음을 밝히는 결정적 자료로 주목 받고 있는 지도입니다</a:t>
            </a:r>
            <a:r>
              <a:rPr lang="en-US" altLang="ko-KR" sz="2800">
                <a:latin typeface="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4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/>
              <a:t>동영상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n-US" altLang="ko-KR" dirty="0">
                <a:latin typeface="맑은 고딕" pitchFamily="18"/>
                <a:hlinkClick r:id="rId3"/>
              </a:rPr>
              <a:t>http://</a:t>
            </a:r>
            <a:r>
              <a:rPr lang="en-US" altLang="ko-KR" dirty="0" smtClean="0">
                <a:latin typeface="맑은 고딕" pitchFamily="18"/>
                <a:hlinkClick r:id="rId3"/>
              </a:rPr>
              <a:t>news.sbs.co.kr/news/endPage.do?news_id=N0311662629&amp;plink=LINK&amp;cooper=SBSNEWSVIEWER</a:t>
            </a:r>
            <a:endParaRPr lang="en-US" altLang="ko-KR" dirty="0" smtClean="0">
              <a:latin typeface="맑은 고딕" pitchFamily="18"/>
            </a:endParaRP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altLang="ko-KR" dirty="0">
              <a:latin typeface="맑은 고딕" pitchFamily="18"/>
            </a:endParaRPr>
          </a:p>
          <a:p>
            <a:pPr lvl="0"/>
            <a:r>
              <a:rPr lang="ko-KR" altLang="en-US" sz="2000" dirty="0">
                <a:latin typeface="맑은 고딕" pitchFamily="18"/>
              </a:rPr>
              <a:t>일본이 간도가 조선땅이라고 지도에 그렸던  동영상입니다</a:t>
            </a:r>
            <a:r>
              <a:rPr lang="en-US" altLang="ko-KR" sz="2000" dirty="0">
                <a:latin typeface="맑은 고딕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9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러시아 입장에서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보는 간도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5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3590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초기 극동정책을 관망정책의 시점으로 바라봄</a:t>
            </a:r>
            <a:r>
              <a:rPr lang="en-US" altLang="ko-KR" dirty="0" smtClean="0"/>
              <a:t>  </a:t>
            </a:r>
          </a:p>
          <a:p>
            <a:endParaRPr lang="en-US" altLang="ko-KR" dirty="0"/>
          </a:p>
          <a:p>
            <a:r>
              <a:rPr lang="ko-KR" altLang="en-US" dirty="0"/>
              <a:t>청일전쟁이전에는 한국과 간도에 대한 입장표명이 </a:t>
            </a:r>
            <a:r>
              <a:rPr lang="ko-KR" altLang="en-US" dirty="0" smtClean="0"/>
              <a:t>없었다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미약한 군사력</a:t>
            </a:r>
            <a:r>
              <a:rPr lang="en-US" altLang="ko-KR" dirty="0"/>
              <a:t>,</a:t>
            </a:r>
            <a:r>
              <a:rPr lang="ko-KR" altLang="en-US" dirty="0"/>
              <a:t>경제력으로 인한 소극적 정책 </a:t>
            </a:r>
            <a:endParaRPr lang="en-US" altLang="ko-KR" dirty="0"/>
          </a:p>
          <a:p>
            <a:pPr marL="109728" indent="0">
              <a:buNone/>
            </a:pPr>
            <a:r>
              <a:rPr lang="en-US" altLang="ko-KR" dirty="0" smtClean="0"/>
              <a:t>                     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청일전쟁이전 러시아의 입장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7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러시아 극동정책의 전환점</a:t>
            </a:r>
            <a:endParaRPr lang="en-US" altLang="ko-KR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간도와 관련된 정보를 수집하기 시작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러시아정부는 간도를 중국의 영토로 인정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러시아는 한반도문제와 만주문제가 연관되는 것을 원하지 않음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청일전쟁 이후 러시아의 간도인식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58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러일전쟁 이후 간도문제</a:t>
            </a:r>
            <a:endParaRPr lang="ko-KR" altLang="en-US" dirty="0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ko-KR" altLang="en-US" sz="2400" dirty="0" smtClean="0"/>
              <a:t>러시아의 대외정책중심이 극동에서 유럽으로 옮겨짐</a:t>
            </a:r>
            <a:endParaRPr lang="en-US" altLang="ko-KR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간도가 일본의 영향력 하에 들어감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일본이 간도 영유권 확보를 위해 간도 파출소를 설치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1909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9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일 중국과 간도협약체결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중국과 일본의 간도협약으로 인해 러시아 국익을 침해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034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러일전쟁 이후 간도문제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692275"/>
            <a:ext cx="61912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7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마무</a:t>
            </a:r>
            <a:r>
              <a:rPr lang="ko-KR" altLang="en-US" dirty="0"/>
              <a:t>리</a:t>
            </a:r>
          </a:p>
        </p:txBody>
      </p:sp>
      <p:sp>
        <p:nvSpPr>
          <p:cNvPr id="5" name="타원 4"/>
          <p:cNvSpPr/>
          <p:nvPr/>
        </p:nvSpPr>
        <p:spPr>
          <a:xfrm>
            <a:off x="611560" y="1484784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청일전쟁이전</a:t>
            </a: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084168" y="1484784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청일전쟁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</a:t>
            </a:r>
            <a:r>
              <a:rPr lang="ko-KR" altLang="en-US" dirty="0"/>
              <a:t>후</a:t>
            </a:r>
          </a:p>
        </p:txBody>
      </p:sp>
      <p:sp>
        <p:nvSpPr>
          <p:cNvPr id="7" name="타원 6"/>
          <p:cNvSpPr/>
          <p:nvPr/>
        </p:nvSpPr>
        <p:spPr>
          <a:xfrm>
            <a:off x="3347864" y="4941168"/>
            <a:ext cx="1559927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러일전쟁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419872" y="2492896"/>
            <a:ext cx="1440160" cy="1512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</a:t>
            </a:r>
            <a:endParaRPr lang="ko-KR" altLang="en-US" dirty="0"/>
          </a:p>
        </p:txBody>
      </p:sp>
      <p:cxnSp>
        <p:nvCxnSpPr>
          <p:cNvPr id="10" name="직선 연결선 9"/>
          <p:cNvCxnSpPr>
            <a:stCxn id="5" idx="6"/>
            <a:endCxn id="6" idx="2"/>
          </p:cNvCxnSpPr>
          <p:nvPr/>
        </p:nvCxnSpPr>
        <p:spPr>
          <a:xfrm>
            <a:off x="2195736" y="224086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5" idx="6"/>
            <a:endCxn id="7" idx="0"/>
          </p:cNvCxnSpPr>
          <p:nvPr/>
        </p:nvCxnSpPr>
        <p:spPr>
          <a:xfrm>
            <a:off x="2195736" y="2240868"/>
            <a:ext cx="1932092" cy="270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7" idx="0"/>
            <a:endCxn id="6" idx="2"/>
          </p:cNvCxnSpPr>
          <p:nvPr/>
        </p:nvCxnSpPr>
        <p:spPr>
          <a:xfrm flipV="1">
            <a:off x="4127828" y="2240868"/>
            <a:ext cx="1956340" cy="270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간도가 한국땅인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1951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prstClr val="black"/>
                </a:solidFill>
              </a:rPr>
              <a:t>∙ 간도 이름의 유래</a:t>
            </a:r>
            <a:endParaRPr lang="en-US" altLang="ko-KR" sz="3000" dirty="0">
              <a:solidFill>
                <a:prstClr val="black"/>
              </a:solidFill>
            </a:endParaRPr>
          </a:p>
          <a:p>
            <a:endParaRPr lang="en-US" altLang="ko-KR" sz="3000" dirty="0">
              <a:solidFill>
                <a:prstClr val="black"/>
              </a:solidFill>
            </a:endParaRPr>
          </a:p>
          <a:p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ko-KR" altLang="en-US" sz="3000" dirty="0">
                <a:solidFill>
                  <a:prstClr val="black"/>
                </a:solidFill>
              </a:rPr>
              <a:t>∙ 간도의 역사</a:t>
            </a:r>
            <a:endParaRPr lang="en-US" altLang="ko-KR" sz="3000" dirty="0">
              <a:solidFill>
                <a:prstClr val="black"/>
              </a:solidFill>
            </a:endParaRPr>
          </a:p>
          <a:p>
            <a:endParaRPr lang="en-US" altLang="ko-KR" sz="3000" dirty="0">
              <a:solidFill>
                <a:prstClr val="black"/>
              </a:solidFill>
            </a:endParaRPr>
          </a:p>
          <a:p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ko-KR" altLang="en-US" sz="3000" dirty="0">
                <a:solidFill>
                  <a:prstClr val="black"/>
                </a:solidFill>
              </a:rPr>
              <a:t>∙ 임자 없는 땅</a:t>
            </a:r>
            <a:endParaRPr lang="en-US" altLang="ko-KR" sz="30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Administrator\Desktop\간도 지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5688"/>
            <a:ext cx="3960440" cy="41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여진족</a:t>
            </a:r>
            <a:r>
              <a:rPr lang="en-US" altLang="ko-KR" dirty="0" smtClean="0"/>
              <a:t>(</a:t>
            </a:r>
            <a:r>
              <a:rPr lang="ko-KR" altLang="en-US" dirty="0" smtClean="0"/>
              <a:t>만주족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관하여</a:t>
            </a:r>
            <a:endParaRPr lang="ko-KR" altLang="en-US" dirty="0"/>
          </a:p>
        </p:txBody>
      </p:sp>
      <p:pic>
        <p:nvPicPr>
          <p:cNvPr id="1026" name="Picture 2" descr="C:\Users\Administrator\Desktop\여진족 누르하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08" y="3579688"/>
            <a:ext cx="4321692" cy="3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60848"/>
            <a:ext cx="52565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700" dirty="0">
                <a:solidFill>
                  <a:prstClr val="black"/>
                </a:solidFill>
              </a:rPr>
              <a:t>여진족의 역사</a:t>
            </a: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ko-KR" altLang="en-US" sz="2700" dirty="0">
                <a:solidFill>
                  <a:prstClr val="black"/>
                </a:solidFill>
              </a:rPr>
              <a:t>여진족의 발전</a:t>
            </a: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ko-KR" altLang="en-US" sz="2700" dirty="0">
                <a:solidFill>
                  <a:prstClr val="black"/>
                </a:solidFill>
              </a:rPr>
              <a:t>청나라와 여진족</a:t>
            </a: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endParaRPr lang="en-US" altLang="ko-KR" sz="27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ko-KR" altLang="en-US" sz="2700" dirty="0" err="1">
                <a:solidFill>
                  <a:prstClr val="black"/>
                </a:solidFill>
              </a:rPr>
              <a:t>후금과</a:t>
            </a:r>
            <a:r>
              <a:rPr lang="ko-KR" altLang="en-US" sz="2700" dirty="0">
                <a:solidFill>
                  <a:prstClr val="black"/>
                </a:solidFill>
              </a:rPr>
              <a:t> 여진족</a:t>
            </a:r>
            <a:endParaRPr lang="en-US" altLang="ko-KR" sz="27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4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4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간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9045" y="1334958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prstClr val="black"/>
                </a:solidFill>
              </a:rPr>
              <a:t>∙ 간도협약</a:t>
            </a:r>
            <a:endParaRPr lang="en-US" altLang="ko-KR" sz="3500" dirty="0">
              <a:solidFill>
                <a:prstClr val="black"/>
              </a:solidFill>
            </a:endParaRPr>
          </a:p>
          <a:p>
            <a:endParaRPr lang="en-US" altLang="ko-KR" sz="3500" dirty="0">
              <a:solidFill>
                <a:prstClr val="black"/>
              </a:solidFill>
            </a:endParaRPr>
          </a:p>
          <a:p>
            <a:r>
              <a:rPr lang="ko-KR" altLang="en-US" sz="3500" dirty="0">
                <a:solidFill>
                  <a:prstClr val="black"/>
                </a:solidFill>
              </a:rPr>
              <a:t>∙백두산 정계비</a:t>
            </a:r>
            <a:r>
              <a:rPr lang="en-US" altLang="ko-KR" sz="3500" dirty="0">
                <a:solidFill>
                  <a:prstClr val="black"/>
                </a:solidFill>
              </a:rPr>
              <a:t>(</a:t>
            </a:r>
            <a:r>
              <a:rPr lang="ko-KR" altLang="en-US" sz="3500" dirty="0">
                <a:solidFill>
                  <a:prstClr val="black"/>
                </a:solidFill>
              </a:rPr>
              <a:t>定界碑</a:t>
            </a:r>
            <a:r>
              <a:rPr lang="en-US" altLang="ko-KR" sz="3500" dirty="0">
                <a:solidFill>
                  <a:prstClr val="black"/>
                </a:solidFill>
              </a:rPr>
              <a:t>)</a:t>
            </a:r>
            <a:endParaRPr lang="ko-KR" altLang="en-US" sz="3500" dirty="0">
              <a:solidFill>
                <a:prstClr val="black"/>
              </a:solidFill>
            </a:endParaRPr>
          </a:p>
          <a:p>
            <a:endParaRPr lang="en-US" altLang="ko-KR" sz="3500" dirty="0">
              <a:solidFill>
                <a:prstClr val="black"/>
              </a:solidFill>
            </a:endParaRPr>
          </a:p>
          <a:p>
            <a:r>
              <a:rPr lang="ko-KR" altLang="en-US" sz="3500" dirty="0">
                <a:solidFill>
                  <a:prstClr val="black"/>
                </a:solidFill>
              </a:rPr>
              <a:t>∙무장투쟁</a:t>
            </a:r>
          </a:p>
        </p:txBody>
      </p:sp>
    </p:spTree>
    <p:extLst>
      <p:ext uri="{BB962C8B-B14F-4D97-AF65-F5344CB8AC3E}">
        <p14:creationId xmlns:p14="http://schemas.microsoft.com/office/powerpoint/2010/main" val="10234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간도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0" y="980728"/>
            <a:ext cx="3547086" cy="41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6140" y="980728"/>
            <a:ext cx="40324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prstClr val="black"/>
                </a:solidFill>
              </a:rPr>
              <a:t>∙</a:t>
            </a:r>
            <a:r>
              <a:rPr lang="ko-KR" altLang="en-US" sz="2500" dirty="0" err="1">
                <a:solidFill>
                  <a:prstClr val="black"/>
                </a:solidFill>
              </a:rPr>
              <a:t>박경리</a:t>
            </a:r>
            <a:r>
              <a:rPr lang="ko-KR" altLang="en-US" sz="2500" dirty="0">
                <a:solidFill>
                  <a:prstClr val="black"/>
                </a:solidFill>
              </a:rPr>
              <a:t> 선생의 토지 후반부 무대</a:t>
            </a:r>
            <a:endParaRPr lang="en-US" altLang="ko-KR" sz="2500" dirty="0">
              <a:solidFill>
                <a:prstClr val="black"/>
              </a:solidFill>
            </a:endParaRPr>
          </a:p>
          <a:p>
            <a:endParaRPr lang="en-US" altLang="ko-KR" sz="2500" dirty="0">
              <a:solidFill>
                <a:prstClr val="black"/>
              </a:solidFill>
            </a:endParaRPr>
          </a:p>
          <a:p>
            <a:endParaRPr lang="en-US" altLang="ko-KR" sz="2500" dirty="0">
              <a:solidFill>
                <a:prstClr val="black"/>
              </a:solidFill>
            </a:endParaRPr>
          </a:p>
          <a:p>
            <a:r>
              <a:rPr lang="en-US" altLang="ko-KR" sz="2500" dirty="0">
                <a:solidFill>
                  <a:prstClr val="black"/>
                </a:solidFill>
              </a:rPr>
              <a:t>∙ </a:t>
            </a:r>
            <a:r>
              <a:rPr lang="ko-KR" altLang="en-US" sz="2500" dirty="0">
                <a:solidFill>
                  <a:prstClr val="black"/>
                </a:solidFill>
              </a:rPr>
              <a:t>윤동주 시인의 명동학교</a:t>
            </a:r>
            <a:endParaRPr lang="en-US" altLang="ko-KR" sz="2500" dirty="0">
              <a:solidFill>
                <a:prstClr val="black"/>
              </a:solidFill>
            </a:endParaRPr>
          </a:p>
          <a:p>
            <a:endParaRPr lang="en-US" altLang="ko-KR" sz="2500" dirty="0">
              <a:solidFill>
                <a:prstClr val="black"/>
              </a:solidFill>
            </a:endParaRPr>
          </a:p>
          <a:p>
            <a:endParaRPr lang="en-US" altLang="ko-KR" sz="2500" dirty="0">
              <a:solidFill>
                <a:prstClr val="black"/>
              </a:solidFill>
            </a:endParaRPr>
          </a:p>
          <a:p>
            <a:r>
              <a:rPr lang="en-US" altLang="ko-KR" sz="2500" dirty="0">
                <a:solidFill>
                  <a:prstClr val="black"/>
                </a:solidFill>
              </a:rPr>
              <a:t>∙ </a:t>
            </a:r>
            <a:r>
              <a:rPr lang="ko-KR" altLang="en-US" sz="2500" dirty="0">
                <a:solidFill>
                  <a:prstClr val="black"/>
                </a:solidFill>
              </a:rPr>
              <a:t>애국지사와 투사들을 길러낸 교육기관들</a:t>
            </a:r>
            <a:endParaRPr lang="en-US" altLang="ko-KR" sz="2500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자료 </a:t>
            </a:r>
            <a:endParaRPr lang="ko-KR" altLang="en-US" dirty="0"/>
          </a:p>
        </p:txBody>
      </p:sp>
      <p:pic>
        <p:nvPicPr>
          <p:cNvPr id="1026" name="Picture 2" descr="C:\Users\Administrator\Desktop\동영상 자료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8806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77330" y="1188265"/>
            <a:ext cx="7136027" cy="3441399"/>
          </a:xfrm>
        </p:spPr>
        <p:txBody>
          <a:bodyPr/>
          <a:lstStyle/>
          <a:p>
            <a:r>
              <a:rPr lang="ko-KR" altLang="en-US" dirty="0" smtClean="0"/>
              <a:t>간도를 되찾아야                         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ko-KR" altLang="en-US" dirty="0" smtClean="0"/>
              <a:t>하는 이유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간도를 되찾아야 하는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</a:rPr>
              <a:t>일본</a:t>
            </a:r>
            <a:r>
              <a:rPr lang="en-US" altLang="ko-KR" sz="2400" dirty="0" smtClean="0">
                <a:solidFill>
                  <a:srgbClr val="0070C0"/>
                </a:solidFill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</a:rPr>
              <a:t>청나라의 간도협약에 의해 빼앗기다</a:t>
            </a:r>
            <a:r>
              <a:rPr lang="en-US" altLang="ko-KR" sz="2400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2400" dirty="0"/>
          </a:p>
          <a:p>
            <a:r>
              <a:rPr lang="ko-KR" altLang="en-US" sz="2400" dirty="0">
                <a:solidFill>
                  <a:srgbClr val="0070C0"/>
                </a:solidFill>
              </a:rPr>
              <a:t>현재 중국은 간도에 대해 </a:t>
            </a:r>
            <a:r>
              <a:rPr lang="en-US" altLang="ko-KR" sz="2400" dirty="0">
                <a:solidFill>
                  <a:srgbClr val="0070C0"/>
                </a:solidFill>
              </a:rPr>
              <a:t>"</a:t>
            </a:r>
            <a:r>
              <a:rPr lang="ko-KR" altLang="en-US" sz="2400" dirty="0">
                <a:solidFill>
                  <a:srgbClr val="0070C0"/>
                </a:solidFill>
              </a:rPr>
              <a:t>당시 일본과 간도 문제는 끝났다</a:t>
            </a:r>
            <a:r>
              <a:rPr lang="en-US" altLang="ko-KR" sz="2400" dirty="0">
                <a:solidFill>
                  <a:srgbClr val="0070C0"/>
                </a:solidFill>
              </a:rPr>
              <a:t>"</a:t>
            </a:r>
            <a:r>
              <a:rPr lang="ko-KR" altLang="en-US" sz="2400" dirty="0">
                <a:solidFill>
                  <a:srgbClr val="0070C0"/>
                </a:solidFill>
              </a:rPr>
              <a:t>고 주장하며 </a:t>
            </a:r>
            <a:r>
              <a:rPr lang="en-US" altLang="ko-KR" sz="2400" dirty="0">
                <a:solidFill>
                  <a:srgbClr val="0070C0"/>
                </a:solidFill>
              </a:rPr>
              <a:t>"</a:t>
            </a:r>
            <a:r>
              <a:rPr lang="ko-KR" altLang="en-US" sz="2400" dirty="0">
                <a:solidFill>
                  <a:srgbClr val="0070C0"/>
                </a:solidFill>
              </a:rPr>
              <a:t>한국과 간도로 인한 영토분쟁은 존재하지 않는다</a:t>
            </a:r>
            <a:r>
              <a:rPr lang="en-US" altLang="ko-KR" sz="2400" dirty="0">
                <a:solidFill>
                  <a:srgbClr val="0070C0"/>
                </a:solidFill>
              </a:rPr>
              <a:t>"</a:t>
            </a:r>
            <a:r>
              <a:rPr lang="ko-KR" altLang="en-US" sz="2400" dirty="0">
                <a:solidFill>
                  <a:srgbClr val="0070C0"/>
                </a:solidFill>
              </a:rPr>
              <a:t>는 입장을 취하고 있다</a:t>
            </a:r>
            <a:r>
              <a:rPr lang="en-US" altLang="ko-KR" sz="2400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2400" dirty="0">
              <a:solidFill>
                <a:srgbClr val="0070C0"/>
              </a:solidFill>
            </a:endParaRPr>
          </a:p>
          <a:p>
            <a:r>
              <a:rPr lang="ko-KR" altLang="en-US" sz="2400" dirty="0" smtClean="0">
                <a:solidFill>
                  <a:srgbClr val="0070C0"/>
                </a:solidFill>
              </a:rPr>
              <a:t>간도를 되찾기 위해서는 국민적 </a:t>
            </a:r>
            <a:r>
              <a:rPr lang="ko-KR" altLang="en-US" sz="2400" dirty="0">
                <a:solidFill>
                  <a:srgbClr val="0070C0"/>
                </a:solidFill>
              </a:rPr>
              <a:t>의지와 </a:t>
            </a:r>
            <a:r>
              <a:rPr lang="ko-KR" altLang="en-US" sz="2400" dirty="0" smtClean="0">
                <a:solidFill>
                  <a:srgbClr val="0070C0"/>
                </a:solidFill>
              </a:rPr>
              <a:t>끈기가 필요하다</a:t>
            </a:r>
            <a:r>
              <a:rPr lang="en-US" altLang="ko-KR" sz="2400" dirty="0" smtClean="0">
                <a:solidFill>
                  <a:srgbClr val="0070C0"/>
                </a:solidFill>
              </a:rPr>
              <a:t>.</a:t>
            </a:r>
            <a:endParaRPr lang="ko-KR" altLang="en-US" sz="2400" dirty="0">
              <a:solidFill>
                <a:srgbClr val="0070C0"/>
              </a:solidFill>
            </a:endParaRPr>
          </a:p>
          <a:p>
            <a:endParaRPr lang="ko-KR" altLang="en-US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443022"/>
          </a:xfrm>
        </p:spPr>
        <p:txBody>
          <a:bodyPr>
            <a:normAutofit/>
          </a:bodyPr>
          <a:lstStyle/>
          <a:p>
            <a:r>
              <a:rPr lang="en-US" altLang="ko-KR" sz="2900" dirty="0" smtClean="0"/>
              <a:t>1. </a:t>
            </a:r>
            <a:r>
              <a:rPr lang="ko-KR" altLang="en-US" sz="2900" dirty="0" smtClean="0"/>
              <a:t>민족건국의 발상지이자 동양문화의 </a:t>
            </a:r>
            <a:r>
              <a:rPr lang="ko-KR" altLang="en-US" sz="2900" dirty="0" err="1" smtClean="0"/>
              <a:t>시원지이기</a:t>
            </a:r>
            <a:r>
              <a:rPr lang="ko-KR" altLang="en-US" sz="2900" dirty="0" smtClean="0"/>
              <a:t> 때문이다</a:t>
            </a:r>
            <a:endParaRPr lang="ko-KR" altLang="en-US" sz="29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02386" y="1927654"/>
            <a:ext cx="7543800" cy="424454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ko-KR" altLang="en-US" dirty="0" smtClean="0"/>
              <a:t>간도분쟁이 </a:t>
            </a:r>
            <a:r>
              <a:rPr lang="ko-KR" altLang="en-US" dirty="0"/>
              <a:t>일어났던 간도지역의 백두산</a:t>
            </a:r>
            <a:r>
              <a:rPr lang="en-US" altLang="ko-KR" dirty="0"/>
              <a:t>, </a:t>
            </a:r>
            <a:r>
              <a:rPr lang="ko-KR" altLang="en-US" dirty="0"/>
              <a:t>송화강</a:t>
            </a:r>
            <a:r>
              <a:rPr lang="en-US" altLang="ko-KR" dirty="0"/>
              <a:t>, </a:t>
            </a:r>
            <a:r>
              <a:rPr lang="en-US" altLang="ko-KR" dirty="0" smtClean="0"/>
              <a:t>   </a:t>
            </a:r>
            <a:r>
              <a:rPr lang="ko-KR" altLang="en-US" dirty="0" err="1" smtClean="0"/>
              <a:t>흑룡강</a:t>
            </a:r>
            <a:r>
              <a:rPr lang="ko-KR" altLang="en-US" dirty="0" smtClean="0"/>
              <a:t> </a:t>
            </a:r>
            <a:r>
              <a:rPr lang="ko-KR" altLang="en-US" dirty="0"/>
              <a:t>일대는 애초 우 리 민족건국의 발상지로서 그 중요성이 매우 </a:t>
            </a:r>
            <a:r>
              <a:rPr lang="ko-KR" altLang="en-US" dirty="0" smtClean="0"/>
              <a:t>크다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marL="109728" indent="0">
              <a:buNone/>
            </a:pPr>
            <a:r>
              <a:rPr lang="ko-KR" altLang="en-US" dirty="0" smtClean="0"/>
              <a:t>이 지역은 우리 민족이 고조선</a:t>
            </a:r>
            <a:r>
              <a:rPr lang="en-US" altLang="ko-KR" dirty="0" smtClean="0"/>
              <a:t>·</a:t>
            </a:r>
            <a:r>
              <a:rPr lang="ko-KR" altLang="en-US" dirty="0" smtClean="0"/>
              <a:t>부여 이래로 재세이화</a:t>
            </a:r>
            <a:r>
              <a:rPr lang="en-US" altLang="ko-KR" dirty="0"/>
              <a:t>(</a:t>
            </a:r>
            <a:r>
              <a:rPr lang="ko-KR" altLang="en-US" dirty="0" err="1"/>
              <a:t>在世理化</a:t>
            </a:r>
            <a:r>
              <a:rPr lang="en-US" altLang="ko-KR" dirty="0"/>
              <a:t>), </a:t>
            </a:r>
            <a:r>
              <a:rPr lang="ko-KR" altLang="en-US" dirty="0"/>
              <a:t>홍익인간</a:t>
            </a:r>
            <a:r>
              <a:rPr lang="en-US" altLang="ko-KR" dirty="0"/>
              <a:t>(</a:t>
            </a:r>
            <a:r>
              <a:rPr lang="ko-KR" altLang="en-US" dirty="0"/>
              <a:t>弘益人間</a:t>
            </a:r>
            <a:r>
              <a:rPr lang="en-US" altLang="ko-KR" dirty="0"/>
              <a:t>) </a:t>
            </a:r>
            <a:r>
              <a:rPr lang="ko-KR" altLang="en-US" dirty="0"/>
              <a:t>의 건국이념을 실현시켰던 곳이다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marL="109728" indent="0">
              <a:buNone/>
            </a:pPr>
            <a:r>
              <a:rPr lang="ko-KR" altLang="en-US" dirty="0" smtClean="0"/>
              <a:t>반만년의 역사 중 우리 한민족이 </a:t>
            </a:r>
            <a:r>
              <a:rPr lang="en-US" altLang="ko-KR" dirty="0" smtClean="0"/>
              <a:t>3352</a:t>
            </a:r>
            <a:r>
              <a:rPr lang="ko-KR" altLang="en-US" dirty="0" smtClean="0"/>
              <a:t>년을 지배하였지만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한족의 지배기간은 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백년도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넘지않는다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069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2. </a:t>
            </a:r>
            <a:r>
              <a:rPr lang="ko-KR" altLang="en-US" sz="3200" dirty="0" smtClean="0"/>
              <a:t>간도는 동북아의 전략적 요충지이기 때문이다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간도지역이 지정학적으로 국토방위상 매우 중요한 요충지이기 때문이다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간도지역은 지난날 한국의 국토방어상 중요한 군사 요충지임과 동시에 만주와 시베리아 진출의 교두보이다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간도지역은 동아시아의 심장부지역이다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0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3. </a:t>
            </a:r>
            <a:r>
              <a:rPr lang="ko-KR" altLang="en-US" sz="3200" dirty="0" smtClean="0"/>
              <a:t>재중동포의 위상확립과 민족정체성 회복을 위해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우리 정부가 광복 후 간도영유권을 공식적으로 주장하지 않았기 때문에 </a:t>
            </a:r>
            <a:r>
              <a:rPr lang="ko-KR" altLang="en-US" dirty="0" err="1" smtClean="0"/>
              <a:t>재중동포족들의</a:t>
            </a:r>
            <a:r>
              <a:rPr lang="ko-KR" altLang="en-US" dirty="0" smtClean="0"/>
              <a:t> 위상이 모호한 상태로 변화하였으며 한민족의 정체성을 다분히 상실하였다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우리 정부의 간도영유권과 재중동포들에 대한 소극적인 정책으로 말미암아 중국정부는 마치 간도지역이 중국 영토인 양 대외적으로 공언하고 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젊은 청년들의 탈 농촌화로 인하여 위기현상은 더 가시화되고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4. </a:t>
            </a:r>
            <a:r>
              <a:rPr lang="ko-KR" altLang="en-US" sz="3200" dirty="0" smtClean="0"/>
              <a:t>민족의 역사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문화 및 동질성의 회복을 위해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간도영유권 주장의 중요성은 남북한의 내국인과 재중동포들간에 우리 민족의 역사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 및 동질성의 회복을 의미하기 때문이다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내국인이 재중동포를 타민족으로 여기고 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간도영유권을 주장하지 않음으로써 남북 분단에 이어 재중동포와의 이질화를 심화시켰다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151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5. </a:t>
            </a:r>
            <a:r>
              <a:rPr lang="ko-KR" altLang="en-US" sz="3600" dirty="0" smtClean="0"/>
              <a:t>장래 민족의 생존공간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장래 우리 민족의 생존공간으로서 절대적으로 필요한 지역이 간도지역이다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이 지역은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세기 이후 한반도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연해주를 잇는 한민족공동체의 형성을 바라볼 수 있는 지역이다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간도영유권의 주장은 우리민족의 생존공간과 역사 및 문화영역의 확보라는 관점에서 대단히 중요하다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546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역사적 간도의 사건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smtClean="0"/>
              <a:t>백두산정계비</a:t>
            </a: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err="1" smtClean="0"/>
              <a:t>정해감계회담</a:t>
            </a: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err="1"/>
              <a:t>중일도문강만한계무조관</a:t>
            </a:r>
            <a:endParaRPr lang="ko-KR" altLang="en-US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err="1" smtClean="0"/>
              <a:t>만주국의</a:t>
            </a:r>
            <a:r>
              <a:rPr lang="ko-KR" altLang="en-US" dirty="0" smtClean="0"/>
              <a:t> 수립</a:t>
            </a: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err="1"/>
              <a:t>중조변계조약</a:t>
            </a:r>
            <a:endParaRPr lang="ko-KR" altLang="en-US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endParaRPr lang="en-US" altLang="ko-KR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ko-KR" altLang="en-US" dirty="0"/>
          </a:p>
        </p:txBody>
      </p:sp>
      <p:pic>
        <p:nvPicPr>
          <p:cNvPr id="2050" name="Picture 2" descr="C:\Users\Administrator\Desktop\간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63446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 smtClean="0"/>
              <a:t>6. </a:t>
            </a:r>
            <a:r>
              <a:rPr lang="ko-KR" altLang="en-US" sz="3600" dirty="0" smtClean="0"/>
              <a:t>중국의 불법점유로 인한 취득시효의의 불식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간도영유권을 주장하지 않으면 중국의 취득시효를 인정해주는 결과를 초래한다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따라서 간도지역에 대한 영유권이 우리에게 있음을 중국에 통지하고 국경선의 논의를 제기해야 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412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7. </a:t>
            </a:r>
            <a:r>
              <a:rPr lang="ko-KR" altLang="en-US" sz="3600" dirty="0" err="1" smtClean="0"/>
              <a:t>한중수교의</a:t>
            </a:r>
            <a:r>
              <a:rPr lang="ko-KR" altLang="en-US" sz="3600" dirty="0" smtClean="0"/>
              <a:t> 굴욕외교의 청산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간도영유권 주장은 우리가 마땅히 주장해야 할 권리임과 동시에 </a:t>
            </a:r>
            <a:r>
              <a:rPr lang="en-US" altLang="ko-KR" dirty="0" smtClean="0"/>
              <a:t>1992</a:t>
            </a:r>
            <a:r>
              <a:rPr lang="ko-KR" altLang="en-US" dirty="0" smtClean="0"/>
              <a:t>년 굴욕외교였던 </a:t>
            </a:r>
            <a:r>
              <a:rPr lang="ko-KR" altLang="en-US" dirty="0" err="1" smtClean="0"/>
              <a:t>한중수교</a:t>
            </a:r>
            <a:r>
              <a:rPr lang="ko-KR" altLang="en-US" dirty="0" smtClean="0"/>
              <a:t> 관계의 청산이기 때문이다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우리 민족이 영원히 발전하기 위해서는 간도지역의 확보 없이는 불가능하다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이 점이 간도영유권 주장의 이유임과 동시에 간도를 되찾아야 할 필연적인 이유다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853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간도에 대한 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https://www.youtube.com/watch?v=-</a:t>
            </a:r>
            <a:r>
              <a:rPr lang="en-US" altLang="ko-KR" dirty="0" smtClean="0">
                <a:hlinkClick r:id="rId2"/>
              </a:rPr>
              <a:t>OLkBgK2GF8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- </a:t>
            </a:r>
            <a:r>
              <a:rPr lang="en-US" altLang="ko-KR" dirty="0"/>
              <a:t>[ </a:t>
            </a:r>
            <a:r>
              <a:rPr lang="ko-KR" altLang="en-US" dirty="0"/>
              <a:t>언젠가는 되 찾아야 할 영토 </a:t>
            </a:r>
            <a:r>
              <a:rPr lang="en-US" altLang="ko-KR" dirty="0"/>
              <a:t>] </a:t>
            </a:r>
            <a:r>
              <a:rPr lang="ko-KR" altLang="en-US" dirty="0"/>
              <a:t>중국 속의 조선영토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간도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63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프레아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비히어</a:t>
            </a:r>
            <a:r>
              <a:rPr lang="ko-KR" altLang="en-US" dirty="0" smtClean="0">
                <a:solidFill>
                  <a:schemeClr val="tx1"/>
                </a:solidFill>
              </a:rPr>
              <a:t> 사원 분쟁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사이크스 피코 협정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간도와 유사한 사례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01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프레아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비히어</a:t>
            </a:r>
            <a:r>
              <a:rPr lang="ko-KR" altLang="en-US" dirty="0" smtClean="0"/>
              <a:t> 사원 분쟁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+mn-ea"/>
              </a:rPr>
              <a:t>캄보디아와 태국 국경에 있는  </a:t>
            </a:r>
            <a:r>
              <a:rPr lang="ko-KR" altLang="en-US" dirty="0" err="1" smtClean="0">
                <a:latin typeface="+mn-ea"/>
              </a:rPr>
              <a:t>프레아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비히어</a:t>
            </a:r>
            <a:r>
              <a:rPr lang="ko-KR" altLang="en-US" dirty="0" smtClean="0">
                <a:latin typeface="+mn-ea"/>
              </a:rPr>
              <a:t> 사원 주변 지역에 대한 양국간의 분쟁</a:t>
            </a:r>
            <a:endParaRPr lang="en-US" altLang="ko-KR" dirty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1950</a:t>
            </a:r>
            <a:r>
              <a:rPr lang="ko-KR" altLang="en-US" dirty="0" smtClean="0">
                <a:latin typeface="+mn-ea"/>
              </a:rPr>
              <a:t>년 태국이 사원지역에 국경수비대를 배치함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캄보디아가 </a:t>
            </a:r>
            <a:r>
              <a:rPr lang="en-US" altLang="ko-KR" dirty="0" smtClean="0">
                <a:latin typeface="+mn-ea"/>
              </a:rPr>
              <a:t>1959</a:t>
            </a:r>
            <a:r>
              <a:rPr lang="ko-KR" altLang="en-US" dirty="0" smtClean="0">
                <a:latin typeface="+mn-ea"/>
              </a:rPr>
              <a:t>년 국제사법재판소에 제소하였고 </a:t>
            </a:r>
            <a:r>
              <a:rPr lang="en-US" altLang="ko-KR" dirty="0" smtClean="0">
                <a:latin typeface="+mn-ea"/>
              </a:rPr>
              <a:t>1962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가지의 이유를 들어 사원의 영유권이 캄보디아에 있다고 판결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340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프레아 비히어 사원 분쟁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519237"/>
            <a:ext cx="6572250" cy="4429125"/>
          </a:xfrm>
        </p:spPr>
      </p:pic>
    </p:spTree>
    <p:extLst>
      <p:ext uri="{BB962C8B-B14F-4D97-AF65-F5344CB8AC3E}">
        <p14:creationId xmlns:p14="http://schemas.microsoft.com/office/powerpoint/2010/main" val="330976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사이크스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피코</a:t>
            </a:r>
            <a:r>
              <a:rPr lang="ko-KR" altLang="en-US" dirty="0" smtClean="0"/>
              <a:t> 비밀협정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>
                <a:latin typeface="+mn-ea"/>
              </a:rPr>
              <a:t>1916</a:t>
            </a:r>
            <a:r>
              <a:rPr lang="ko-KR" altLang="en-US" dirty="0">
                <a:latin typeface="+mn-ea"/>
              </a:rPr>
              <a:t>년 </a:t>
            </a:r>
            <a:r>
              <a:rPr lang="en-US" altLang="ko-KR" dirty="0">
                <a:latin typeface="+mn-ea"/>
              </a:rPr>
              <a:t>5</a:t>
            </a:r>
            <a:r>
              <a:rPr lang="ko-KR" altLang="en-US" dirty="0">
                <a:latin typeface="+mn-ea"/>
              </a:rPr>
              <a:t>월 영국 대표 마크 </a:t>
            </a:r>
            <a:r>
              <a:rPr lang="ko-KR" altLang="en-US" dirty="0" err="1">
                <a:latin typeface="+mn-ea"/>
              </a:rPr>
              <a:t>사이크스와</a:t>
            </a:r>
            <a:r>
              <a:rPr lang="ko-KR" altLang="en-US" dirty="0">
                <a:latin typeface="+mn-ea"/>
              </a:rPr>
              <a:t> 프랑스 대표 </a:t>
            </a:r>
            <a:r>
              <a:rPr lang="ko-KR" altLang="en-US" dirty="0" err="1">
                <a:latin typeface="+mn-ea"/>
              </a:rPr>
              <a:t>조르주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피코가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터키령인</a:t>
            </a:r>
            <a:r>
              <a:rPr lang="ko-KR" altLang="en-US" dirty="0">
                <a:latin typeface="+mn-ea"/>
              </a:rPr>
              <a:t> 아라비아 민족 지역의 분할을 결정한 </a:t>
            </a:r>
            <a:r>
              <a:rPr lang="ko-KR" altLang="en-US" dirty="0" smtClean="0">
                <a:latin typeface="+mn-ea"/>
              </a:rPr>
              <a:t>비밀협정 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dirty="0" smtClean="0">
              <a:latin typeface="+mn-ea"/>
            </a:endParaRPr>
          </a:p>
          <a:p>
            <a:pPr fontAlgn="base"/>
            <a:r>
              <a:rPr lang="ko-KR" altLang="en-US" dirty="0" smtClean="0">
                <a:latin typeface="+mn-ea"/>
              </a:rPr>
              <a:t>영국은 이라크</a:t>
            </a:r>
            <a:r>
              <a:rPr lang="en-US" altLang="ko-KR" dirty="0" smtClean="0"/>
              <a:t>·</a:t>
            </a:r>
            <a:r>
              <a:rPr lang="ko-KR" altLang="en-US" dirty="0" smtClean="0">
                <a:latin typeface="+mn-ea"/>
              </a:rPr>
              <a:t>요르단 지역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프랑스는 시리아</a:t>
            </a:r>
            <a:r>
              <a:rPr lang="en-US" altLang="ko-KR" dirty="0" smtClean="0"/>
              <a:t>·</a:t>
            </a:r>
            <a:r>
              <a:rPr lang="ko-KR" altLang="en-US" dirty="0" smtClean="0">
                <a:latin typeface="+mn-ea"/>
              </a:rPr>
              <a:t>레바논 지역을 러시아는 터키의 동부지방을 얻으며 팔레스타인 지역은 </a:t>
            </a:r>
            <a:r>
              <a:rPr lang="ko-KR" altLang="en-US" dirty="0" err="1" smtClean="0">
                <a:latin typeface="+mn-ea"/>
              </a:rPr>
              <a:t>공동관리한다는</a:t>
            </a:r>
            <a:r>
              <a:rPr lang="ko-KR" altLang="en-US" dirty="0" smtClean="0">
                <a:latin typeface="+mn-ea"/>
              </a:rPr>
              <a:t> 내용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dirty="0" smtClean="0">
              <a:latin typeface="+mn-ea"/>
            </a:endParaRPr>
          </a:p>
          <a:p>
            <a:pPr fontAlgn="base"/>
            <a:r>
              <a:rPr lang="ko-KR" altLang="en-US" dirty="0" smtClean="0">
                <a:latin typeface="+mn-ea"/>
              </a:rPr>
              <a:t>이 비밀협정은 </a:t>
            </a:r>
            <a:r>
              <a:rPr lang="en-US" altLang="ko-KR" dirty="0" smtClean="0">
                <a:latin typeface="+mn-ea"/>
              </a:rPr>
              <a:t>1917</a:t>
            </a:r>
            <a:r>
              <a:rPr lang="ko-KR" altLang="en-US" dirty="0" smtClean="0">
                <a:latin typeface="+mn-ea"/>
              </a:rPr>
              <a:t>년 러시아의 볼셰비키 정권에 의해 폭로됨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6975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사이크스 피코 비밀협정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사이크스 피코 협정에 의해 분할 된 영토의 모습 </a:t>
            </a:r>
            <a:endParaRPr lang="ko-KR" altLang="en-US" dirty="0"/>
          </a:p>
        </p:txBody>
      </p:sp>
      <p:pic>
        <p:nvPicPr>
          <p:cNvPr id="4" name="Picture 3">
            <a:hlinkClick r:id="rId2" tooltip="사이크스 피코 협정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71066"/>
            <a:ext cx="7272808" cy="45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2019679"/>
          </a:xfrm>
        </p:spPr>
        <p:txBody>
          <a:bodyPr>
            <a:normAutofit/>
          </a:bodyPr>
          <a:lstStyle/>
          <a:p>
            <a:r>
              <a:rPr lang="ko-KR" altLang="en-US" sz="10000" dirty="0" smtClean="0"/>
              <a:t>감사합니다</a:t>
            </a:r>
            <a:r>
              <a:rPr lang="en-US" altLang="ko-KR" sz="10000" dirty="0" smtClean="0"/>
              <a:t>.</a:t>
            </a:r>
            <a:endParaRPr lang="ko-KR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128296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간도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63446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3"/>
          <p:cNvSpPr txBox="1">
            <a:spLocks/>
          </p:cNvSpPr>
          <p:nvPr/>
        </p:nvSpPr>
        <p:spPr>
          <a:xfrm>
            <a:off x="10750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dirty="0" smtClean="0">
                <a:solidFill>
                  <a:srgbClr val="464646"/>
                </a:solidFill>
              </a:rPr>
              <a:t>동영상 자료</a:t>
            </a:r>
            <a:endParaRPr lang="ko-KR" altLang="en-US" dirty="0">
              <a:solidFill>
                <a:srgbClr val="4646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369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b="1" dirty="0">
                <a:solidFill>
                  <a:prstClr val="black"/>
                </a:solidFill>
              </a:rPr>
              <a:t>간도의 역사 청과 조선의 영토분쟁의 </a:t>
            </a:r>
            <a:r>
              <a:rPr lang="ko-KR" altLang="en-US" sz="2400" b="1" dirty="0" err="1">
                <a:solidFill>
                  <a:prstClr val="black"/>
                </a:solidFill>
              </a:rPr>
              <a:t>불씨가된</a:t>
            </a:r>
            <a:r>
              <a:rPr lang="ko-KR" altLang="en-US" sz="2400" b="1" dirty="0">
                <a:solidFill>
                  <a:prstClr val="black"/>
                </a:solidFill>
              </a:rPr>
              <a:t> 백두산 정계비</a:t>
            </a:r>
          </a:p>
        </p:txBody>
      </p:sp>
    </p:spTree>
    <p:extLst>
      <p:ext uri="{BB962C8B-B14F-4D97-AF65-F5344CB8AC3E}">
        <p14:creationId xmlns:p14="http://schemas.microsoft.com/office/powerpoint/2010/main" val="21511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최근의 간도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/>
              <a:t>중</a:t>
            </a:r>
            <a:r>
              <a:rPr lang="en-US" altLang="ko-KR" dirty="0"/>
              <a:t>·</a:t>
            </a:r>
            <a:r>
              <a:rPr lang="ko-KR" altLang="en-US" dirty="0" err="1"/>
              <a:t>한수교공동성명</a:t>
            </a:r>
            <a:endParaRPr lang="ko-KR" altLang="en-US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smtClean="0"/>
              <a:t>중국이 주장하는 간도의 영유권</a:t>
            </a:r>
            <a:endParaRPr lang="en-US" altLang="ko-KR" dirty="0" smtClean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en-US" altLang="ko-KR" dirty="0"/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dirty="0" smtClean="0"/>
              <a:t>중국의 역사적 의의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7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899592" y="2204864"/>
            <a:ext cx="7772039" cy="1296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ko-KR" b="1" dirty="0"/>
              <a:t>간도에 대한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b="1" dirty="0" smtClean="0"/>
              <a:t>일본의 </a:t>
            </a:r>
            <a:r>
              <a:rPr lang="ko-KR" b="1" dirty="0"/>
              <a:t>행적</a:t>
            </a:r>
          </a:p>
        </p:txBody>
      </p:sp>
    </p:spTree>
    <p:extLst>
      <p:ext uri="{BB962C8B-B14F-4D97-AF65-F5344CB8AC3E}">
        <p14:creationId xmlns:p14="http://schemas.microsoft.com/office/powerpoint/2010/main" val="2029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>
          <a:xfrm>
            <a:off x="576000" y="72000"/>
            <a:ext cx="7772039" cy="129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b="1"/>
              <a:t>간도에 대한 일본의 행적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lvl="0"/>
            <a:r>
              <a:rPr lang="ko-KR" altLang="en-US">
                <a:latin typeface="" pitchFamily="18"/>
              </a:rPr>
              <a:t>을사조약</a:t>
            </a:r>
            <a:r>
              <a:rPr lang="en-US" altLang="ko-KR">
                <a:latin typeface="" pitchFamily="18"/>
              </a:rPr>
              <a:t>!</a:t>
            </a:r>
          </a:p>
          <a:p>
            <a:pPr lvl="0"/>
            <a:r>
              <a:rPr lang="ko-KR" altLang="en-US">
                <a:latin typeface="" pitchFamily="18"/>
              </a:rPr>
              <a:t>한국통감부 설치</a:t>
            </a:r>
            <a:r>
              <a:rPr lang="en-US" altLang="ko-KR">
                <a:latin typeface="" pitchFamily="18"/>
              </a:rPr>
              <a:t>!</a:t>
            </a:r>
          </a:p>
          <a:p>
            <a:pPr lvl="0"/>
            <a:r>
              <a:rPr lang="ko-KR" altLang="en-US">
                <a:latin typeface="" pitchFamily="18"/>
              </a:rPr>
              <a:t>간도 파출소 설치</a:t>
            </a:r>
            <a:r>
              <a:rPr lang="en-US" altLang="ko-KR">
                <a:latin typeface="" pitchFamily="18"/>
              </a:rPr>
              <a:t>!</a:t>
            </a:r>
          </a:p>
          <a:p>
            <a:pPr lvl="0"/>
            <a:r>
              <a:rPr lang="ko-KR" altLang="en-US">
                <a:latin typeface="" pitchFamily="18"/>
              </a:rPr>
              <a:t>간도협약</a:t>
            </a:r>
            <a:r>
              <a:rPr lang="en-US" altLang="ko-KR">
                <a:latin typeface="" pitchFamily="1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97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/>
              <a:t>간도 한국통감부</a:t>
            </a: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1512000"/>
            <a:ext cx="2840040" cy="2158200"/>
          </a:xfrm>
        </p:spPr>
      </p:pic>
      <p:pic>
        <p:nvPicPr>
          <p:cNvPr id="4" name="그림 개체 틀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36560" y="1417320"/>
            <a:ext cx="2611440" cy="2363760"/>
          </a:xfrm>
        </p:spPr>
      </p:pic>
      <p:sp>
        <p:nvSpPr>
          <p:cNvPr id="5" name="텍스트 개체 틀 4"/>
          <p:cNvSpPr txBox="1">
            <a:spLocks noGrp="1"/>
          </p:cNvSpPr>
          <p:nvPr>
            <p:ph type="body" idx="4294967295"/>
          </p:nvPr>
        </p:nvSpPr>
        <p:spPr>
          <a:xfrm>
            <a:off x="457200" y="3963600"/>
            <a:ext cx="8228520" cy="2275919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lvl="0"/>
            <a:r>
              <a:rPr lang="ko-KR" altLang="en-US">
                <a:latin typeface="" pitchFamily="18"/>
              </a:rPr>
              <a:t>조선시대 한국 통감부의 모습입니다</a:t>
            </a:r>
            <a:r>
              <a:rPr lang="en-US" altLang="ko-KR">
                <a:latin typeface="" pitchFamily="18"/>
              </a:rPr>
              <a:t>.</a:t>
            </a:r>
          </a:p>
          <a:p>
            <a:pPr lvl="0"/>
            <a:r>
              <a:rPr lang="ko-KR" altLang="en-US">
                <a:latin typeface="" pitchFamily="18"/>
              </a:rPr>
              <a:t>한국 통감부란 </a:t>
            </a:r>
            <a:r>
              <a:rPr lang="en-US" altLang="ko-KR">
                <a:latin typeface="" pitchFamily="18"/>
              </a:rPr>
              <a:t>1906</a:t>
            </a:r>
            <a:r>
              <a:rPr lang="ko-KR" altLang="en-US">
                <a:latin typeface="" pitchFamily="18"/>
              </a:rPr>
              <a:t>년 일본 제국주의가 서울에 한국 황실의 안녕과 평화를 유지한다는 명분으로 설치한 한국 통치기구입니다</a:t>
            </a:r>
            <a:r>
              <a:rPr lang="en-US" altLang="ko-KR">
                <a:latin typeface="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2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ko-KR" b="1"/>
              <a:t>간도</a:t>
            </a: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400" y="1599840"/>
            <a:ext cx="3515039" cy="2158200"/>
          </a:xfrm>
        </p:spPr>
      </p:pic>
      <p:sp>
        <p:nvSpPr>
          <p:cNvPr id="4" name="텍스트 개체 틀 3"/>
          <p:cNvSpPr txBox="1">
            <a:spLocks noGrp="1"/>
          </p:cNvSpPr>
          <p:nvPr>
            <p:ph type="body" idx="4294967295"/>
          </p:nvPr>
        </p:nvSpPr>
        <p:spPr>
          <a:xfrm>
            <a:off x="4673520" y="1600200"/>
            <a:ext cx="4015440" cy="2158200"/>
          </a:xfrm>
        </p:spPr>
        <p:txBody>
          <a:bodyPr lIns="0" tIns="0" rIns="0" bIns="0"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lvl="0"/>
            <a:r>
              <a:rPr lang="ko-KR" altLang="en-US" sz="2600">
                <a:latin typeface="" pitchFamily="18"/>
              </a:rPr>
              <a:t>간도협약에 대한 요약 자료와 지도를 나타낸 것입니다</a:t>
            </a:r>
            <a:r>
              <a:rPr lang="en-US" altLang="ko-KR" sz="2600">
                <a:latin typeface="" pitchFamily="18"/>
              </a:rPr>
              <a:t>.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 idx="4294967295"/>
          </p:nvPr>
        </p:nvSpPr>
        <p:spPr>
          <a:xfrm>
            <a:off x="4673520" y="4025520"/>
            <a:ext cx="4015440" cy="2033999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ko-K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ko-K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맑은 고딕"/>
                <a:ea typeface="굴림" pitchFamily="2"/>
                <a:cs typeface="Mangal" pitchFamily="2"/>
              </a:defRPr>
            </a:lvl9pPr>
          </a:lstStyle>
          <a:p>
            <a:pPr lvl="0"/>
            <a:r>
              <a:rPr lang="ko-KR" altLang="en-US" sz="2800">
                <a:latin typeface="" pitchFamily="18"/>
              </a:rPr>
              <a:t>한국 통감부에서 세운 간도파출소 입니다</a:t>
            </a:r>
            <a:r>
              <a:rPr lang="en-US" altLang="ko-KR" sz="2800">
                <a:latin typeface="" pitchFamily="18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559" y="3963959"/>
            <a:ext cx="4015080" cy="215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5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787</Words>
  <Application>Microsoft Office PowerPoint</Application>
  <PresentationFormat>화면 슬라이드 쇼(4:3)</PresentationFormat>
  <Paragraphs>188</Paragraphs>
  <Slides>38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3_광장</vt:lpstr>
      <vt:lpstr>간도를 바라보는  중국의 관점</vt:lpstr>
      <vt:lpstr>여진족(만주족)에 관하여</vt:lpstr>
      <vt:lpstr>역사적 간도의 사건</vt:lpstr>
      <vt:lpstr>PowerPoint 프레젠테이션</vt:lpstr>
      <vt:lpstr>최근의 간도</vt:lpstr>
      <vt:lpstr>간도에 대한  일본의 행적</vt:lpstr>
      <vt:lpstr>간도에 대한 일본의 행적</vt:lpstr>
      <vt:lpstr>간도 한국통감부</vt:lpstr>
      <vt:lpstr>간도</vt:lpstr>
      <vt:lpstr>일본이 만든 간도는 조선땅 이라는 지도.</vt:lpstr>
      <vt:lpstr>동영상</vt:lpstr>
      <vt:lpstr>러시아 입장에서  보는 간도</vt:lpstr>
      <vt:lpstr> 청일전쟁이전 러시아의 입장</vt:lpstr>
      <vt:lpstr>청일전쟁 이후 러시아의 간도인식</vt:lpstr>
      <vt:lpstr>러일전쟁 이후 간도문제</vt:lpstr>
      <vt:lpstr>러일전쟁 이후 간도문제2</vt:lpstr>
      <vt:lpstr>마무리</vt:lpstr>
      <vt:lpstr>간도가 한국땅인  이유</vt:lpstr>
      <vt:lpstr>PowerPoint 프레젠테이션</vt:lpstr>
      <vt:lpstr>PowerPoint 프레젠테이션</vt:lpstr>
      <vt:lpstr>PowerPoint 프레젠테이션</vt:lpstr>
      <vt:lpstr>동영상 자료 </vt:lpstr>
      <vt:lpstr>간도를 되찾아야                                 하는 이유</vt:lpstr>
      <vt:lpstr>간도를 되찾아야 하는 이유</vt:lpstr>
      <vt:lpstr>1. 민족건국의 발상지이자 동양문화의 시원지이기 때문이다</vt:lpstr>
      <vt:lpstr>2. 간도는 동북아의 전략적 요충지이기 때문이다.</vt:lpstr>
      <vt:lpstr>3. 재중동포의 위상확립과 민족정체성 회복을 위해</vt:lpstr>
      <vt:lpstr>4. 민족의 역사, 문화 및 동질성의 회복을 위해</vt:lpstr>
      <vt:lpstr>5. 장래 민족의 생존공간</vt:lpstr>
      <vt:lpstr>6. 중국의 불법점유로 인한 취득시효의의 불식</vt:lpstr>
      <vt:lpstr>7. 한중수교의 굴욕외교의 청산</vt:lpstr>
      <vt:lpstr>간도에 대한 동영상</vt:lpstr>
      <vt:lpstr>간도와 유사한 사례</vt:lpstr>
      <vt:lpstr>프레아 비히어 사원 분쟁</vt:lpstr>
      <vt:lpstr>프레아 비히어 사원 분쟁</vt:lpstr>
      <vt:lpstr>사이크스 피코 비밀협정</vt:lpstr>
      <vt:lpstr>사이크스 피코 비밀협정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간도를 바라보는  중국의 관점</dc:title>
  <dc:creator>Windows</dc:creator>
  <cp:lastModifiedBy>Windows</cp:lastModifiedBy>
  <cp:revision>5</cp:revision>
  <dcterms:created xsi:type="dcterms:W3CDTF">2018-03-31T10:25:09Z</dcterms:created>
  <dcterms:modified xsi:type="dcterms:W3CDTF">2018-04-03T07:36:21Z</dcterms:modified>
</cp:coreProperties>
</file>