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352" r:id="rId2"/>
    <p:sldId id="294" r:id="rId3"/>
    <p:sldId id="27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5" d="100"/>
          <a:sy n="75" d="100"/>
        </p:scale>
        <p:origin x="-9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3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F2E4-69D6-4A3B-B94E-640A51A0FBF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39D6-7A06-4057-BF90-1AA138D70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0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2800" y="2222500"/>
            <a:ext cx="683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동영상 시청 </a:t>
            </a:r>
            <a:r>
              <a:rPr lang="en-US" altLang="ko-KR" sz="4000" dirty="0" smtClean="0"/>
              <a:t>2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584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0B7C4E2-76B0-41B8-87F9-78B8129A5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7" y="90996"/>
            <a:ext cx="2891900" cy="672483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을사늑약이</a:t>
            </a:r>
            <a:r>
              <a:rPr lang="ko-KR" altLang="en-US" sz="2000" dirty="0"/>
              <a:t> 무효인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8E8C96C-4377-4D27-B3E4-7D47C265F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1714" y="2104010"/>
            <a:ext cx="10394707" cy="3506678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ko-KR" altLang="en-US" dirty="0" err="1"/>
              <a:t>을사늑약은</a:t>
            </a:r>
            <a:r>
              <a:rPr lang="ko-KR" altLang="en-US" dirty="0"/>
              <a:t> 국가 간 조약으로서 국제법상 인정되지 않는다</a:t>
            </a:r>
            <a:r>
              <a:rPr lang="en-US" altLang="ko-KR" dirty="0"/>
              <a:t>. </a:t>
            </a:r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/>
              <a:t>협박하의 조약 체결 과정이 부당하다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/>
              <a:t>국제적으로 조약의 부당성이 인정되었다</a:t>
            </a:r>
            <a:r>
              <a:rPr lang="en-US" altLang="ko-KR" dirty="0"/>
              <a:t>.</a:t>
            </a:r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/>
              <a:t>국가 간 조약에 제목이 아예 없다</a:t>
            </a:r>
            <a:r>
              <a:rPr lang="en-US" altLang="ko-KR" dirty="0"/>
              <a:t>.</a:t>
            </a:r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/>
              <a:t>문서조작을 막기 위한 봉인이 없다</a:t>
            </a:r>
            <a:r>
              <a:rPr lang="en-US" altLang="ko-KR" dirty="0"/>
              <a:t>. </a:t>
            </a:r>
          </a:p>
          <a:p>
            <a:pPr lvl="1" fontAlgn="base" latinLnBrk="0">
              <a:lnSpc>
                <a:spcPct val="200000"/>
              </a:lnSpc>
            </a:pPr>
            <a:r>
              <a:rPr lang="ko-KR" altLang="en-US" dirty="0"/>
              <a:t>고종의 조약 승인 서명</a:t>
            </a:r>
            <a:r>
              <a:rPr lang="en-US" altLang="ko-KR" dirty="0"/>
              <a:t>, </a:t>
            </a:r>
            <a:r>
              <a:rPr lang="ko-KR" altLang="en-US" dirty="0"/>
              <a:t>도장이 없다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ko-KR" altLang="en-US" dirty="0"/>
          </a:p>
          <a:p>
            <a:pPr marL="457200" indent="-457200">
              <a:buAutoNum type="arabicPeriod"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78DC396-DEA0-4B27-BD44-CD729B05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519" y="0"/>
            <a:ext cx="14135139" cy="59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_x53655808" descr="EMB00017ff86439">
            <a:extLst>
              <a:ext uri="{FF2B5EF4-FFF2-40B4-BE49-F238E27FC236}">
                <a16:creationId xmlns="" xmlns:a16="http://schemas.microsoft.com/office/drawing/2014/main" id="{1327488A-FF34-49C9-B337-B5B56170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74" y="2345843"/>
            <a:ext cx="3456907" cy="25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33006A8E-D8A6-41CC-929F-539D1D80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456" y="90996"/>
            <a:ext cx="5298467" cy="2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_x53655648" descr="EMB00017ff8643c">
            <a:extLst>
              <a:ext uri="{FF2B5EF4-FFF2-40B4-BE49-F238E27FC236}">
                <a16:creationId xmlns="" xmlns:a16="http://schemas.microsoft.com/office/drawing/2014/main" id="{E4084029-1765-4E41-9AB0-551C4B3B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840" y="1476199"/>
            <a:ext cx="2593551" cy="39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5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="" xmlns:a16="http://schemas.microsoft.com/office/drawing/2014/main" id="{12EE33B6-D342-47F8-BED1-F33DEC09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7" y="90996"/>
            <a:ext cx="2891900" cy="672483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을사늑약이</a:t>
            </a:r>
            <a:r>
              <a:rPr lang="ko-KR" altLang="en-US" sz="2000" dirty="0"/>
              <a:t> 무효인 이유</a:t>
            </a:r>
          </a:p>
        </p:txBody>
      </p:sp>
      <p:sp>
        <p:nvSpPr>
          <p:cNvPr id="4" name="내용 개체 틀 2">
            <a:extLst>
              <a:ext uri="{FF2B5EF4-FFF2-40B4-BE49-F238E27FC236}">
                <a16:creationId xmlns="" xmlns:a16="http://schemas.microsoft.com/office/drawing/2014/main" id="{8A134AF2-7F72-436B-BE81-4DCC6A146E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964" y="678480"/>
            <a:ext cx="10394707" cy="3311189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ko-KR" altLang="en-US" dirty="0"/>
              <a:t>대한제국 외부대신 박재순은 통치권자의 위임절차가 없었다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4659D6A7-FAF0-470B-8609-B2004F618514}"/>
              </a:ext>
            </a:extLst>
          </p:cNvPr>
          <p:cNvSpPr/>
          <p:nvPr/>
        </p:nvSpPr>
        <p:spPr>
          <a:xfrm>
            <a:off x="1092530" y="2021422"/>
            <a:ext cx="7625341" cy="145371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>
                <a:solidFill>
                  <a:schemeClr val="tx1"/>
                </a:solidFill>
              </a:rPr>
              <a:t>만국공법 제</a:t>
            </a:r>
            <a:r>
              <a:rPr lang="en-US" altLang="ko-KR" sz="2000" b="1" dirty="0">
                <a:solidFill>
                  <a:schemeClr val="tx1"/>
                </a:solidFill>
              </a:rPr>
              <a:t>206</a:t>
            </a:r>
            <a:r>
              <a:rPr lang="ko-KR" altLang="en-US" sz="2000" b="1" dirty="0">
                <a:solidFill>
                  <a:schemeClr val="tx1"/>
                </a:solidFill>
              </a:rPr>
              <a:t>장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</a:rPr>
              <a:t> “해당 국가는 비준이 없게 되면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그 조약을 즉시 휴지로 만들 수 있다”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0DDA7996-0C12-4B74-92A9-DAE0474AC679}"/>
              </a:ext>
            </a:extLst>
          </p:cNvPr>
          <p:cNvSpPr/>
          <p:nvPr/>
        </p:nvSpPr>
        <p:spPr>
          <a:xfrm>
            <a:off x="1092530" y="3630967"/>
            <a:ext cx="7625341" cy="15916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>
                <a:solidFill>
                  <a:schemeClr val="tx1"/>
                </a:solidFill>
              </a:rPr>
              <a:t>만국공법 제</a:t>
            </a:r>
            <a:r>
              <a:rPr lang="en-US" altLang="ko-KR" sz="2000" b="1" dirty="0">
                <a:solidFill>
                  <a:schemeClr val="tx1"/>
                </a:solidFill>
              </a:rPr>
              <a:t>409</a:t>
            </a:r>
            <a:r>
              <a:rPr lang="ko-KR" altLang="en-US" sz="2000" b="1" dirty="0">
                <a:solidFill>
                  <a:schemeClr val="tx1"/>
                </a:solidFill>
              </a:rPr>
              <a:t>장 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fontAlgn="base"/>
            <a:r>
              <a:rPr lang="ko-KR" altLang="en-US" sz="2000" b="1" dirty="0">
                <a:solidFill>
                  <a:schemeClr val="tx1"/>
                </a:solidFill>
              </a:rPr>
              <a:t>“아무리 국왕이 직접 서명을 하였다 하더라도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만일 다른 사람의 협박을 받아 자유스럽지 못한 상태에서 한 것이면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그 조약 역시 폐지할 수 있다</a:t>
            </a:r>
            <a:r>
              <a:rPr lang="en-US" altLang="ko-KR" sz="2000" b="1" dirty="0">
                <a:solidFill>
                  <a:schemeClr val="tx1"/>
                </a:solidFill>
              </a:rPr>
              <a:t>.”</a:t>
            </a:r>
            <a:endParaRPr lang="ko-KR" altLang="en-US" sz="2000" b="1" dirty="0">
              <a:solidFill>
                <a:schemeClr val="tx1"/>
              </a:solidFill>
            </a:endParaRPr>
          </a:p>
          <a:p>
            <a:pPr fontAlgn="base"/>
            <a:endParaRPr lang="ko-KR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1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06396112" descr="EMB00000b54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28600"/>
            <a:ext cx="5714504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ì¤êµ­ëí¬ ì¸êµ¬ì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54" name="Picture 6" descr="https://mblogthumb-phinf.pstatic.net/20160731_236/peace7159_1469964808458imeU3_PNG/%BA%A3%C6%AE%B3%B2%BD%BA%C5%E4%B8%AE_201607201856_23110923590507_1.png?type=w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0637"/>
            <a:ext cx="5195888" cy="555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5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840" y="641132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을사늑약에</a:t>
            </a:r>
            <a:r>
              <a:rPr lang="ko-KR" altLang="en-US" sz="6000" b="1" dirty="0">
                <a:latin typeface="굴림" panose="020B0600000101010101" pitchFamily="50" charset="-127"/>
                <a:ea typeface="굴림" panose="020B0600000101010101" pitchFamily="50" charset="-127"/>
              </a:rPr>
              <a:t> 대해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4" y="4698124"/>
            <a:ext cx="30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발표자  </a:t>
            </a:r>
            <a:r>
              <a:rPr lang="en-US" altLang="ko-KR" b="1" dirty="0" smtClean="0"/>
              <a:t>:  </a:t>
            </a:r>
            <a:r>
              <a:rPr lang="ko-KR" altLang="en-US" b="1" dirty="0" smtClean="0"/>
              <a:t>김형</a:t>
            </a:r>
            <a:r>
              <a:rPr lang="ko-KR" altLang="en-US" b="1" dirty="0"/>
              <a:t>진</a:t>
            </a:r>
          </a:p>
        </p:txBody>
      </p:sp>
    </p:spTree>
    <p:extLst>
      <p:ext uri="{BB962C8B-B14F-4D97-AF65-F5344CB8AC3E}">
        <p14:creationId xmlns:p14="http://schemas.microsoft.com/office/powerpoint/2010/main" val="477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89EBE86-AEF1-472D-A019-148741A69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7" y="1636076"/>
            <a:ext cx="6119390" cy="33530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E02FA0F1-4F42-4FFD-9A92-667939ED6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50" y="1620717"/>
            <a:ext cx="3616565" cy="361656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1A2EBB48-7C09-4D5F-BDAD-5356B5C0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217" y="626607"/>
            <a:ext cx="8654935" cy="537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CEBD0E36-2567-45C2-A06A-8431538A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68" y="1526477"/>
            <a:ext cx="1538290" cy="26787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95CBF123-DA1C-4165-BC30-058668246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09" y="1219177"/>
            <a:ext cx="4992000" cy="34525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5A19AA9B-7C60-49BD-BF0D-00EFF2676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916" y="725065"/>
            <a:ext cx="3194269" cy="45283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1129AEEF-D11F-4C00-B9AD-268CFF741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936" y="761818"/>
            <a:ext cx="9432344" cy="44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E2A309E3-C9BD-4217-807E-41B338003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6" y="1054153"/>
            <a:ext cx="5434706" cy="33469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0ADB740A-9503-4CDD-94DB-10485341A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40" y="1054153"/>
            <a:ext cx="4435598" cy="340180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FB18DEA9-8A2E-48EF-BF7F-630DC940FB36}"/>
              </a:ext>
            </a:extLst>
          </p:cNvPr>
          <p:cNvSpPr/>
          <p:nvPr/>
        </p:nvSpPr>
        <p:spPr>
          <a:xfrm>
            <a:off x="3508298" y="4722920"/>
            <a:ext cx="4873841" cy="665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고문 정치</a:t>
            </a:r>
            <a:r>
              <a:rPr lang="en-US" altLang="ko-KR" sz="2000" dirty="0">
                <a:solidFill>
                  <a:schemeClr val="tx1"/>
                </a:solidFill>
              </a:rPr>
              <a:t> =&gt; </a:t>
            </a:r>
            <a:r>
              <a:rPr lang="ko-KR" altLang="en-US" sz="2000" dirty="0">
                <a:solidFill>
                  <a:schemeClr val="tx1"/>
                </a:solidFill>
              </a:rPr>
              <a:t>제정 고문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외교 고문</a:t>
            </a:r>
          </a:p>
        </p:txBody>
      </p:sp>
    </p:spTree>
    <p:extLst>
      <p:ext uri="{BB962C8B-B14F-4D97-AF65-F5344CB8AC3E}">
        <p14:creationId xmlns:p14="http://schemas.microsoft.com/office/powerpoint/2010/main" val="37330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1BB07EC4-F7F2-4E46-94DB-123056DBDCB6}"/>
              </a:ext>
            </a:extLst>
          </p:cNvPr>
          <p:cNvSpPr/>
          <p:nvPr/>
        </p:nvSpPr>
        <p:spPr>
          <a:xfrm>
            <a:off x="7830299" y="2987888"/>
            <a:ext cx="3796544" cy="758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ko-KR" altLang="en-US" sz="2000" dirty="0">
                <a:solidFill>
                  <a:schemeClr val="tx1"/>
                </a:solidFill>
              </a:rPr>
              <a:t>포츠머스 강화 조약 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러시아</a:t>
            </a:r>
            <a:r>
              <a:rPr lang="en-US" altLang="ko-KR" sz="2000" dirty="0">
                <a:solidFill>
                  <a:schemeClr val="tx1"/>
                </a:solidFill>
              </a:rPr>
              <a:t>-</a:t>
            </a:r>
            <a:r>
              <a:rPr lang="ko-KR" altLang="en-US" sz="2000" dirty="0">
                <a:solidFill>
                  <a:schemeClr val="tx1"/>
                </a:solidFill>
              </a:rPr>
              <a:t>일본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lvl="0" algn="ctr" fontAlgn="base"/>
            <a:r>
              <a:rPr lang="en-US" altLang="ko-KR" sz="2000" dirty="0">
                <a:solidFill>
                  <a:schemeClr val="tx1"/>
                </a:solidFill>
              </a:rPr>
              <a:t>1905</a:t>
            </a:r>
            <a:r>
              <a:rPr lang="ko-KR" altLang="en-US" sz="2000" dirty="0">
                <a:solidFill>
                  <a:schemeClr val="tx1"/>
                </a:solidFill>
              </a:rPr>
              <a:t>년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7ECE8D83-92E0-4797-977A-6C8E620759EA}"/>
              </a:ext>
            </a:extLst>
          </p:cNvPr>
          <p:cNvSpPr/>
          <p:nvPr/>
        </p:nvSpPr>
        <p:spPr>
          <a:xfrm>
            <a:off x="274202" y="2987889"/>
            <a:ext cx="3796544" cy="758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ko-KR" altLang="en-US" sz="2000" dirty="0" err="1">
                <a:solidFill>
                  <a:schemeClr val="tx1"/>
                </a:solidFill>
              </a:rPr>
              <a:t>가쓰라⦁태프트</a:t>
            </a:r>
            <a:r>
              <a:rPr lang="ko-KR" altLang="en-US" sz="2000" dirty="0">
                <a:solidFill>
                  <a:schemeClr val="tx1"/>
                </a:solidFill>
              </a:rPr>
              <a:t> 밀약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미국</a:t>
            </a:r>
            <a:r>
              <a:rPr lang="en-US" altLang="ko-KR" sz="2000" dirty="0">
                <a:solidFill>
                  <a:schemeClr val="tx1"/>
                </a:solidFill>
              </a:rPr>
              <a:t>-</a:t>
            </a:r>
            <a:r>
              <a:rPr lang="ko-KR" altLang="en-US" sz="2000" dirty="0">
                <a:solidFill>
                  <a:schemeClr val="tx1"/>
                </a:solidFill>
              </a:rPr>
              <a:t>일본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lvl="0" algn="ctr" fontAlgn="base"/>
            <a:r>
              <a:rPr lang="en-US" altLang="ko-KR" sz="2000" dirty="0">
                <a:solidFill>
                  <a:schemeClr val="tx1"/>
                </a:solidFill>
              </a:rPr>
              <a:t>1905</a:t>
            </a:r>
            <a:r>
              <a:rPr lang="ko-KR" altLang="en-US" sz="2000" dirty="0">
                <a:solidFill>
                  <a:schemeClr val="tx1"/>
                </a:solidFill>
              </a:rPr>
              <a:t>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DED70C4-531E-4A42-B2BB-868DCDD055B9}"/>
              </a:ext>
            </a:extLst>
          </p:cNvPr>
          <p:cNvSpPr/>
          <p:nvPr/>
        </p:nvSpPr>
        <p:spPr>
          <a:xfrm>
            <a:off x="4246299" y="2975125"/>
            <a:ext cx="3343783" cy="771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제 </a:t>
            </a:r>
            <a:r>
              <a:rPr lang="en-US" altLang="ko-KR" sz="2000" dirty="0">
                <a:solidFill>
                  <a:schemeClr val="tx1"/>
                </a:solidFill>
              </a:rPr>
              <a:t>2</a:t>
            </a:r>
            <a:r>
              <a:rPr lang="ko-KR" altLang="en-US" sz="2000" dirty="0">
                <a:solidFill>
                  <a:schemeClr val="tx1"/>
                </a:solidFill>
              </a:rPr>
              <a:t>차 </a:t>
            </a:r>
            <a:r>
              <a:rPr lang="ko-KR" altLang="en-US" sz="2000" dirty="0" err="1">
                <a:solidFill>
                  <a:schemeClr val="tx1"/>
                </a:solidFill>
              </a:rPr>
              <a:t>영⦁일</a:t>
            </a:r>
            <a:r>
              <a:rPr lang="ko-KR" altLang="en-US" sz="2000" dirty="0">
                <a:solidFill>
                  <a:schemeClr val="tx1"/>
                </a:solidFill>
              </a:rPr>
              <a:t> 동맹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영국</a:t>
            </a:r>
            <a:r>
              <a:rPr lang="en-US" altLang="ko-KR" sz="2000" dirty="0">
                <a:solidFill>
                  <a:schemeClr val="tx1"/>
                </a:solidFill>
              </a:rPr>
              <a:t>-</a:t>
            </a:r>
            <a:r>
              <a:rPr lang="ko-KR" altLang="en-US" sz="2000" dirty="0">
                <a:solidFill>
                  <a:schemeClr val="tx1"/>
                </a:solidFill>
              </a:rPr>
              <a:t>일본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</a:rPr>
              <a:t>1905</a:t>
            </a:r>
            <a:r>
              <a:rPr lang="ko-KR" altLang="en-US" sz="2000" dirty="0">
                <a:solidFill>
                  <a:schemeClr val="tx1"/>
                </a:solidFill>
              </a:rPr>
              <a:t>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64293638-1094-4A37-ACBD-5792E1E45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7" y="462463"/>
            <a:ext cx="3214634" cy="211092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9241A428-767C-43E9-96C8-074B9B162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97" y="525789"/>
            <a:ext cx="3214634" cy="215686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000F07A8-99B4-488D-9243-97CFEFA17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126" y="525789"/>
            <a:ext cx="3414998" cy="2156862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="" xmlns:a16="http://schemas.microsoft.com/office/drawing/2014/main" id="{A2C299CF-DB58-4212-A6E7-D3BDD46AE070}"/>
              </a:ext>
            </a:extLst>
          </p:cNvPr>
          <p:cNvSpPr/>
          <p:nvPr/>
        </p:nvSpPr>
        <p:spPr>
          <a:xfrm>
            <a:off x="932155" y="4208015"/>
            <a:ext cx="1455937" cy="92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319E69A1-49C3-4E1A-94E7-DA5E4535F02C}"/>
              </a:ext>
            </a:extLst>
          </p:cNvPr>
          <p:cNvSpPr/>
          <p:nvPr/>
        </p:nvSpPr>
        <p:spPr>
          <a:xfrm>
            <a:off x="2775751" y="4208015"/>
            <a:ext cx="6640497" cy="11047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rgbClr val="FF0000"/>
                </a:solidFill>
              </a:rPr>
              <a:t>일본이 한반도 독점적 지배권 확보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="" xmlns:a16="http://schemas.microsoft.com/office/drawing/2014/main" id="{0D3604E5-DFD9-4720-974A-68019BD57E05}"/>
              </a:ext>
            </a:extLst>
          </p:cNvPr>
          <p:cNvGrpSpPr/>
          <p:nvPr/>
        </p:nvGrpSpPr>
        <p:grpSpPr>
          <a:xfrm>
            <a:off x="757679" y="877306"/>
            <a:ext cx="10385688" cy="4979649"/>
            <a:chOff x="757679" y="877306"/>
            <a:chExt cx="10385688" cy="4979649"/>
          </a:xfrm>
        </p:grpSpPr>
        <p:grpSp>
          <p:nvGrpSpPr>
            <p:cNvPr id="16" name="그룹 15">
              <a:extLst>
                <a:ext uri="{FF2B5EF4-FFF2-40B4-BE49-F238E27FC236}">
                  <a16:creationId xmlns="" xmlns:a16="http://schemas.microsoft.com/office/drawing/2014/main" id="{A5595B94-80B6-4369-8D9F-4A1EFA9447EF}"/>
                </a:ext>
              </a:extLst>
            </p:cNvPr>
            <p:cNvGrpSpPr/>
            <p:nvPr/>
          </p:nvGrpSpPr>
          <p:grpSpPr>
            <a:xfrm>
              <a:off x="757679" y="877306"/>
              <a:ext cx="10385688" cy="4979649"/>
              <a:chOff x="757679" y="877306"/>
              <a:chExt cx="10385688" cy="4979649"/>
            </a:xfrm>
          </p:grpSpPr>
          <p:pic>
            <p:nvPicPr>
              <p:cNvPr id="14" name="그림 13">
                <a:extLst>
                  <a:ext uri="{FF2B5EF4-FFF2-40B4-BE49-F238E27FC236}">
                    <a16:creationId xmlns="" xmlns:a16="http://schemas.microsoft.com/office/drawing/2014/main" id="{649185EC-A763-4906-9F20-F9F673E66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7679" y="877306"/>
                <a:ext cx="10385688" cy="4979649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="" xmlns:a16="http://schemas.microsoft.com/office/drawing/2014/main" id="{22D929E2-3719-487C-B7D0-9043387212E8}"/>
                  </a:ext>
                </a:extLst>
              </p:cNvPr>
              <p:cNvSpPr/>
              <p:nvPr/>
            </p:nvSpPr>
            <p:spPr>
              <a:xfrm>
                <a:off x="1136342" y="2262226"/>
                <a:ext cx="8895425" cy="37730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8" name="직선 연결선 17">
              <a:extLst>
                <a:ext uri="{FF2B5EF4-FFF2-40B4-BE49-F238E27FC236}">
                  <a16:creationId xmlns="" xmlns:a16="http://schemas.microsoft.com/office/drawing/2014/main" id="{4FA37729-A640-4450-860E-8E72C909175E}"/>
                </a:ext>
              </a:extLst>
            </p:cNvPr>
            <p:cNvCxnSpPr>
              <a:cxnSpLocks/>
              <a:stCxn id="15" idx="0"/>
              <a:endCxn id="23" idx="1"/>
            </p:cNvCxnSpPr>
            <p:nvPr/>
          </p:nvCxnSpPr>
          <p:spPr>
            <a:xfrm flipV="1">
              <a:off x="5584055" y="1531477"/>
              <a:ext cx="2246244" cy="73074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>
              <a:extLst>
                <a:ext uri="{FF2B5EF4-FFF2-40B4-BE49-F238E27FC236}">
                  <a16:creationId xmlns="" xmlns:a16="http://schemas.microsoft.com/office/drawing/2014/main" id="{E8682C9C-8A00-45A2-96B7-FBECF6F8D507}"/>
                </a:ext>
              </a:extLst>
            </p:cNvPr>
            <p:cNvSpPr/>
            <p:nvPr/>
          </p:nvSpPr>
          <p:spPr>
            <a:xfrm>
              <a:off x="7830299" y="1198564"/>
              <a:ext cx="2698618" cy="6658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000" dirty="0">
                  <a:solidFill>
                    <a:srgbClr val="FF0000"/>
                  </a:solidFill>
                </a:rPr>
                <a:t>외교권 박탈</a:t>
              </a:r>
              <a:r>
                <a:rPr lang="en-US" altLang="ko-KR" sz="3000" dirty="0">
                  <a:solidFill>
                    <a:srgbClr val="FF0000"/>
                  </a:solidFill>
                </a:rPr>
                <a:t>!!!</a:t>
              </a:r>
              <a:endParaRPr lang="ko-KR" altLang="en-US" sz="3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8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0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442AE7E7-AA71-45BF-864A-C40BE1FA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749" y="1437196"/>
            <a:ext cx="2889981" cy="27834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1494DC4D-FF6B-40B4-804F-70372FE07809}"/>
              </a:ext>
            </a:extLst>
          </p:cNvPr>
          <p:cNvSpPr/>
          <p:nvPr/>
        </p:nvSpPr>
        <p:spPr>
          <a:xfrm>
            <a:off x="556479" y="2315544"/>
            <a:ext cx="1961965" cy="967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을사늑약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="" xmlns:a16="http://schemas.microsoft.com/office/drawing/2014/main" id="{2A3C7082-F89E-42B2-A547-BF97B56312F8}"/>
              </a:ext>
            </a:extLst>
          </p:cNvPr>
          <p:cNvSpPr/>
          <p:nvPr/>
        </p:nvSpPr>
        <p:spPr>
          <a:xfrm>
            <a:off x="3134256" y="2630701"/>
            <a:ext cx="541538" cy="33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D51F8139-F147-4695-ACF3-0991F7832FFF}"/>
              </a:ext>
            </a:extLst>
          </p:cNvPr>
          <p:cNvSpPr/>
          <p:nvPr/>
        </p:nvSpPr>
        <p:spPr>
          <a:xfrm>
            <a:off x="5897734" y="4494935"/>
            <a:ext cx="5607728" cy="6718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중국입장</a:t>
            </a:r>
            <a:r>
              <a:rPr lang="en-US" altLang="ko-KR" sz="2000" b="1" dirty="0">
                <a:solidFill>
                  <a:schemeClr val="tx1"/>
                </a:solidFill>
              </a:rPr>
              <a:t>:</a:t>
            </a:r>
            <a:r>
              <a:rPr lang="ko-KR" altLang="en-US" sz="2000" b="1" dirty="0">
                <a:solidFill>
                  <a:schemeClr val="tx1"/>
                </a:solidFill>
              </a:rPr>
              <a:t>＂우리는 정식적으로 협약을 맺었다</a:t>
            </a:r>
            <a:r>
              <a:rPr lang="en-US" altLang="ko-KR" sz="2000" b="1" dirty="0">
                <a:solidFill>
                  <a:schemeClr val="tx1"/>
                </a:solidFill>
              </a:rPr>
              <a:t>.”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46F41F94-1B96-4031-BD1A-CD0C148E9744}"/>
              </a:ext>
            </a:extLst>
          </p:cNvPr>
          <p:cNvSpPr/>
          <p:nvPr/>
        </p:nvSpPr>
        <p:spPr>
          <a:xfrm>
            <a:off x="107110" y="2315544"/>
            <a:ext cx="2901523" cy="967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err="1">
                <a:solidFill>
                  <a:schemeClr val="tx1"/>
                </a:solidFill>
              </a:rPr>
              <a:t>을사늑약</a:t>
            </a:r>
            <a:r>
              <a:rPr lang="ko-KR" altLang="en-US" sz="3000" b="1" dirty="0">
                <a:solidFill>
                  <a:schemeClr val="tx1"/>
                </a:solidFill>
              </a:rPr>
              <a:t> 무효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E5E7A61D-2C6E-4518-8747-748A103C532A}"/>
              </a:ext>
            </a:extLst>
          </p:cNvPr>
          <p:cNvSpPr/>
          <p:nvPr/>
        </p:nvSpPr>
        <p:spPr>
          <a:xfrm>
            <a:off x="6990281" y="222547"/>
            <a:ext cx="3266982" cy="967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>
                <a:solidFill>
                  <a:schemeClr val="tx1"/>
                </a:solidFill>
              </a:rPr>
              <a:t>중국과 간도협약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7FB23E2-E059-43CD-B549-FFA04929D5D2}"/>
              </a:ext>
            </a:extLst>
          </p:cNvPr>
          <p:cNvSpPr/>
          <p:nvPr/>
        </p:nvSpPr>
        <p:spPr>
          <a:xfrm>
            <a:off x="3801417" y="2317149"/>
            <a:ext cx="2375669" cy="9676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>
                <a:solidFill>
                  <a:schemeClr val="tx1"/>
                </a:solidFill>
              </a:rPr>
              <a:t>외교권 박탈</a:t>
            </a:r>
            <a:endParaRPr lang="ko-KR" alt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="" xmlns:a16="http://schemas.microsoft.com/office/drawing/2014/main" id="{149E071E-42C2-43F1-AF8D-671472771987}"/>
              </a:ext>
            </a:extLst>
          </p:cNvPr>
          <p:cNvSpPr/>
          <p:nvPr/>
        </p:nvSpPr>
        <p:spPr>
          <a:xfrm>
            <a:off x="6448743" y="2630701"/>
            <a:ext cx="541538" cy="33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곱하기 기호 17">
            <a:extLst>
              <a:ext uri="{FF2B5EF4-FFF2-40B4-BE49-F238E27FC236}">
                <a16:creationId xmlns="" xmlns:a16="http://schemas.microsoft.com/office/drawing/2014/main" id="{01F8B541-3BF4-4F51-BD01-C422ECD1F3F5}"/>
              </a:ext>
            </a:extLst>
          </p:cNvPr>
          <p:cNvSpPr/>
          <p:nvPr/>
        </p:nvSpPr>
        <p:spPr>
          <a:xfrm>
            <a:off x="3150016" y="1720751"/>
            <a:ext cx="3663383" cy="2093664"/>
          </a:xfrm>
          <a:prstGeom prst="mathMultiply">
            <a:avLst>
              <a:gd name="adj1" fmla="val 9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곱하기 기호 18">
            <a:extLst>
              <a:ext uri="{FF2B5EF4-FFF2-40B4-BE49-F238E27FC236}">
                <a16:creationId xmlns="" xmlns:a16="http://schemas.microsoft.com/office/drawing/2014/main" id="{B38F49D9-45DF-4488-AB35-60032568488A}"/>
              </a:ext>
            </a:extLst>
          </p:cNvPr>
          <p:cNvSpPr/>
          <p:nvPr/>
        </p:nvSpPr>
        <p:spPr>
          <a:xfrm>
            <a:off x="6209643" y="621438"/>
            <a:ext cx="4891003" cy="4279062"/>
          </a:xfrm>
          <a:prstGeom prst="mathMultiply">
            <a:avLst>
              <a:gd name="adj1" fmla="val 9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009BA4C6-CDDA-4AC1-B78A-628851033155}"/>
              </a:ext>
            </a:extLst>
          </p:cNvPr>
          <p:cNvSpPr/>
          <p:nvPr/>
        </p:nvSpPr>
        <p:spPr>
          <a:xfrm>
            <a:off x="107110" y="4308381"/>
            <a:ext cx="11504882" cy="12106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2800" dirty="0">
                <a:solidFill>
                  <a:srgbClr val="FF0000"/>
                </a:solidFill>
              </a:rPr>
              <a:t>일본이 우리나라를 대신해 중국이나 다른 외국과 맺은 모든 조약이 무효</a:t>
            </a:r>
          </a:p>
        </p:txBody>
      </p:sp>
    </p:spTree>
    <p:extLst>
      <p:ext uri="{BB962C8B-B14F-4D97-AF65-F5344CB8AC3E}">
        <p14:creationId xmlns:p14="http://schemas.microsoft.com/office/powerpoint/2010/main" val="648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주요 이벤트</Template>
  <TotalTime>665</TotalTime>
  <Words>188</Words>
  <Application>Microsoft Office PowerPoint</Application>
  <PresentationFormat>사용자 지정</PresentationFormat>
  <Paragraphs>34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주요 이벤트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을사늑약이 무효인 이유</vt:lpstr>
      <vt:lpstr>을사늑약이 무효인 이유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김형진</dc:creator>
  <cp:lastModifiedBy>User</cp:lastModifiedBy>
  <cp:revision>48</cp:revision>
  <dcterms:created xsi:type="dcterms:W3CDTF">2018-03-27T12:04:13Z</dcterms:created>
  <dcterms:modified xsi:type="dcterms:W3CDTF">2018-03-31T13:27:49Z</dcterms:modified>
</cp:coreProperties>
</file>