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0" r:id="rId5"/>
    <p:sldId id="271" r:id="rId6"/>
    <p:sldId id="272" r:id="rId7"/>
    <p:sldId id="267" r:id="rId8"/>
    <p:sldId id="273" r:id="rId9"/>
  </p:sldIdLst>
  <p:sldSz cx="9906000" cy="6858000" type="A4"/>
  <p:notesSz cx="6858000" cy="9144000"/>
  <p:defaultTextStyle>
    <a:defPPr>
      <a:defRPr lang="ko-KR"/>
    </a:defPPr>
    <a:lvl1pPr marL="0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CFBF"/>
    <a:srgbClr val="F62291"/>
    <a:srgbClr val="D8268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77" y="5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-498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75B8C-DF90-4444-88E4-F1D95D87E965}" type="datetimeFigureOut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05DAE-064F-4E16-A6EA-40DBFA52F8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680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1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C5016-0CE9-49F3-B8D2-461B0C3D6C17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0DB6-95EC-49A7-BD4C-E70999BD6845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2795-EB37-4315-A2CE-135DB3937956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36240" y="151896"/>
            <a:ext cx="9633520" cy="651746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8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50800" dist="50800" dir="5400000" algn="t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타원 2"/>
          <p:cNvSpPr/>
          <p:nvPr userDrawn="1"/>
        </p:nvSpPr>
        <p:spPr>
          <a:xfrm>
            <a:off x="210477" y="207318"/>
            <a:ext cx="106070" cy="10607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innerShdw blurRad="25400" dist="38100" dir="162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73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9918-E6BB-432D-A8F8-AC60DB3964CC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02E3-8D33-4F3D-B7C7-251592AF8EBF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DEAE-93DF-4C5D-B8B3-A56BFDA35506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1F306-9F63-4D26-9200-67D01FD9E31C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D711-DAEC-41E7-BCCE-97D973D9FCF4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AACD-CB12-4A48-A0F0-7880F7B8F2E4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1914-6B2B-4507-8C3B-681EC42BF714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CE56-2D8E-4D66-9002-E3AC405EFE2C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 flipH="1">
            <a:off x="6521450" y="6237313"/>
            <a:ext cx="147741" cy="484163"/>
          </a:xfrm>
          <a:prstGeom prst="rect">
            <a:avLst/>
          </a:prstGeom>
        </p:spPr>
        <p:txBody>
          <a:bodyPr lIns="107287" tIns="53643" rIns="107287" bIns="53643"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47C2A942-B78E-48FC-8EFB-B55B217D18F5}" type="datetime1">
              <a:rPr lang="ko-KR" altLang="en-US" smtClean="0"/>
              <a:pPr/>
              <a:t>2018-03-28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2567" y="-28997"/>
            <a:ext cx="254254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  <a:latin typeface="Noto Sans Korean Medium" pitchFamily="34" charset="-127"/>
                <a:ea typeface="Noto Sans Korean Medium" pitchFamily="34" charset="-127"/>
              </a:defRPr>
            </a:lvl1pPr>
          </a:lstStyle>
          <a:p>
            <a:fld id="{1CE12531-6FF3-4A70-ADD4-1CF142C0B4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1072866" rtl="0" eaLnBrk="1" latinLnBrk="1" hangingPunct="1">
        <a:spcBef>
          <a:spcPct val="0"/>
        </a:spcBef>
        <a:buNone/>
        <a:defRPr sz="5200" kern="1200" spc="-176">
          <a:solidFill>
            <a:schemeClr val="tx1"/>
          </a:solidFill>
          <a:latin typeface="Noto Sans Korean Bold" pitchFamily="34" charset="-127"/>
          <a:ea typeface="Noto Sans Korean Bold" pitchFamily="34" charset="-127"/>
          <a:cs typeface="+mj-cs"/>
        </a:defRPr>
      </a:lvl1pPr>
    </p:titleStyle>
    <p:bodyStyle>
      <a:lvl1pPr marL="402325" indent="-402325" algn="l" defTabSz="1072866" rtl="0" eaLnBrk="1" latinLnBrk="1" hangingPunct="1">
        <a:spcBef>
          <a:spcPct val="20000"/>
        </a:spcBef>
        <a:buFont typeface="Arial" pitchFamily="34" charset="0"/>
        <a:buChar char="•"/>
        <a:defRPr sz="3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1pPr>
      <a:lvl2pPr marL="871703" indent="-335270" algn="l" defTabSz="1072866" rtl="0" eaLnBrk="1" latinLnBrk="1" hangingPunct="1">
        <a:spcBef>
          <a:spcPct val="20000"/>
        </a:spcBef>
        <a:buFont typeface="Arial" pitchFamily="34" charset="0"/>
        <a:buChar char="–"/>
        <a:defRPr sz="3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2pPr>
      <a:lvl3pPr marL="1341082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8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3pPr>
      <a:lvl4pPr marL="1877515" indent="-268216" algn="l" defTabSz="1072866" rtl="0" eaLnBrk="1" latinLnBrk="1" hangingPunct="1">
        <a:spcBef>
          <a:spcPct val="20000"/>
        </a:spcBef>
        <a:buFont typeface="Arial" pitchFamily="34" charset="0"/>
        <a:buChar char="–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4pPr>
      <a:lvl5pPr marL="2413947" indent="-268216" algn="l" defTabSz="1072866" rtl="0" eaLnBrk="1" latinLnBrk="1" hangingPunct="1">
        <a:spcBef>
          <a:spcPct val="20000"/>
        </a:spcBef>
        <a:buFont typeface="Arial" pitchFamily="34" charset="0"/>
        <a:buChar char="»"/>
        <a:defRPr sz="2300" kern="1200" spc="-117" baseline="0">
          <a:solidFill>
            <a:schemeClr val="tx1"/>
          </a:solidFill>
          <a:latin typeface="Noto Sans Korean Medium" pitchFamily="34" charset="-127"/>
          <a:ea typeface="Noto Sans Korean Medium" pitchFamily="34" charset="-127"/>
          <a:cs typeface="+mn-cs"/>
        </a:defRPr>
      </a:lvl5pPr>
      <a:lvl6pPr marL="2950380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1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gUtUfDn5f0" TargetMode="Externa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8" name="제목 5"/>
          <p:cNvSpPr txBox="1">
            <a:spLocks/>
          </p:cNvSpPr>
          <p:nvPr/>
        </p:nvSpPr>
        <p:spPr>
          <a:xfrm>
            <a:off x="4052900" y="6388905"/>
            <a:ext cx="1800200" cy="43204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en-US" altLang="ko-KR" sz="1600" spc="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By. </a:t>
            </a:r>
            <a:r>
              <a:rPr lang="en-US" altLang="ko-KR" sz="1600" spc="0" dirty="0" err="1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Angrymomo</a:t>
            </a:r>
            <a:endParaRPr lang="ko-KR" altLang="en-US" sz="1600" spc="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  <a:cs typeface="+mn-cs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1424608" y="404664"/>
            <a:ext cx="6769835" cy="5789678"/>
            <a:chOff x="1424608" y="404664"/>
            <a:chExt cx="6769835" cy="5789678"/>
          </a:xfrm>
        </p:grpSpPr>
        <p:pic>
          <p:nvPicPr>
            <p:cNvPr id="1027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1424608" y="404664"/>
              <a:ext cx="6769835" cy="5789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그룹 3"/>
            <p:cNvGrpSpPr/>
            <p:nvPr/>
          </p:nvGrpSpPr>
          <p:grpSpPr>
            <a:xfrm>
              <a:off x="2072680" y="2564904"/>
              <a:ext cx="5669677" cy="1352459"/>
              <a:chOff x="2072680" y="2652605"/>
              <a:chExt cx="5669677" cy="1352459"/>
            </a:xfrm>
          </p:grpSpPr>
          <p:sp>
            <p:nvSpPr>
              <p:cNvPr id="26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756085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4000" spc="-30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역사적 이유</a:t>
                </a: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3296816" y="2652605"/>
                <a:ext cx="34919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3200" spc="-30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중국이 주장하는</a:t>
                </a:r>
                <a:endParaRPr lang="en-US" altLang="ko-KR" sz="3200" spc="-30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2020226" y="4069060"/>
              <a:ext cx="5865547" cy="72008"/>
              <a:chOff x="2597289" y="4069060"/>
              <a:chExt cx="5865547" cy="72008"/>
            </a:xfrm>
          </p:grpSpPr>
          <p:sp>
            <p:nvSpPr>
              <p:cNvPr id="6" name="직사각형 5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madeit-top1\Documents\PPT\[36] Angrymomo_Oriental\2040060889_O8ovzWpr_EBA8B9EBB288ECA790_0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656" y1="45714" x2="21563" y2="6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8" t="20288" r="15257" b="7351"/>
          <a:stretch/>
        </p:blipFill>
        <p:spPr bwMode="auto">
          <a:xfrm>
            <a:off x="5674837" y="3838468"/>
            <a:ext cx="4176464" cy="26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8220110" y="196850"/>
            <a:ext cx="1631191" cy="1526952"/>
            <a:chOff x="6857386" y="523523"/>
            <a:chExt cx="1458457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61505" y="52352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6857386" y="855762"/>
              <a:ext cx="1339795" cy="302475"/>
              <a:chOff x="2072680" y="2401298"/>
              <a:chExt cx="5669677" cy="1279999"/>
            </a:xfrm>
          </p:grpSpPr>
          <p:sp>
            <p:nvSpPr>
              <p:cNvPr id="45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432318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105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역사적 이유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095396" y="2401298"/>
                <a:ext cx="4090579" cy="948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900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     중국이 주장하는</a:t>
                </a:r>
                <a:endParaRPr lang="en-US" altLang="ko-KR" sz="900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5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 dirty="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F7FE6FC-5D11-48AF-B110-2CA204F67864}"/>
              </a:ext>
            </a:extLst>
          </p:cNvPr>
          <p:cNvSpPr txBox="1"/>
          <p:nvPr/>
        </p:nvSpPr>
        <p:spPr>
          <a:xfrm>
            <a:off x="920552" y="323325"/>
            <a:ext cx="729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dirty="0"/>
              <a:t>    </a:t>
            </a:r>
            <a:r>
              <a:rPr lang="ko-KR" altLang="en-US" sz="3600" dirty="0">
                <a:latin typeface="궁서체" panose="02030609000101010101" pitchFamily="17" charset="-127"/>
                <a:ea typeface="궁서체" panose="02030609000101010101" pitchFamily="17" charset="-127"/>
              </a:rPr>
              <a:t>중국과 간도에 관한 동영상</a:t>
            </a:r>
            <a:endParaRPr lang="ko-KR" altLang="en-US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85B09D-2E21-4049-A026-96A4B6687B01}"/>
              </a:ext>
            </a:extLst>
          </p:cNvPr>
          <p:cNvSpPr txBox="1"/>
          <p:nvPr/>
        </p:nvSpPr>
        <p:spPr>
          <a:xfrm>
            <a:off x="575995" y="1859488"/>
            <a:ext cx="87861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동영상</a:t>
            </a:r>
            <a:r>
              <a:rPr lang="en-US" altLang="ko-KR" sz="2000" dirty="0"/>
              <a:t>: </a:t>
            </a:r>
            <a:r>
              <a:rPr lang="en-US" altLang="ko-KR" u="sng" dirty="0">
                <a:hlinkClick r:id="rId6"/>
              </a:rPr>
              <a:t>https://www.youtube.com/watch?v=mgUtUfDn5f0</a:t>
            </a:r>
            <a:endParaRPr lang="en-US" altLang="ko-KR" u="sng" dirty="0"/>
          </a:p>
          <a:p>
            <a:endParaRPr lang="en-US" altLang="ko-KR" dirty="0"/>
          </a:p>
          <a:p>
            <a:endParaRPr lang="en-US" altLang="ko-KR" sz="20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FA4B013-0D38-4F6C-8AAF-B3C2D8017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10" y="2564904"/>
            <a:ext cx="4908528" cy="37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490015" y="137489"/>
            <a:ext cx="3971670" cy="589223"/>
            <a:chOff x="1142253" y="2458239"/>
            <a:chExt cx="3513002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3456196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중국이 주장하는 역사적 이유 </a:t>
              </a:r>
              <a:r>
                <a:rPr lang="en-US" altLang="ko-KR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1</a:t>
              </a:r>
              <a:r>
                <a:rPr lang="ko-KR" altLang="en-US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 </a:t>
              </a: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1068855" y="2731929"/>
              <a:ext cx="260407" cy="11361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11892" y="116632"/>
            <a:ext cx="1454338" cy="1243775"/>
            <a:chOff x="6857386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57386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6857386" y="855762"/>
              <a:ext cx="1339795" cy="378984"/>
              <a:chOff x="2072680" y="2401298"/>
              <a:chExt cx="5669677" cy="1603766"/>
            </a:xfrm>
          </p:grpSpPr>
          <p:sp>
            <p:nvSpPr>
              <p:cNvPr id="45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756085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105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   역사적 이유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467249" y="2401298"/>
                <a:ext cx="3718722" cy="12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900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중국이 주장하는</a:t>
                </a:r>
                <a:endParaRPr lang="en-US" altLang="ko-KR" sz="900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50E5C98-F79C-4289-8255-0F86C948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330" y="52034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81232376" descr="EMB00002ac4490a">
            <a:extLst>
              <a:ext uri="{FF2B5EF4-FFF2-40B4-BE49-F238E27FC236}">
                <a16:creationId xmlns:a16="http://schemas.microsoft.com/office/drawing/2014/main" id="{0BD429FC-372B-4769-A349-FF5137CA5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3" y="977548"/>
            <a:ext cx="273685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224822112" descr="EMB00002ac4490d">
            <a:extLst>
              <a:ext uri="{FF2B5EF4-FFF2-40B4-BE49-F238E27FC236}">
                <a16:creationId xmlns:a16="http://schemas.microsoft.com/office/drawing/2014/main" id="{E46D63A7-5681-428D-B696-D50F3A507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695" y="1497896"/>
            <a:ext cx="3979862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0D5B01FF-62A2-401C-A851-912C14C23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9109" y="205034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81232456" descr="EMB00002ac44910">
            <a:extLst>
              <a:ext uri="{FF2B5EF4-FFF2-40B4-BE49-F238E27FC236}">
                <a16:creationId xmlns:a16="http://schemas.microsoft.com/office/drawing/2014/main" id="{0559E57E-3940-4E87-8FAB-337B3F44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47" y="2216923"/>
            <a:ext cx="3543300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973D9-82E3-4749-904E-AF1AD6B32CBD}"/>
              </a:ext>
            </a:extLst>
          </p:cNvPr>
          <p:cNvSpPr txBox="1"/>
          <p:nvPr/>
        </p:nvSpPr>
        <p:spPr>
          <a:xfrm>
            <a:off x="469489" y="4073008"/>
            <a:ext cx="2890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간도는 애초부터 여진족의</a:t>
            </a:r>
            <a:r>
              <a:rPr lang="en-US" altLang="ko-KR" sz="2000" dirty="0"/>
              <a:t> </a:t>
            </a:r>
            <a:r>
              <a:rPr lang="ko-KR" altLang="en-US" sz="2000" dirty="0"/>
              <a:t>땅이며 여진족은 중국인이다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12F3C-15B2-478A-921F-0A2906388D06}"/>
              </a:ext>
            </a:extLst>
          </p:cNvPr>
          <p:cNvSpPr txBox="1"/>
          <p:nvPr/>
        </p:nvSpPr>
        <p:spPr>
          <a:xfrm>
            <a:off x="819845" y="5431075"/>
            <a:ext cx="8010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rgbClr val="0070C0"/>
                </a:solidFill>
              </a:rPr>
              <a:t>즉</a:t>
            </a:r>
            <a:r>
              <a:rPr lang="en-US" altLang="ko-KR" sz="2000" dirty="0">
                <a:solidFill>
                  <a:srgbClr val="0070C0"/>
                </a:solidFill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</a:rPr>
              <a:t>처음부터 간도는 중국 땅이고 한국이 간도를 자기 영토라고 주장하는 것은 옳지 않다</a:t>
            </a:r>
            <a:r>
              <a:rPr lang="en-US" altLang="ko-KR" sz="2000" dirty="0">
                <a:solidFill>
                  <a:srgbClr val="0070C0"/>
                </a:solidFill>
              </a:rPr>
              <a:t>.</a:t>
            </a:r>
            <a:endParaRPr lang="ko-KR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C:\Users\madeit-top1\Documents\PPT\[36] Angrymomo_Oriental\2040060889_O8ovzWpr_EBA8B9EBB288ECA790_010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7656" y1="45714" x2="21563" y2="6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8" t="20288" r="15257" b="7351"/>
          <a:stretch/>
        </p:blipFill>
        <p:spPr bwMode="auto">
          <a:xfrm>
            <a:off x="6533949" y="4755778"/>
            <a:ext cx="3192959" cy="20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30327" y="195163"/>
            <a:ext cx="6169237" cy="501363"/>
            <a:chOff x="1130567" y="2458239"/>
            <a:chExt cx="3289186" cy="501363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9" y="2458239"/>
              <a:ext cx="3220694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중국이 주장하는 역사적 이유</a:t>
              </a:r>
              <a:r>
                <a:rPr lang="en-US" altLang="ko-KR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 2</a:t>
              </a:r>
              <a:endParaRPr lang="ko-KR" altLang="en-US" sz="20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궁서체" panose="02030609000101010101" pitchFamily="17" charset="-127"/>
                <a:ea typeface="궁서체" panose="02030609000101010101" pitchFamily="17" charset="-127"/>
                <a:cs typeface="+mn-cs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5400000" flipV="1">
              <a:off x="1005281" y="2765824"/>
              <a:ext cx="319064" cy="6849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265200" y="116632"/>
            <a:ext cx="1454338" cy="1243775"/>
            <a:chOff x="6810862" y="466853"/>
            <a:chExt cx="1454338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10862" y="466853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6857386" y="855762"/>
              <a:ext cx="1407814" cy="378984"/>
              <a:chOff x="2072680" y="2401298"/>
              <a:chExt cx="5957516" cy="1603766"/>
            </a:xfrm>
          </p:grpSpPr>
          <p:sp>
            <p:nvSpPr>
              <p:cNvPr id="45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756085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105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  역사적 이유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095392" y="2401298"/>
                <a:ext cx="4934804" cy="1269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900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중국이 주장하는</a:t>
                </a:r>
                <a:endParaRPr lang="en-US" altLang="ko-KR" sz="900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12" name="직사각형 11"/>
          <p:cNvSpPr/>
          <p:nvPr/>
        </p:nvSpPr>
        <p:spPr>
          <a:xfrm>
            <a:off x="2792760" y="4542029"/>
            <a:ext cx="4953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ko-KR" altLang="en-US" sz="1600" spc="-15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40E0A7F-A842-44EB-8712-5E38CB5B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27" y="482599"/>
            <a:ext cx="102261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7343144" descr="EMB00002ac44916">
            <a:extLst>
              <a:ext uri="{FF2B5EF4-FFF2-40B4-BE49-F238E27FC236}">
                <a16:creationId xmlns:a16="http://schemas.microsoft.com/office/drawing/2014/main" id="{03B8F948-0EF1-4F76-A325-EED550A4B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71" y="1004731"/>
            <a:ext cx="3036684" cy="393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6524A-4378-4B53-AF55-8BF813A17146}"/>
              </a:ext>
            </a:extLst>
          </p:cNvPr>
          <p:cNvSpPr txBox="1"/>
          <p:nvPr/>
        </p:nvSpPr>
        <p:spPr>
          <a:xfrm>
            <a:off x="3584848" y="1134074"/>
            <a:ext cx="4680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오래전부터 압록강과 두만강 상류지역의 </a:t>
            </a:r>
            <a:r>
              <a:rPr lang="ko-KR" altLang="en-US" sz="2000" dirty="0" err="1"/>
              <a:t>봉금선이</a:t>
            </a:r>
            <a:r>
              <a:rPr lang="ko-KR" altLang="en-US" sz="2000" dirty="0"/>
              <a:t> 불투명함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pic>
        <p:nvPicPr>
          <p:cNvPr id="1031" name="_x227480312" descr="EMB00002ac4491f">
            <a:extLst>
              <a:ext uri="{FF2B5EF4-FFF2-40B4-BE49-F238E27FC236}">
                <a16:creationId xmlns:a16="http://schemas.microsoft.com/office/drawing/2014/main" id="{06BC9E54-A20C-4AA1-A1E7-2C6D3AE90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77" y="2156080"/>
            <a:ext cx="1930400" cy="22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31B4AF7C-5E82-476E-A1A9-8D6B13DD41A8}"/>
              </a:ext>
            </a:extLst>
          </p:cNvPr>
          <p:cNvSpPr/>
          <p:nvPr/>
        </p:nvSpPr>
        <p:spPr>
          <a:xfrm>
            <a:off x="6372171" y="2924944"/>
            <a:ext cx="885085" cy="576064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0B488-B992-4DF9-B59C-F742CE918F02}"/>
              </a:ext>
            </a:extLst>
          </p:cNvPr>
          <p:cNvSpPr txBox="1"/>
          <p:nvPr/>
        </p:nvSpPr>
        <p:spPr>
          <a:xfrm>
            <a:off x="3476204" y="4473859"/>
            <a:ext cx="2859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&lt;</a:t>
            </a:r>
            <a:r>
              <a:rPr lang="ko-KR" altLang="en-US" sz="2000" dirty="0"/>
              <a:t>청 </a:t>
            </a:r>
            <a:r>
              <a:rPr lang="en-US" altLang="ko-KR" sz="2000" dirty="0"/>
              <a:t>4</a:t>
            </a:r>
            <a:r>
              <a:rPr lang="ko-KR" altLang="en-US" sz="2000" dirty="0"/>
              <a:t>대 황제 강희제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179077E-82A9-4906-898B-0D96BAF43D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5544" y="2156081"/>
            <a:ext cx="2029586" cy="22229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0EAB3BB-6B45-49A0-B798-E2773DB325BA}"/>
              </a:ext>
            </a:extLst>
          </p:cNvPr>
          <p:cNvSpPr txBox="1"/>
          <p:nvPr/>
        </p:nvSpPr>
        <p:spPr>
          <a:xfrm>
            <a:off x="7257256" y="4473859"/>
            <a:ext cx="246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   &lt;</a:t>
            </a:r>
            <a:r>
              <a:rPr lang="ko-KR" altLang="en-US" sz="2000" dirty="0"/>
              <a:t>백두산 정계비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031BE0-0E76-439A-8AC3-17FFCE12AB86}"/>
              </a:ext>
            </a:extLst>
          </p:cNvPr>
          <p:cNvSpPr txBox="1"/>
          <p:nvPr/>
        </p:nvSpPr>
        <p:spPr>
          <a:xfrm>
            <a:off x="2792760" y="5013176"/>
            <a:ext cx="6772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       </a:t>
            </a:r>
            <a:endParaRPr lang="ko-KR" altLang="en-US" sz="20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F3A76EB-A91E-4FA7-903F-F0494F9C4D69}"/>
              </a:ext>
            </a:extLst>
          </p:cNvPr>
          <p:cNvSpPr/>
          <p:nvPr/>
        </p:nvSpPr>
        <p:spPr>
          <a:xfrm>
            <a:off x="776536" y="5085184"/>
            <a:ext cx="8874983" cy="1046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976101-16C4-49CD-ACA4-80399D239E5E}"/>
              </a:ext>
            </a:extLst>
          </p:cNvPr>
          <p:cNvSpPr txBox="1"/>
          <p:nvPr/>
        </p:nvSpPr>
        <p:spPr>
          <a:xfrm>
            <a:off x="776536" y="5155888"/>
            <a:ext cx="87885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백두산정계비는</a:t>
            </a:r>
            <a:r>
              <a:rPr lang="ko-KR" altLang="en-US" dirty="0"/>
              <a:t> 양국의 국경을 ‘</a:t>
            </a:r>
            <a:r>
              <a:rPr lang="ko-KR" altLang="en-US" dirty="0" err="1"/>
              <a:t>서위압록</a:t>
            </a:r>
            <a:r>
              <a:rPr lang="ko-KR" altLang="en-US" dirty="0"/>
              <a:t> </a:t>
            </a:r>
            <a:r>
              <a:rPr lang="ko-KR" altLang="en-US" dirty="0" err="1"/>
              <a:t>동위토문’이라고</a:t>
            </a:r>
            <a:r>
              <a:rPr lang="ko-KR" altLang="en-US" dirty="0"/>
              <a:t> 기록하여 압      </a:t>
            </a:r>
            <a:r>
              <a:rPr lang="ko-KR" altLang="en-US" dirty="0" err="1"/>
              <a:t>록강과</a:t>
            </a:r>
            <a:r>
              <a:rPr lang="ko-KR" altLang="en-US" dirty="0"/>
              <a:t> 두만강이 양국의 국경임을 명확히 하고 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5"/>
          <p:cNvSpPr txBox="1">
            <a:spLocks/>
          </p:cNvSpPr>
          <p:nvPr/>
        </p:nvSpPr>
        <p:spPr>
          <a:xfrm>
            <a:off x="7660974" y="6488387"/>
            <a:ext cx="2245026" cy="334661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 algn="r" defTabSz="1072866">
              <a:lnSpc>
                <a:spcPct val="130000"/>
              </a:lnSpc>
            </a:pPr>
            <a:r>
              <a:rPr lang="en-US" altLang="ko-KR" sz="700" b="1" spc="30" dirty="0"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1"/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  <a:cs typeface="+mn-cs"/>
              </a:rPr>
              <a:t>Date. 2015-09-01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15810" y="121998"/>
            <a:ext cx="7345706" cy="501362"/>
            <a:chOff x="1085447" y="2458239"/>
            <a:chExt cx="7345706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8" y="2458239"/>
              <a:ext cx="7232095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r>
                <a:rPr lang="ko-KR" altLang="en-US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중국이 주장하는 역사적 이유 </a:t>
              </a:r>
              <a:r>
                <a:rPr lang="en-US" altLang="ko-KR" sz="2000" dirty="0">
                  <a:gradFill flip="none" rotWithShape="1">
                    <a:gsLst>
                      <a:gs pos="0">
                        <a:prstClr val="black">
                          <a:lumMod val="75000"/>
                          <a:lumOff val="25000"/>
                          <a:shade val="30000"/>
                          <a:satMod val="115000"/>
                        </a:prstClr>
                      </a:gs>
                      <a:gs pos="50000">
                        <a:prstClr val="black">
                          <a:lumMod val="75000"/>
                          <a:lumOff val="25000"/>
                          <a:shade val="67500"/>
                          <a:satMod val="115000"/>
                        </a:prstClr>
                      </a:gs>
                      <a:gs pos="100000">
                        <a:prstClr val="black">
                          <a:lumMod val="75000"/>
                          <a:lumOff val="25000"/>
                          <a:shade val="100000"/>
                          <a:satMod val="115000"/>
                        </a:prst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atin typeface="궁서체" panose="02030609000101010101" pitchFamily="17" charset="-127"/>
                  <a:ea typeface="궁서체" panose="02030609000101010101" pitchFamily="17" charset="-127"/>
                  <a:cs typeface="+mn-cs"/>
                </a:rPr>
                <a:t>3</a:t>
              </a:r>
              <a:endParaRPr lang="ko-KR" altLang="en-US" sz="20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궁서체" panose="02030609000101010101" pitchFamily="17" charset="-127"/>
                <a:ea typeface="궁서체" panose="02030609000101010101" pitchFamily="17" charset="-127"/>
                <a:cs typeface="+mn-cs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1012049" y="2696561"/>
              <a:ext cx="260407" cy="1136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11724" y="121998"/>
            <a:ext cx="1532357" cy="1243775"/>
            <a:chOff x="6857386" y="481550"/>
            <a:chExt cx="1532357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935405" y="481550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6857386" y="855762"/>
              <a:ext cx="1339795" cy="378984"/>
              <a:chOff x="2072680" y="2401298"/>
              <a:chExt cx="5669677" cy="1603766"/>
            </a:xfrm>
          </p:grpSpPr>
          <p:sp>
            <p:nvSpPr>
              <p:cNvPr id="45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756085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105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역사적 이유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467249" y="2401298"/>
                <a:ext cx="3718722" cy="12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900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중국이 주장하는</a:t>
                </a:r>
                <a:endParaRPr lang="en-US" altLang="ko-KR" sz="900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63" name="직사각형 62"/>
          <p:cNvSpPr/>
          <p:nvPr/>
        </p:nvSpPr>
        <p:spPr>
          <a:xfrm>
            <a:off x="6724010" y="2368599"/>
            <a:ext cx="16658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" panose="02020603020101020101" pitchFamily="18" charset="-127"/>
                <a:ea typeface="나눔명조" panose="02020603020101020101" pitchFamily="18" charset="-127"/>
              </a:rPr>
              <a:t>함께 만드는 정이 있는</a:t>
            </a:r>
            <a:endParaRPr lang="en-US" altLang="ko-KR" sz="1600" spc="-300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5400000" scaled="0"/>
              </a:gradFill>
              <a:effectLst/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pPr algn="ctr"/>
            <a:r>
              <a:rPr lang="ko-KR" altLang="en-US" sz="3200" spc="-30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송편</a:t>
            </a:r>
            <a:endParaRPr lang="ko-KR" altLang="en-US" sz="2800" dirty="0">
              <a:effectLst/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812DA8-3EAC-467E-B19A-EA7E89FD5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7" y="239324"/>
            <a:ext cx="108477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27480632" descr="EMB00002ac44930">
            <a:extLst>
              <a:ext uri="{FF2B5EF4-FFF2-40B4-BE49-F238E27FC236}">
                <a16:creationId xmlns:a16="http://schemas.microsoft.com/office/drawing/2014/main" id="{0089EB8A-B260-487A-B2C4-565E2AE90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0" y="696524"/>
            <a:ext cx="2997029" cy="338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5BD8967B-CC4A-407F-A691-C8D0034BADD9}"/>
              </a:ext>
            </a:extLst>
          </p:cNvPr>
          <p:cNvSpPr/>
          <p:nvPr/>
        </p:nvSpPr>
        <p:spPr>
          <a:xfrm>
            <a:off x="4157468" y="696525"/>
            <a:ext cx="4148135" cy="3380548"/>
          </a:xfrm>
          <a:prstGeom prst="wedgeEllipseCallout">
            <a:avLst>
              <a:gd name="adj1" fmla="val -62446"/>
              <a:gd name="adj2" fmla="val 163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한국은 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토문이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두만강이 아니라 송화강의 수원 중의 하나인 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토문강이라고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주장하는데 </a:t>
            </a:r>
            <a:r>
              <a:rPr lang="ko-KR" altLang="en-US" dirty="0" err="1">
                <a:solidFill>
                  <a:schemeClr val="accent1">
                    <a:lumMod val="75000"/>
                  </a:schemeClr>
                </a:solidFill>
              </a:rPr>
              <a:t>토문이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</a:rPr>
              <a:t> 두만강을 가리킨다는 것은 조선의 기록으로도 분명하다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ko-KR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CC4FE-260D-49C3-A5FA-0CFFE4D4B415}"/>
              </a:ext>
            </a:extLst>
          </p:cNvPr>
          <p:cNvSpPr txBox="1"/>
          <p:nvPr/>
        </p:nvSpPr>
        <p:spPr>
          <a:xfrm>
            <a:off x="416496" y="4221088"/>
            <a:ext cx="35283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◎ 조선의 기록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17A706-6213-4230-8664-07FE33B5E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432" y="4235801"/>
            <a:ext cx="52827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227393088" descr="EMB00002ac44937">
            <a:extLst>
              <a:ext uri="{FF2B5EF4-FFF2-40B4-BE49-F238E27FC236}">
                <a16:creationId xmlns:a16="http://schemas.microsoft.com/office/drawing/2014/main" id="{586F26EE-F715-4A9E-9466-0BA18CDD6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4671703"/>
            <a:ext cx="1296144" cy="16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881C45C2-FB19-4F7B-BFA5-91A4E3CFD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2760" y="379224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27786440" descr="EMB00002ac4493a">
            <a:extLst>
              <a:ext uri="{FF2B5EF4-FFF2-40B4-BE49-F238E27FC236}">
                <a16:creationId xmlns:a16="http://schemas.microsoft.com/office/drawing/2014/main" id="{F52BFF6C-B6BB-43F6-BA11-42F1FCD70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61" y="4636586"/>
            <a:ext cx="2736304" cy="16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>
            <a:extLst>
              <a:ext uri="{FF2B5EF4-FFF2-40B4-BE49-F238E27FC236}">
                <a16:creationId xmlns:a16="http://schemas.microsoft.com/office/drawing/2014/main" id="{8D477E13-92EA-4042-8475-E049D3F57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517" y="3635081"/>
            <a:ext cx="84679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3" name="_x227785640" descr="EMB00002ac4493d">
            <a:extLst>
              <a:ext uri="{FF2B5EF4-FFF2-40B4-BE49-F238E27FC236}">
                <a16:creationId xmlns:a16="http://schemas.microsoft.com/office/drawing/2014/main" id="{9E314CA9-23EF-4149-ABF1-9188510BC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517" y="4634998"/>
            <a:ext cx="2971935" cy="16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D98CBE-A90A-4F64-9BB5-6B0619BFBCCE}"/>
              </a:ext>
            </a:extLst>
          </p:cNvPr>
          <p:cNvSpPr txBox="1"/>
          <p:nvPr/>
        </p:nvSpPr>
        <p:spPr>
          <a:xfrm>
            <a:off x="660038" y="6337296"/>
            <a:ext cx="17726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   성호사설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98E9C-AD5D-4534-8076-8BCF60027E4C}"/>
              </a:ext>
            </a:extLst>
          </p:cNvPr>
          <p:cNvSpPr txBox="1"/>
          <p:nvPr/>
        </p:nvSpPr>
        <p:spPr>
          <a:xfrm>
            <a:off x="2839988" y="6232030"/>
            <a:ext cx="273630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/>
              <a:t>오국성조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토문강에</a:t>
            </a:r>
            <a:r>
              <a:rPr lang="ko-KR" altLang="en-US" sz="2000" dirty="0"/>
              <a:t> 대한 이야기</a:t>
            </a:r>
          </a:p>
          <a:p>
            <a:endParaRPr lang="ko-KR" altLang="en-US" sz="2000" dirty="0"/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8B1598-D053-46A5-BA3C-2BDB5B8AB453}"/>
              </a:ext>
            </a:extLst>
          </p:cNvPr>
          <p:cNvSpPr txBox="1"/>
          <p:nvPr/>
        </p:nvSpPr>
        <p:spPr>
          <a:xfrm>
            <a:off x="6056574" y="6361589"/>
            <a:ext cx="30603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  강계고서</a:t>
            </a:r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deit-top1\Documents\PPT\[36] Angrymomo_Oriental\2040060889_bWqZQy0B_EBA8B9EBB288ECA790_007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44" y1="40000" x2="24688" y2="56962"/>
                        <a14:foregroundMark x1="22344" y1="21519" x2="27656" y2="28608"/>
                        <a14:foregroundMark x1="24688" y1="22532" x2="27969" y2="21266"/>
                        <a14:foregroundMark x1="63281" y1="24557" x2="56875" y2="36203"/>
                        <a14:foregroundMark x1="86719" y1="38987" x2="74219" y2="53671"/>
                        <a14:foregroundMark x1="23750" y1="17468" x2="20781" y2="23038"/>
                        <a14:backgroundMark x1="29375" y1="26076" x2="22344" y2="28101"/>
                        <a14:backgroundMark x1="26250" y1="30633" x2="25625" y2="258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352" y="1908203"/>
            <a:ext cx="6096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0" y="0"/>
            <a:ext cx="1284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>
              <a:prstClr val="black">
                <a:alpha val="1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647675" y="235015"/>
            <a:ext cx="4550781" cy="501362"/>
            <a:chOff x="1072060" y="2458239"/>
            <a:chExt cx="4550781" cy="501362"/>
          </a:xfrm>
        </p:grpSpPr>
        <p:sp>
          <p:nvSpPr>
            <p:cNvPr id="18" name="제목 5"/>
            <p:cNvSpPr txBox="1">
              <a:spLocks/>
            </p:cNvSpPr>
            <p:nvPr/>
          </p:nvSpPr>
          <p:spPr>
            <a:xfrm>
              <a:off x="1199058" y="2458239"/>
              <a:ext cx="4423783" cy="501362"/>
            </a:xfrm>
            <a:prstGeom prst="rect">
              <a:avLst/>
            </a:prstGeom>
          </p:spPr>
          <p:txBody>
            <a:bodyPr vert="horz" lIns="107287" tIns="53643" rIns="107287" bIns="53643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 spc="-150">
                  <a:solidFill>
                    <a:schemeClr val="tx1"/>
                  </a:solidFill>
                  <a:latin typeface="Noto Sans Korean Bold" pitchFamily="34" charset="-127"/>
                  <a:ea typeface="Noto Sans Korean Bold" pitchFamily="34" charset="-127"/>
                  <a:cs typeface="+mj-cs"/>
                </a:defRPr>
              </a:lvl1pPr>
            </a:lstStyle>
            <a:p>
              <a:pPr algn="l">
                <a:lnSpc>
                  <a:spcPct val="200000"/>
                </a:lnSpc>
                <a:spcBef>
                  <a:spcPts val="500"/>
                </a:spcBef>
              </a:pPr>
              <a:endParaRPr lang="ko-KR" altLang="en-US" sz="1600" dirty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 rot="5400000">
              <a:off x="998662" y="2702173"/>
              <a:ext cx="260407" cy="11361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8311724" y="83967"/>
            <a:ext cx="1496101" cy="1243775"/>
            <a:chOff x="6857386" y="434188"/>
            <a:chExt cx="1496101" cy="1243775"/>
          </a:xfrm>
        </p:grpSpPr>
        <p:pic>
          <p:nvPicPr>
            <p:cNvPr id="38" name="Picture 3" descr="C:\Users\madeit-top1\Documents\PPT\[36] Angrymomo_Oriental\먹번짐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06"/>
            <a:stretch/>
          </p:blipFill>
          <p:spPr bwMode="auto">
            <a:xfrm>
              <a:off x="6899149" y="434188"/>
              <a:ext cx="1454338" cy="124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그룹 38"/>
            <p:cNvGrpSpPr/>
            <p:nvPr/>
          </p:nvGrpSpPr>
          <p:grpSpPr>
            <a:xfrm>
              <a:off x="6857386" y="855762"/>
              <a:ext cx="1339795" cy="378984"/>
              <a:chOff x="2072680" y="2401299"/>
              <a:chExt cx="5669677" cy="1603765"/>
            </a:xfrm>
          </p:grpSpPr>
          <p:sp>
            <p:nvSpPr>
              <p:cNvPr id="45" name="제목 5"/>
              <p:cNvSpPr txBox="1">
                <a:spLocks/>
              </p:cNvSpPr>
              <p:nvPr/>
            </p:nvSpPr>
            <p:spPr>
              <a:xfrm>
                <a:off x="2072680" y="3248979"/>
                <a:ext cx="5669677" cy="756085"/>
              </a:xfrm>
              <a:prstGeom prst="rect">
                <a:avLst/>
              </a:prstGeom>
            </p:spPr>
            <p:txBody>
              <a:bodyPr vert="horz" lIns="107287" tIns="53643" rIns="107287" bIns="53643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 spc="-150">
                    <a:solidFill>
                      <a:schemeClr val="tx1"/>
                    </a:solidFill>
                    <a:latin typeface="Noto Sans Korean Bold" pitchFamily="34" charset="-127"/>
                    <a:ea typeface="Noto Sans Korean Bold" pitchFamily="34" charset="-127"/>
                    <a:cs typeface="+mj-cs"/>
                  </a:defRPr>
                </a:lvl1pPr>
              </a:lstStyle>
              <a:p>
                <a:pPr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1050" dirty="0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 ExtraBold" panose="02020603020101020101" pitchFamily="18" charset="-127"/>
                    <a:ea typeface="나눔명조 ExtraBold" panose="02020603020101020101" pitchFamily="18" charset="-127"/>
                  </a:rPr>
                  <a:t>        역사적인 이유</a:t>
                </a: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3467249" y="2401299"/>
                <a:ext cx="3718722" cy="1269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500"/>
                  </a:spcBef>
                </a:pPr>
                <a:r>
                  <a:rPr lang="ko-KR" altLang="en-US" sz="900" spc="-150" dirty="0">
                    <a:gradFill>
                      <a:gsLst>
                        <a:gs pos="0">
                          <a:prstClr val="white"/>
                        </a:gs>
                        <a:gs pos="100000">
                          <a:prstClr val="white"/>
                        </a:gs>
                      </a:gsLst>
                      <a:lin ang="5400000" scaled="0"/>
                    </a:gradFill>
                    <a:effectLst>
                      <a:glow rad="101600">
                        <a:schemeClr val="tx1">
                          <a:lumMod val="85000"/>
                          <a:lumOff val="15000"/>
                          <a:alpha val="60000"/>
                        </a:schemeClr>
                      </a:glow>
                    </a:effectLst>
                    <a:latin typeface="나눔명조" panose="02020603020101020101" pitchFamily="18" charset="-127"/>
                    <a:ea typeface="나눔명조" panose="02020603020101020101" pitchFamily="18" charset="-127"/>
                  </a:rPr>
                  <a:t>중국이 주장하는</a:t>
                </a:r>
                <a:endParaRPr lang="en-US" altLang="ko-KR" sz="900" spc="-150" dirty="0">
                  <a:gradFill>
                    <a:gsLst>
                      <a:gs pos="0">
                        <a:prstClr val="white"/>
                      </a:gs>
                      <a:gs pos="100000">
                        <a:prstClr val="white"/>
                      </a:gs>
                    </a:gsLst>
                    <a:lin ang="5400000" scaled="0"/>
                  </a:gradFill>
                  <a:effectLst>
                    <a:glow rad="101600">
                      <a:schemeClr val="tx1">
                        <a:lumMod val="85000"/>
                        <a:lumOff val="15000"/>
                        <a:alpha val="60000"/>
                      </a:schemeClr>
                    </a:glow>
                  </a:effectLst>
                  <a:latin typeface="나눔명조" panose="02020603020101020101" pitchFamily="18" charset="-127"/>
                  <a:ea typeface="나눔명조" panose="02020603020101020101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6965270" y="1268760"/>
              <a:ext cx="1145522" cy="33161"/>
              <a:chOff x="2597289" y="4069060"/>
              <a:chExt cx="5865547" cy="7200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2597289" y="4069060"/>
                <a:ext cx="1471605" cy="7200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4061936" y="4069060"/>
                <a:ext cx="1471605" cy="7200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526583" y="4069060"/>
                <a:ext cx="1471605" cy="7200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6991231" y="4069060"/>
                <a:ext cx="1471605" cy="7200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spc="-150"/>
              </a:p>
            </p:txBody>
          </p:sp>
        </p:grpSp>
      </p:grpSp>
      <p:sp>
        <p:nvSpPr>
          <p:cNvPr id="61" name="제목 5"/>
          <p:cNvSpPr txBox="1">
            <a:spLocks/>
          </p:cNvSpPr>
          <p:nvPr/>
        </p:nvSpPr>
        <p:spPr>
          <a:xfrm>
            <a:off x="6478643" y="2612197"/>
            <a:ext cx="2255159" cy="501362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endParaRPr lang="ko-KR" altLang="en-US" sz="1600" dirty="0">
              <a:gradFill flip="none" rotWithShape="1">
                <a:gsLst>
                  <a:gs pos="0">
                    <a:prstClr val="black">
                      <a:lumMod val="75000"/>
                      <a:lumOff val="25000"/>
                      <a:shade val="30000"/>
                      <a:satMod val="115000"/>
                    </a:prstClr>
                  </a:gs>
                  <a:gs pos="50000">
                    <a:prstClr val="black">
                      <a:lumMod val="75000"/>
                      <a:lumOff val="25000"/>
                      <a:shade val="67500"/>
                      <a:satMod val="115000"/>
                    </a:prstClr>
                  </a:gs>
                  <a:gs pos="100000">
                    <a:prstClr val="black">
                      <a:lumMod val="75000"/>
                      <a:lumOff val="25000"/>
                      <a:shade val="100000"/>
                      <a:satMod val="115000"/>
                    </a:prst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84D3C-275C-46F2-A8D8-FE501F0BFE85}"/>
              </a:ext>
            </a:extLst>
          </p:cNvPr>
          <p:cNvSpPr txBox="1"/>
          <p:nvPr/>
        </p:nvSpPr>
        <p:spPr>
          <a:xfrm>
            <a:off x="776536" y="317335"/>
            <a:ext cx="75769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중국이 주장하는 역사적인 이유 </a:t>
            </a:r>
            <a:r>
              <a:rPr lang="en-US" altLang="ko-KR" sz="2000" dirty="0">
                <a:latin typeface="궁서체" panose="02030609000101010101" pitchFamily="17" charset="-127"/>
                <a:ea typeface="궁서체" panose="02030609000101010101" pitchFamily="17" charset="-127"/>
              </a:rPr>
              <a:t>4</a:t>
            </a:r>
            <a:endParaRPr lang="ko-KR" altLang="en-US" sz="2000" dirty="0">
              <a:latin typeface="궁서체" panose="02030609000101010101" pitchFamily="17" charset="-127"/>
              <a:ea typeface="궁서체" panose="02030609000101010101" pitchFamily="17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58BC143-DCC6-4C2A-AA1B-309505CF2D7F}"/>
              </a:ext>
            </a:extLst>
          </p:cNvPr>
          <p:cNvSpPr/>
          <p:nvPr/>
        </p:nvSpPr>
        <p:spPr>
          <a:xfrm>
            <a:off x="952345" y="951699"/>
            <a:ext cx="3024336" cy="10547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8262A4DB-32DF-4D5E-9B7E-8C79E69062EB}"/>
              </a:ext>
            </a:extLst>
          </p:cNvPr>
          <p:cNvSpPr/>
          <p:nvPr/>
        </p:nvSpPr>
        <p:spPr>
          <a:xfrm>
            <a:off x="4339662" y="1148816"/>
            <a:ext cx="816768" cy="67979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EA769CA-A9B1-443A-B9F6-B84E46AB42FF}"/>
              </a:ext>
            </a:extLst>
          </p:cNvPr>
          <p:cNvSpPr/>
          <p:nvPr/>
        </p:nvSpPr>
        <p:spPr>
          <a:xfrm>
            <a:off x="5398439" y="941309"/>
            <a:ext cx="2912764" cy="10651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04D2F-00BE-48E3-81F4-0AFA8079ADF1}"/>
              </a:ext>
            </a:extLst>
          </p:cNvPr>
          <p:cNvSpPr txBox="1"/>
          <p:nvPr/>
        </p:nvSpPr>
        <p:spPr>
          <a:xfrm>
            <a:off x="952345" y="990833"/>
            <a:ext cx="3022496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Bauhaus 93" panose="04030905020B02020C02" pitchFamily="82" charset="0"/>
              </a:rPr>
              <a:t>1905</a:t>
            </a:r>
            <a:r>
              <a:rPr lang="ko-KR" altLang="en-US" sz="2000" dirty="0">
                <a:latin typeface="Bauhaus 93" panose="04030905020B02020C02" pitchFamily="82" charset="0"/>
              </a:rPr>
              <a:t>년 일본은 대한제국과 보호조약을 체결하였다</a:t>
            </a:r>
            <a:r>
              <a:rPr lang="en-US" altLang="ko-KR" sz="2000" dirty="0">
                <a:latin typeface="Bauhaus 93" panose="04030905020B02020C02" pitchFamily="82" charset="0"/>
              </a:rPr>
              <a:t>.</a:t>
            </a:r>
            <a:endParaRPr lang="ko-KR" altLang="en-US" sz="2000" dirty="0">
              <a:latin typeface="Bauhaus 93" panose="04030905020B02020C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7D5F8-BC4E-4DF9-88B3-F39C35E34599}"/>
              </a:ext>
            </a:extLst>
          </p:cNvPr>
          <p:cNvSpPr txBox="1"/>
          <p:nvPr/>
        </p:nvSpPr>
        <p:spPr>
          <a:xfrm>
            <a:off x="5356155" y="939995"/>
            <a:ext cx="2908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Bauhaus 93" panose="04030905020B02020C02" pitchFamily="82" charset="0"/>
              </a:rPr>
              <a:t>1909</a:t>
            </a:r>
            <a:r>
              <a:rPr lang="ko-KR" altLang="en-US" sz="2000" dirty="0">
                <a:latin typeface="Bauhaus 93" panose="04030905020B02020C02" pitchFamily="82" charset="0"/>
              </a:rPr>
              <a:t>년 간도협약을 체결하였다</a:t>
            </a:r>
            <a:r>
              <a:rPr lang="en-US" altLang="ko-KR" sz="2000" dirty="0">
                <a:latin typeface="Bauhaus 93" panose="04030905020B02020C02" pitchFamily="82" charset="0"/>
              </a:rPr>
              <a:t>.</a:t>
            </a:r>
            <a:endParaRPr lang="ko-KR" altLang="en-US" sz="2000" dirty="0">
              <a:latin typeface="Bauhaus 93" panose="04030905020B02020C02" pitchFamily="82" charset="0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AB17F42-ACB3-45F2-9CE3-47D8BD15A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602" y="2266818"/>
            <a:ext cx="4047698" cy="2559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DFD739-2F1D-4714-A5D6-C5ED7A6511E3}"/>
              </a:ext>
            </a:extLst>
          </p:cNvPr>
          <p:cNvSpPr txBox="1"/>
          <p:nvPr/>
        </p:nvSpPr>
        <p:spPr>
          <a:xfrm>
            <a:off x="1640632" y="4930294"/>
            <a:ext cx="18722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</a:t>
            </a:r>
            <a:r>
              <a:rPr lang="en-US" altLang="ko-KR" sz="2000" dirty="0"/>
              <a:t>&lt;</a:t>
            </a:r>
            <a:r>
              <a:rPr lang="ko-KR" altLang="en-US" sz="2000" dirty="0"/>
              <a:t>간도협약</a:t>
            </a:r>
            <a:r>
              <a:rPr lang="en-US" altLang="ko-KR" sz="2000" dirty="0"/>
              <a:t>&gt;</a:t>
            </a:r>
            <a:endParaRPr lang="ko-KR" altLang="en-US" sz="2000" dirty="0"/>
          </a:p>
        </p:txBody>
      </p:sp>
      <p:pic>
        <p:nvPicPr>
          <p:cNvPr id="28" name="Picture 3" descr="C:\Users\madeit-top1\Documents\PPT\[36] Angrymomo_Oriental\먹번짐5.jpg">
            <a:extLst>
              <a:ext uri="{FF2B5EF4-FFF2-40B4-BE49-F238E27FC236}">
                <a16:creationId xmlns:a16="http://schemas.microsoft.com/office/drawing/2014/main" id="{1232EEC5-A82F-44C5-951F-0EA6C189F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953000" y="2261494"/>
            <a:ext cx="4038689" cy="17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42AC45-888C-46A8-BD78-D30A92747677}"/>
              </a:ext>
            </a:extLst>
          </p:cNvPr>
          <p:cNvSpPr txBox="1"/>
          <p:nvPr/>
        </p:nvSpPr>
        <p:spPr>
          <a:xfrm>
            <a:off x="5728509" y="2612197"/>
            <a:ext cx="2392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전문 </a:t>
            </a:r>
            <a:r>
              <a:rPr lang="en-US" altLang="ko-KR" sz="2000" dirty="0"/>
              <a:t>7</a:t>
            </a:r>
            <a:r>
              <a:rPr lang="ko-KR" altLang="en-US" sz="2000" dirty="0"/>
              <a:t>조로 되어 있으며 독도를 넘긴다는 내용이다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4E3405E2-61B2-4095-BFE0-2E11895A8C8E}"/>
              </a:ext>
            </a:extLst>
          </p:cNvPr>
          <p:cNvCxnSpPr/>
          <p:nvPr/>
        </p:nvCxnSpPr>
        <p:spPr>
          <a:xfrm>
            <a:off x="4785842" y="4474067"/>
            <a:ext cx="792088" cy="8640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9530E43-207B-4362-AA7E-7DE9A9C1B617}"/>
              </a:ext>
            </a:extLst>
          </p:cNvPr>
          <p:cNvSpPr/>
          <p:nvPr/>
        </p:nvSpPr>
        <p:spPr>
          <a:xfrm>
            <a:off x="647675" y="5322180"/>
            <a:ext cx="8765981" cy="114259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4B96C6-4490-4617-AEC1-46726BF7F649}"/>
              </a:ext>
            </a:extLst>
          </p:cNvPr>
          <p:cNvSpPr txBox="1"/>
          <p:nvPr/>
        </p:nvSpPr>
        <p:spPr>
          <a:xfrm>
            <a:off x="561812" y="5315003"/>
            <a:ext cx="902308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Bauhaus 93" panose="04030905020B02020C02" pitchFamily="82" charset="0"/>
              </a:rPr>
              <a:t>대한민국은 간도협약을 무효라고 주장하는데 </a:t>
            </a:r>
            <a:r>
              <a:rPr lang="en-US" altLang="ko-KR" sz="2000" dirty="0">
                <a:latin typeface="Bauhaus 93" panose="04030905020B02020C02" pitchFamily="82" charset="0"/>
              </a:rPr>
              <a:t>1905</a:t>
            </a:r>
            <a:r>
              <a:rPr lang="ko-KR" altLang="en-US" sz="2000" dirty="0">
                <a:latin typeface="Bauhaus 93" panose="04030905020B02020C02" pitchFamily="82" charset="0"/>
              </a:rPr>
              <a:t>년 보호조약에 의해 일본이 체결한 것으로 국제법상 유효한 것이다</a:t>
            </a:r>
            <a:r>
              <a:rPr lang="en-US" altLang="ko-KR" sz="2000" dirty="0">
                <a:latin typeface="Bauhaus 93" panose="04030905020B02020C02" pitchFamily="82" charset="0"/>
              </a:rPr>
              <a:t>. </a:t>
            </a:r>
            <a:r>
              <a:rPr lang="ko-KR" altLang="en-US" sz="2000" dirty="0">
                <a:solidFill>
                  <a:srgbClr val="00B0F0"/>
                </a:solidFill>
                <a:latin typeface="Bauhaus 93" panose="04030905020B02020C02" pitchFamily="82" charset="0"/>
              </a:rPr>
              <a:t>결국 청과 대한제국 사이의 국경은 완전히</a:t>
            </a:r>
            <a:r>
              <a:rPr lang="en-US" altLang="ko-KR" sz="2000" dirty="0">
                <a:solidFill>
                  <a:srgbClr val="00B0F0"/>
                </a:solidFill>
                <a:latin typeface="Bauhaus 93" panose="04030905020B02020C02" pitchFamily="82" charset="0"/>
              </a:rPr>
              <a:t> </a:t>
            </a:r>
            <a:r>
              <a:rPr lang="ko-KR" altLang="en-US" sz="2000" dirty="0">
                <a:solidFill>
                  <a:srgbClr val="00B0F0"/>
                </a:solidFill>
                <a:latin typeface="Bauhaus 93" panose="04030905020B02020C02" pitchFamily="82" charset="0"/>
              </a:rPr>
              <a:t>합의된 것으로 볼 수 있다</a:t>
            </a:r>
            <a:r>
              <a:rPr lang="en-US" altLang="ko-KR" sz="2000" dirty="0">
                <a:solidFill>
                  <a:srgbClr val="00B0F0"/>
                </a:solidFill>
                <a:latin typeface="Bauhaus 93" panose="04030905020B02020C02" pitchFamily="82" charset="0"/>
              </a:rPr>
              <a:t>.</a:t>
            </a:r>
            <a:endParaRPr lang="ko-KR" altLang="en-US" sz="2000" dirty="0">
              <a:solidFill>
                <a:srgbClr val="00B0F0"/>
              </a:solidFill>
              <a:latin typeface="Bauhaus 93" panose="04030905020B02020C02" pitchFamily="82" charset="0"/>
            </a:endParaRPr>
          </a:p>
          <a:p>
            <a:r>
              <a:rPr lang="ko-KR" alt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1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797072" y="2780928"/>
            <a:ext cx="2311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500"/>
              </a:spcBef>
            </a:pPr>
            <a:r>
              <a:rPr lang="en-US" altLang="ko-KR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Ppt</a:t>
            </a:r>
            <a:r>
              <a:rPr lang="ko-KR" altLang="en-US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ko-KR" altLang="en-US" sz="2400" spc="-150" dirty="0" err="1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왤케</a:t>
            </a:r>
            <a:r>
              <a:rPr lang="ko-KR" altLang="en-US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 어렵냐</a:t>
            </a:r>
            <a:r>
              <a:rPr lang="en-US" altLang="ko-KR" sz="2400" spc="-150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latin typeface="나눔명조" panose="02020603020101020101" pitchFamily="18" charset="-127"/>
                <a:ea typeface="나눔명조" panose="02020603020101020101" pitchFamily="18" charset="-127"/>
              </a:rPr>
              <a:t>..</a:t>
            </a:r>
          </a:p>
        </p:txBody>
      </p:sp>
      <p:sp>
        <p:nvSpPr>
          <p:cNvPr id="5" name="제목 5"/>
          <p:cNvSpPr txBox="1">
            <a:spLocks/>
          </p:cNvSpPr>
          <p:nvPr/>
        </p:nvSpPr>
        <p:spPr>
          <a:xfrm>
            <a:off x="4052900" y="6237312"/>
            <a:ext cx="1800200" cy="432047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 spc="-150">
                <a:solidFill>
                  <a:schemeClr val="tx1"/>
                </a:solidFill>
                <a:latin typeface="Noto Sans Korean Bold" pitchFamily="34" charset="-127"/>
                <a:ea typeface="Noto Sans Korean Bold" pitchFamily="34" charset="-127"/>
                <a:cs typeface="+mj-cs"/>
              </a:defRPr>
            </a:lvl1pPr>
          </a:lstStyle>
          <a:p>
            <a:pPr>
              <a:spcBef>
                <a:spcPts val="500"/>
              </a:spcBef>
            </a:pPr>
            <a:r>
              <a:rPr lang="en-US" altLang="ko-KR" sz="1400" spc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By. </a:t>
            </a:r>
            <a:r>
              <a:rPr lang="en-US" altLang="ko-KR" sz="1400" spc="0" dirty="0" err="1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Angrymomo</a:t>
            </a:r>
            <a:endParaRPr lang="ko-KR" altLang="en-US" sz="1800" spc="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822288" y="3429000"/>
            <a:ext cx="2261423" cy="72008"/>
            <a:chOff x="2597289" y="4069060"/>
            <a:chExt cx="5865547" cy="72008"/>
          </a:xfrm>
        </p:grpSpPr>
        <p:sp>
          <p:nvSpPr>
            <p:cNvPr id="8" name="직사각형 7"/>
            <p:cNvSpPr/>
            <p:nvPr/>
          </p:nvSpPr>
          <p:spPr>
            <a:xfrm>
              <a:off x="2597289" y="4069060"/>
              <a:ext cx="1471605" cy="72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1936" y="4069060"/>
              <a:ext cx="1471605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526583" y="4069060"/>
              <a:ext cx="1471605" cy="720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6991231" y="4069060"/>
              <a:ext cx="1471605" cy="72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38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A26B34-893F-4584-AB12-E239F681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888C06-A454-4729-B4EA-089B4F62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2531-6FF3-4A70-ADD4-1CF142C0B40C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Picture 3" descr="C:\Users\madeit-top1\Documents\PPT\[36] Angrymomo_Oriental\먹번짐5.jpg">
            <a:extLst>
              <a:ext uri="{FF2B5EF4-FFF2-40B4-BE49-F238E27FC236}">
                <a16:creationId xmlns:a16="http://schemas.microsoft.com/office/drawing/2014/main" id="{F74C39CD-F6DB-4CF3-90D5-C5E70DEC7B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16496" y="1484784"/>
            <a:ext cx="2070011" cy="132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adeit-top1\Documents\PPT\[36] Angrymomo_Oriental\먹번짐5.jpg">
            <a:extLst>
              <a:ext uri="{FF2B5EF4-FFF2-40B4-BE49-F238E27FC236}">
                <a16:creationId xmlns:a16="http://schemas.microsoft.com/office/drawing/2014/main" id="{73FBDB2E-C4FB-4A95-A972-7CF8CC089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2864768" y="1579139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adeit-top1\Documents\PPT\[36] Angrymomo_Oriental\먹번짐5.jpg">
            <a:extLst>
              <a:ext uri="{FF2B5EF4-FFF2-40B4-BE49-F238E27FC236}">
                <a16:creationId xmlns:a16="http://schemas.microsoft.com/office/drawing/2014/main" id="{FCBF9E11-608E-4E79-B6ED-C2F769D19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4973554" y="1593338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adeit-top1\Documents\PPT\[36] Angrymomo_Oriental\먹번짐5.jpg">
            <a:extLst>
              <a:ext uri="{FF2B5EF4-FFF2-40B4-BE49-F238E27FC236}">
                <a16:creationId xmlns:a16="http://schemas.microsoft.com/office/drawing/2014/main" id="{56D5A17A-1ABF-4A22-8151-B31872F76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7082340" y="1613014"/>
            <a:ext cx="1454338" cy="12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deit-top1\Documents\PPT\[36] Angrymomo_Oriental\2040060889_O8ovzWpr_EBA8B9EBB288ECA790_010.jpg">
            <a:extLst>
              <a:ext uri="{FF2B5EF4-FFF2-40B4-BE49-F238E27FC236}">
                <a16:creationId xmlns:a16="http://schemas.microsoft.com/office/drawing/2014/main" id="{7E243609-77BF-449F-A94C-F209D21FF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656" y1="45714" x2="21563" y2="6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98" t="20288" r="15257" b="7351"/>
          <a:stretch/>
        </p:blipFill>
        <p:spPr bwMode="auto">
          <a:xfrm>
            <a:off x="11630" y="3140968"/>
            <a:ext cx="3192959" cy="202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C98F0B-0683-46CD-9442-634AC12204DC}"/>
              </a:ext>
            </a:extLst>
          </p:cNvPr>
          <p:cNvGrpSpPr/>
          <p:nvPr/>
        </p:nvGrpSpPr>
        <p:grpSpPr>
          <a:xfrm>
            <a:off x="3627704" y="3939752"/>
            <a:ext cx="2261423" cy="72008"/>
            <a:chOff x="2597289" y="4069060"/>
            <a:chExt cx="5865547" cy="72008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85F75D1-E24B-4FA7-A2DE-9E3B3A0A8BD4}"/>
                </a:ext>
              </a:extLst>
            </p:cNvPr>
            <p:cNvSpPr/>
            <p:nvPr/>
          </p:nvSpPr>
          <p:spPr>
            <a:xfrm>
              <a:off x="2597289" y="4069060"/>
              <a:ext cx="1471605" cy="7200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DE862EAA-7D2D-44FD-B01A-6FE8A16F15EE}"/>
                </a:ext>
              </a:extLst>
            </p:cNvPr>
            <p:cNvSpPr/>
            <p:nvPr/>
          </p:nvSpPr>
          <p:spPr>
            <a:xfrm>
              <a:off x="4061936" y="4069060"/>
              <a:ext cx="1471605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F7FD7CC7-3299-4233-A5C7-96FD58D266AB}"/>
                </a:ext>
              </a:extLst>
            </p:cNvPr>
            <p:cNvSpPr/>
            <p:nvPr/>
          </p:nvSpPr>
          <p:spPr>
            <a:xfrm>
              <a:off x="5526583" y="4069060"/>
              <a:ext cx="1471605" cy="7200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B4CFC17B-C0FD-47F0-AB25-C33AB6743DE0}"/>
                </a:ext>
              </a:extLst>
            </p:cNvPr>
            <p:cNvSpPr/>
            <p:nvPr/>
          </p:nvSpPr>
          <p:spPr>
            <a:xfrm>
              <a:off x="6991231" y="4069060"/>
              <a:ext cx="1471605" cy="7200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순서도: 문서 15">
            <a:extLst>
              <a:ext uri="{FF2B5EF4-FFF2-40B4-BE49-F238E27FC236}">
                <a16:creationId xmlns:a16="http://schemas.microsoft.com/office/drawing/2014/main" id="{8CFD6D3B-78E4-43EA-B1F6-2E237BDDF74C}"/>
              </a:ext>
            </a:extLst>
          </p:cNvPr>
          <p:cNvSpPr/>
          <p:nvPr/>
        </p:nvSpPr>
        <p:spPr>
          <a:xfrm>
            <a:off x="6370170" y="3119872"/>
            <a:ext cx="2878677" cy="1944217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6D7D635B-E26B-4B77-91E9-958502A76FDD}"/>
              </a:ext>
            </a:extLst>
          </p:cNvPr>
          <p:cNvCxnSpPr/>
          <p:nvPr/>
        </p:nvCxnSpPr>
        <p:spPr>
          <a:xfrm flipH="1">
            <a:off x="8193360" y="3111150"/>
            <a:ext cx="106086" cy="217720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AE2EA84F-FC2D-41F4-900D-27C3945F932F}"/>
              </a:ext>
            </a:extLst>
          </p:cNvPr>
          <p:cNvCxnSpPr/>
          <p:nvPr/>
        </p:nvCxnSpPr>
        <p:spPr>
          <a:xfrm>
            <a:off x="6305369" y="4504862"/>
            <a:ext cx="792088" cy="86409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F1B9E1C3-4C27-45C2-81BC-854D9FBF6C1D}"/>
              </a:ext>
            </a:extLst>
          </p:cNvPr>
          <p:cNvCxnSpPr/>
          <p:nvPr/>
        </p:nvCxnSpPr>
        <p:spPr>
          <a:xfrm>
            <a:off x="4326535" y="4869160"/>
            <a:ext cx="396044" cy="122413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28E37EA1-C9E6-49BF-8A17-4D2F239398D3}"/>
              </a:ext>
            </a:extLst>
          </p:cNvPr>
          <p:cNvCxnSpPr/>
          <p:nvPr/>
        </p:nvCxnSpPr>
        <p:spPr>
          <a:xfrm flipH="1">
            <a:off x="6734373" y="3013589"/>
            <a:ext cx="855770" cy="159755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0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대장간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243</Words>
  <Application>Microsoft Office PowerPoint</Application>
  <PresentationFormat>A4 용지(210x297mm)</PresentationFormat>
  <Paragraphs>47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Noto Sans Korean Bold</vt:lpstr>
      <vt:lpstr>Noto Sans Korean Medium</vt:lpstr>
      <vt:lpstr>궁서체</vt:lpstr>
      <vt:lpstr>나눔명조</vt:lpstr>
      <vt:lpstr>나눔명조 ExtraBold</vt:lpstr>
      <vt:lpstr>맑은 고딕</vt:lpstr>
      <vt:lpstr>Arial</vt:lpstr>
      <vt:lpstr>Bauhaus 93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Angry MOMO Presentation</dc:title>
  <dc:creator>madeit-top1</dc:creator>
  <cp:lastModifiedBy>황재용</cp:lastModifiedBy>
  <cp:revision>76</cp:revision>
  <dcterms:created xsi:type="dcterms:W3CDTF">2014-08-30T22:01:36Z</dcterms:created>
  <dcterms:modified xsi:type="dcterms:W3CDTF">2018-03-28T12:35:30Z</dcterms:modified>
</cp:coreProperties>
</file>