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21T12:46:2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1931 2024 9828,'0'0'651,"0"0"-397,0 0-97,0 0-128,0 0-49,0 0-62,0 0-77,0 0-95,0 0 81,0 0-37,0 0-43,0 0-46,0 0-52,0 0-56,0 0 38,0 0-35,0 0-494,0 0-302,0 0-734</inkml:trace>
  <inkml:trace contextRef="#ctx0" brushRef="#br0" timeOffset="265.772">1931 2024 7796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21T14:34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6067,'0'0'-4130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DB344-FFD9-4A25-99B8-F5EC850B666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E241C-E0A4-4EDA-BCB5-868AF786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26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28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70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6912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91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5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26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4829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20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859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810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76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133-FA85-466E-94C4-35F74FB8BA1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61F6-600D-4B4F-9229-5959B611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46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133-FA85-466E-94C4-35F74FB8BA1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61F6-600D-4B4F-9229-5959B611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93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133-FA85-466E-94C4-35F74FB8BA1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61F6-600D-4B4F-9229-5959B611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70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133-FA85-466E-94C4-35F74FB8BA1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61F6-600D-4B4F-9229-5959B611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17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133-FA85-466E-94C4-35F74FB8BA1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61F6-600D-4B4F-9229-5959B611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133-FA85-466E-94C4-35F74FB8BA1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61F6-600D-4B4F-9229-5959B611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28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133-FA85-466E-94C4-35F74FB8BA1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61F6-600D-4B4F-9229-5959B611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70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133-FA85-466E-94C4-35F74FB8BA1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61F6-600D-4B4F-9229-5959B611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62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133-FA85-466E-94C4-35F74FB8BA1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61F6-600D-4B4F-9229-5959B611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96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133-FA85-466E-94C4-35F74FB8BA1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61F6-600D-4B4F-9229-5959B611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44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133-FA85-466E-94C4-35F74FB8BA1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61F6-600D-4B4F-9229-5959B611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91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E133-FA85-466E-94C4-35F74FB8BA1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661F6-600D-4B4F-9229-5959B611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77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6F99AF-9F69-4CD8-865D-6F51000054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일본사회와 관광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AC0112F-AADF-46B0-9604-124476C8C3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일본 국가의 특징</a:t>
            </a:r>
            <a:r>
              <a:rPr lang="en-US" altLang="ko-KR" dirty="0"/>
              <a:t>/</a:t>
            </a:r>
            <a:r>
              <a:rPr lang="ko-KR" altLang="en-US" dirty="0"/>
              <a:t>지리</a:t>
            </a:r>
            <a:endParaRPr lang="en-US" altLang="ko-KR" dirty="0"/>
          </a:p>
          <a:p>
            <a:r>
              <a:rPr lang="en-US" altLang="ko-KR" dirty="0"/>
              <a:t>21602826 </a:t>
            </a:r>
            <a:r>
              <a:rPr lang="ko-KR" altLang="en-US" dirty="0" err="1"/>
              <a:t>이연교</a:t>
            </a:r>
            <a:endParaRPr lang="en-US" altLang="ko-K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DBA7DB2F-6F3B-4717-8E6C-C27D29B6498A}"/>
                  </a:ext>
                </a:extLst>
              </p14:cNvPr>
              <p14:cNvContentPartPr/>
              <p14:nvPr/>
            </p14:nvContentPartPr>
            <p14:xfrm>
              <a:off x="1503660" y="746478"/>
              <a:ext cx="270" cy="36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DBA7DB2F-6F3B-4717-8E6C-C27D29B649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5880" y="7374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39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1A30C5-184D-4234-B5FE-955FF48A405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5BBEDA">
                  <a:shade val="30000"/>
                  <a:satMod val="115000"/>
                </a:srgbClr>
              </a:gs>
              <a:gs pos="50000">
                <a:srgbClr val="5BBEDA">
                  <a:shade val="67500"/>
                  <a:satMod val="115000"/>
                </a:srgbClr>
              </a:gs>
              <a:gs pos="100000">
                <a:srgbClr val="5BBEDA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시코쿠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560CB32-8B6E-490F-9B6F-8A9F04B6D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48529"/>
            <a:ext cx="3960440" cy="2905530"/>
          </a:xfrm>
        </p:spPr>
      </p:pic>
    </p:spTree>
    <p:extLst>
      <p:ext uri="{BB962C8B-B14F-4D97-AF65-F5344CB8AC3E}">
        <p14:creationId xmlns:p14="http://schemas.microsoft.com/office/powerpoint/2010/main" val="81676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B0F283-3699-4167-B835-6B2D459EBE5E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오키나와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FFC9F47-5F9F-48C2-8A23-B8230C4C6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25626"/>
            <a:ext cx="4320480" cy="3866048"/>
          </a:xfrm>
        </p:spPr>
      </p:pic>
    </p:spTree>
    <p:extLst>
      <p:ext uri="{BB962C8B-B14F-4D97-AF65-F5344CB8AC3E}">
        <p14:creationId xmlns:p14="http://schemas.microsoft.com/office/powerpoint/2010/main" val="134435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14329" y="1268762"/>
            <a:ext cx="6373445" cy="4379017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ko-KR" altLang="en-US" sz="4100" dirty="0"/>
              <a:t>일본 국가의 특징 </a:t>
            </a:r>
            <a:endParaRPr lang="en-US" altLang="ko-KR" sz="4100" dirty="0"/>
          </a:p>
          <a:p>
            <a:pPr algn="ctr"/>
            <a:endParaRPr lang="en-US" altLang="ko-KR" sz="4100" dirty="0"/>
          </a:p>
          <a:p>
            <a:pPr algn="ctr"/>
            <a:r>
              <a:rPr lang="ko-KR" altLang="en-US" sz="4100" dirty="0"/>
              <a:t>일본의 언어 </a:t>
            </a:r>
            <a:endParaRPr lang="en-US" altLang="ko-KR" sz="4100" dirty="0"/>
          </a:p>
          <a:p>
            <a:pPr algn="ctr"/>
            <a:r>
              <a:rPr lang="en-US" altLang="ko-KR" dirty="0"/>
              <a:t>21602716 </a:t>
            </a:r>
            <a:r>
              <a:rPr lang="ko-KR" altLang="en-US" dirty="0"/>
              <a:t>정혜창 </a:t>
            </a: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2082832" y="1873627"/>
            <a:ext cx="4836438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cxnSpLocks/>
          </p:cNvCxnSpPr>
          <p:nvPr/>
        </p:nvCxnSpPr>
        <p:spPr>
          <a:xfrm>
            <a:off x="2051721" y="4811554"/>
            <a:ext cx="486755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04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1947741" y="-12697"/>
            <a:ext cx="5004556" cy="6883393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63985" y="1413759"/>
            <a:ext cx="3960440" cy="1534143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732663" indent="-732663" algn="dist">
              <a:buFont typeface="Wingdings" panose="05000000000000000000" pitchFamily="2" charset="2"/>
              <a:buChar char="u"/>
            </a:pPr>
            <a:r>
              <a:rPr lang="ko-KR" altLang="en-US" sz="4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히라가나</a:t>
            </a:r>
            <a:endParaRPr lang="en-US" altLang="ko-KR" sz="4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dist"/>
            <a:endParaRPr lang="en-US" altLang="ko-KR" sz="4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91BE0-F98C-4A2B-82D9-0219B7643E85}"/>
              </a:ext>
            </a:extLst>
          </p:cNvPr>
          <p:cNvSpPr txBox="1"/>
          <p:nvPr/>
        </p:nvSpPr>
        <p:spPr>
          <a:xfrm>
            <a:off x="2169742" y="2966848"/>
            <a:ext cx="4040563" cy="1534143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732663" indent="-732663" algn="dist">
              <a:buFont typeface="Wingdings" panose="05000000000000000000" pitchFamily="2" charset="2"/>
              <a:buChar char="u"/>
            </a:pPr>
            <a:r>
              <a:rPr lang="ko-KR" altLang="en-US" sz="4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가타카나</a:t>
            </a:r>
            <a:endParaRPr lang="en-US" altLang="ko-KR" sz="4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dist"/>
            <a:endParaRPr lang="en-US" altLang="ko-KR" sz="4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BCB07-C211-4854-A28F-AFE72D82400F}"/>
              </a:ext>
            </a:extLst>
          </p:cNvPr>
          <p:cNvSpPr txBox="1"/>
          <p:nvPr/>
        </p:nvSpPr>
        <p:spPr>
          <a:xfrm>
            <a:off x="2198718" y="4519937"/>
            <a:ext cx="3992191" cy="826257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732663" indent="-732663" algn="dist">
              <a:buFont typeface="Wingdings" panose="05000000000000000000" pitchFamily="2" charset="2"/>
              <a:buChar char="u"/>
            </a:pPr>
            <a:r>
              <a:rPr lang="ko-KR" altLang="en-US" sz="4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 지</a:t>
            </a:r>
            <a:endParaRPr lang="en-US" altLang="ko-KR" sz="4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585922" y="152522"/>
            <a:ext cx="1728192" cy="826257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dist"/>
            <a:r>
              <a:rPr lang="ko-KR" altLang="en-US" sz="4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목차</a:t>
            </a:r>
            <a:endParaRPr lang="en-US" altLang="ko-KR" sz="4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14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86326" y="351147"/>
            <a:ext cx="8771350" cy="6307901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일본이라는 국가의 큰 특징 중 하나는 언어라고 생각한다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일본어 주로 일본에서 사용되는 언어이다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줄인 말로 일어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日語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라고도 한다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문자는 가나와 한자를 사용한다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일본의 사실상 법적 공용어이다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endParaRPr lang="ko-KR" altLang="en-US" kern="0" dirty="0">
              <a:solidFill>
                <a:srgbClr val="000000"/>
              </a:solidFill>
            </a:endParaRPr>
          </a:p>
        </p:txBody>
      </p:sp>
      <p:sp>
        <p:nvSpPr>
          <p:cNvPr id="14" name="내용 개체 틀 1">
            <a:extLst>
              <a:ext uri="{FF2B5EF4-FFF2-40B4-BE49-F238E27FC236}">
                <a16:creationId xmlns:a16="http://schemas.microsoft.com/office/drawing/2014/main" id="{A863D4A3-F2CF-4DDF-A138-2907C8A82870}"/>
              </a:ext>
            </a:extLst>
          </p:cNvPr>
          <p:cNvSpPr txBox="1">
            <a:spLocks/>
          </p:cNvSpPr>
          <p:nvPr/>
        </p:nvSpPr>
        <p:spPr>
          <a:xfrm>
            <a:off x="2551694" y="1355169"/>
            <a:ext cx="5637311" cy="4406890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078C2-1B87-419A-AEB2-15DA98D42D27}"/>
              </a:ext>
            </a:extLst>
          </p:cNvPr>
          <p:cNvSpPr txBox="1"/>
          <p:nvPr/>
        </p:nvSpPr>
        <p:spPr>
          <a:xfrm>
            <a:off x="1488283" y="534280"/>
            <a:ext cx="4910276" cy="749313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ko-KR" altLang="en-US" sz="4100" b="1" dirty="0"/>
              <a:t>일본의 언어</a:t>
            </a:r>
          </a:p>
        </p:txBody>
      </p:sp>
      <p:pic>
        <p:nvPicPr>
          <p:cNvPr id="16" name="그래픽 15" descr="책">
            <a:extLst>
              <a:ext uri="{FF2B5EF4-FFF2-40B4-BE49-F238E27FC236}">
                <a16:creationId xmlns:a16="http://schemas.microsoft.com/office/drawing/2014/main" id="{7CE3946F-5546-4E44-A0B7-A10BCAED8F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395" y="351146"/>
            <a:ext cx="914400" cy="109728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D1FB0E4-5E55-4AA7-9745-E20C2D22D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6" y="1613389"/>
            <a:ext cx="3679852" cy="260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42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86326" y="275051"/>
            <a:ext cx="8771350" cy="6307901"/>
          </a:xfrm>
          <a:prstGeom prst="snip2DiagRect">
            <a:avLst>
              <a:gd name="adj1" fmla="val 4326"/>
              <a:gd name="adj2" fmla="val 441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ko-KR" altLang="en-US" dirty="0"/>
              <a:t>                                </a:t>
            </a:r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2624223" y="1560740"/>
            <a:ext cx="5785169" cy="3823625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548924"/>
            <a:ext cx="4752528" cy="749313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ko-KR" altLang="en-US" sz="4100" b="1" dirty="0"/>
              <a:t>히라가나 </a:t>
            </a: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395" y="351146"/>
            <a:ext cx="914400" cy="1097280"/>
          </a:xfrm>
          <a:prstGeom prst="rect">
            <a:avLst/>
          </a:prstGeom>
        </p:spPr>
      </p:pic>
      <p:pic>
        <p:nvPicPr>
          <p:cNvPr id="1026" name="Picture 2" descr="íë¼ê°ëì ëí ì´ë¯¸ì§ ê²ìê²°ê³¼">
            <a:extLst>
              <a:ext uri="{FF2B5EF4-FFF2-40B4-BE49-F238E27FC236}">
                <a16:creationId xmlns:a16="http://schemas.microsoft.com/office/drawing/2014/main" id="{C2C8E94C-B0E3-40F4-95A5-58724CF41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6" y="1577259"/>
            <a:ext cx="2912487" cy="418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1B974DF-8230-4987-94B8-40C724A92BB6}"/>
              </a:ext>
            </a:extLst>
          </p:cNvPr>
          <p:cNvSpPr/>
          <p:nvPr/>
        </p:nvSpPr>
        <p:spPr>
          <a:xfrm>
            <a:off x="3524478" y="1952452"/>
            <a:ext cx="5112568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sz="26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히라가나는 일본어에서 사용하는 두 가지 </a:t>
            </a:r>
            <a:r>
              <a:rPr lang="ko-KR" altLang="en-US" sz="26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가나중</a:t>
            </a:r>
            <a:r>
              <a:rPr lang="ko-KR" altLang="en-US" sz="26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하나이다</a:t>
            </a:r>
            <a:r>
              <a:rPr lang="en-US" altLang="ko-KR" sz="26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</a:t>
            </a:r>
            <a:r>
              <a:rPr lang="ko-KR" altLang="en-US" sz="26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다음과 같은 용도로 쓰인다</a:t>
            </a:r>
            <a:r>
              <a:rPr lang="en-US" altLang="ko-KR" sz="26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r>
              <a:rPr lang="ko-KR" altLang="en-US" sz="26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동사의 활용 어미</a:t>
            </a:r>
            <a:r>
              <a:rPr lang="en-US" altLang="ko-KR" sz="26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, </a:t>
            </a:r>
            <a:r>
              <a:rPr lang="ko-KR" altLang="en-US" sz="26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조사</a:t>
            </a:r>
            <a:r>
              <a:rPr lang="en-US" altLang="ko-KR" sz="26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, </a:t>
            </a:r>
            <a:r>
              <a:rPr lang="ko-KR" altLang="en-US" sz="26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조동사 일본 고유어로서 해당 한자가 없는 단어</a:t>
            </a:r>
            <a:r>
              <a:rPr lang="en-US" altLang="ko-KR" sz="26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, </a:t>
            </a:r>
            <a:r>
              <a:rPr lang="ko-KR" altLang="en-US" sz="26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또는 해당하는 한자가 잘 쓰이지 않는 어려운 글자일 경우에 히라가나를 사용한다</a:t>
            </a:r>
            <a:r>
              <a:rPr lang="en-US" altLang="ko-KR" sz="26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</a:t>
            </a:r>
            <a:endParaRPr lang="ko-KR" altLang="en-US" sz="2600" kern="0" dirty="0">
              <a:solidFill>
                <a:srgbClr val="000000"/>
              </a:solidFill>
            </a:endParaRPr>
          </a:p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480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86326" y="275051"/>
            <a:ext cx="8771350" cy="6307901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63050-A931-4032-99E1-0773702CD958}"/>
              </a:ext>
            </a:extLst>
          </p:cNvPr>
          <p:cNvSpPr txBox="1"/>
          <p:nvPr/>
        </p:nvSpPr>
        <p:spPr>
          <a:xfrm>
            <a:off x="1341796" y="433882"/>
            <a:ext cx="4176464" cy="749313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ko-KR" altLang="en-US" sz="4100" b="1" dirty="0"/>
              <a:t>히라가나의 역사 </a:t>
            </a:r>
          </a:p>
        </p:txBody>
      </p:sp>
      <p:pic>
        <p:nvPicPr>
          <p:cNvPr id="11" name="그래픽 10" descr="책">
            <a:extLst>
              <a:ext uri="{FF2B5EF4-FFF2-40B4-BE49-F238E27FC236}">
                <a16:creationId xmlns:a16="http://schemas.microsoft.com/office/drawing/2014/main" id="{8650337C-45DB-4EBD-9137-24C616FADC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395" y="351146"/>
            <a:ext cx="914400" cy="1097280"/>
          </a:xfrm>
          <a:prstGeom prst="rect">
            <a:avLst/>
          </a:prstGeom>
        </p:spPr>
      </p:pic>
      <p:pic>
        <p:nvPicPr>
          <p:cNvPr id="3074" name="Picture 2" descr="ì¼ë³¸ ê°ë¶í¤ì ëí ì´ë¯¸ì§ ê²ìê²°ê³¼">
            <a:extLst>
              <a:ext uri="{FF2B5EF4-FFF2-40B4-BE49-F238E27FC236}">
                <a16:creationId xmlns:a16="http://schemas.microsoft.com/office/drawing/2014/main" id="{92CCEA6F-960F-4AEE-9AD9-D0675D4F6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410661"/>
            <a:ext cx="3600399" cy="43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829130D-1B49-42F2-8FA4-C9F9C24E88DB}"/>
              </a:ext>
            </a:extLst>
          </p:cNvPr>
          <p:cNvSpPr/>
          <p:nvPr/>
        </p:nvSpPr>
        <p:spPr>
          <a:xfrm>
            <a:off x="4493181" y="1135611"/>
            <a:ext cx="4032448" cy="4313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히라가나는 여성이 많이 </a:t>
            </a:r>
            <a:r>
              <a:rPr lang="ko-KR" altLang="en-US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썼다고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한다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그래서 </a:t>
            </a:r>
            <a:r>
              <a:rPr lang="ko-KR" altLang="en-US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온나데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일본어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女手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; 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일본어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: </a:t>
            </a:r>
            <a:r>
              <a:rPr lang="ko-KR" altLang="en-US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おんなで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라고 불린 적도 있다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이런 이유로 히라가나는 여자들만 쓰는 글이라 하여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오랫동안 일본의 공용 문서에선 </a:t>
            </a:r>
            <a:r>
              <a:rPr lang="ko-KR" altLang="en-US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가타카나와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한자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(</a:t>
            </a:r>
            <a:r>
              <a:rPr lang="ko-KR" altLang="en-US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칸지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만이 사용되었다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81709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86326" y="231846"/>
            <a:ext cx="8771350" cy="6307901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1">
            <a:extLst>
              <a:ext uri="{FF2B5EF4-FFF2-40B4-BE49-F238E27FC236}">
                <a16:creationId xmlns:a16="http://schemas.microsoft.com/office/drawing/2014/main" id="{2E824982-07BD-4EE6-AEE4-983C45F25494}"/>
              </a:ext>
            </a:extLst>
          </p:cNvPr>
          <p:cNvSpPr txBox="1">
            <a:spLocks/>
          </p:cNvSpPr>
          <p:nvPr/>
        </p:nvSpPr>
        <p:spPr>
          <a:xfrm>
            <a:off x="2881644" y="1475744"/>
            <a:ext cx="5938828" cy="4335451"/>
          </a:xfrm>
          <a:prstGeom prst="rect">
            <a:avLst/>
          </a:prstGeom>
        </p:spPr>
        <p:txBody>
          <a:bodyPr vert="horz" lIns="117226" tIns="58613" rIns="117226" bIns="58613" rtlCol="0">
            <a:normAutofit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4200" b="1" dirty="0">
              <a:solidFill>
                <a:schemeClr val="tx1"/>
              </a:solidFill>
            </a:endParaRPr>
          </a:p>
          <a:p>
            <a:pPr algn="l"/>
            <a:r>
              <a:rPr lang="ko-KR" altLang="en-US" sz="4200" b="1" dirty="0">
                <a:solidFill>
                  <a:schemeClr val="tx1"/>
                </a:solidFill>
              </a:rPr>
              <a:t>히라가나는 </a:t>
            </a:r>
            <a:r>
              <a:rPr lang="ko-KR" altLang="en-US" sz="4200" b="1" dirty="0" err="1">
                <a:solidFill>
                  <a:schemeClr val="tx1"/>
                </a:solidFill>
              </a:rPr>
              <a:t>만요가나에서</a:t>
            </a:r>
            <a:r>
              <a:rPr lang="ko-KR" altLang="en-US" sz="4200" b="1" dirty="0">
                <a:solidFill>
                  <a:schemeClr val="tx1"/>
                </a:solidFill>
              </a:rPr>
              <a:t> 왔다고 한다</a:t>
            </a:r>
            <a:r>
              <a:rPr lang="en-US" altLang="ko-KR" sz="4200" b="1" dirty="0">
                <a:solidFill>
                  <a:schemeClr val="tx1"/>
                </a:solidFill>
              </a:rPr>
              <a:t>. </a:t>
            </a:r>
            <a:r>
              <a:rPr lang="ko-KR" altLang="en-US" sz="4200" b="1" dirty="0" err="1">
                <a:solidFill>
                  <a:schemeClr val="tx1"/>
                </a:solidFill>
              </a:rPr>
              <a:t>만요가나는</a:t>
            </a:r>
            <a:r>
              <a:rPr lang="ko-KR" altLang="en-US" sz="4200" b="1" dirty="0">
                <a:solidFill>
                  <a:schemeClr val="tx1"/>
                </a:solidFill>
              </a:rPr>
              <a:t> 가나의 일종으로</a:t>
            </a:r>
            <a:r>
              <a:rPr lang="en-US" altLang="ko-KR" sz="4200" b="1" dirty="0">
                <a:solidFill>
                  <a:schemeClr val="tx1"/>
                </a:solidFill>
              </a:rPr>
              <a:t>, </a:t>
            </a:r>
            <a:r>
              <a:rPr lang="ko-KR" altLang="en-US" sz="4200" b="1" dirty="0">
                <a:solidFill>
                  <a:schemeClr val="tx1"/>
                </a:solidFill>
              </a:rPr>
              <a:t>주로 고대 일본어를 표기하기 위해서 한자의 음을 빌려 쓴 문자이다</a:t>
            </a:r>
            <a:r>
              <a:rPr lang="en-US" altLang="ko-KR" sz="4200" b="1" dirty="0">
                <a:solidFill>
                  <a:schemeClr val="tx1"/>
                </a:solidFill>
              </a:rPr>
              <a:t>. </a:t>
            </a:r>
            <a:endParaRPr lang="en-US" altLang="ko-KR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BA9ED-EB18-463E-93EF-516371EB6FB9}"/>
              </a:ext>
            </a:extLst>
          </p:cNvPr>
          <p:cNvSpPr txBox="1"/>
          <p:nvPr/>
        </p:nvSpPr>
        <p:spPr>
          <a:xfrm>
            <a:off x="1381986" y="542171"/>
            <a:ext cx="5112568" cy="749313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ko-KR" altLang="en-US" sz="4100" b="1" dirty="0"/>
              <a:t>만요가나 </a:t>
            </a:r>
          </a:p>
        </p:txBody>
      </p:sp>
      <p:pic>
        <p:nvPicPr>
          <p:cNvPr id="12" name="그래픽 11" descr="책">
            <a:extLst>
              <a:ext uri="{FF2B5EF4-FFF2-40B4-BE49-F238E27FC236}">
                <a16:creationId xmlns:a16="http://schemas.microsoft.com/office/drawing/2014/main" id="{50FDDB0D-B730-43D2-9443-94770B97B0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395" y="351146"/>
            <a:ext cx="914400" cy="1097280"/>
          </a:xfrm>
          <a:prstGeom prst="rect">
            <a:avLst/>
          </a:prstGeom>
        </p:spPr>
      </p:pic>
      <p:pic>
        <p:nvPicPr>
          <p:cNvPr id="4098" name="Picture 2" descr="ë§ìê°ëì ëí ì´ë¯¸ì§ ê²ìê²°ê³¼">
            <a:extLst>
              <a:ext uri="{FF2B5EF4-FFF2-40B4-BE49-F238E27FC236}">
                <a16:creationId xmlns:a16="http://schemas.microsoft.com/office/drawing/2014/main" id="{5F2D7D03-34ED-41E7-BB3B-3C4DF0DD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75744"/>
            <a:ext cx="2520280" cy="43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6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86326" y="275051"/>
            <a:ext cx="8771350" cy="6307901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 b="1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B8260A9B-7E0F-460F-8838-D66321BE4147}"/>
              </a:ext>
            </a:extLst>
          </p:cNvPr>
          <p:cNvSpPr txBox="1">
            <a:spLocks/>
          </p:cNvSpPr>
          <p:nvPr/>
        </p:nvSpPr>
        <p:spPr>
          <a:xfrm>
            <a:off x="2801501" y="1343856"/>
            <a:ext cx="5760640" cy="5109479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>
                <a:solidFill>
                  <a:schemeClr val="tx1"/>
                </a:solidFill>
              </a:rPr>
              <a:t>메이지 시대 이전에는 히라가나의 모양이 확실히 정해지지 않고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여러 형태의 문자가 사용되었다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메이지 시대의 학제 시행 </a:t>
            </a:r>
            <a:r>
              <a:rPr lang="ko-KR" altLang="en-US" dirty="0" err="1">
                <a:solidFill>
                  <a:schemeClr val="tx1"/>
                </a:solidFill>
              </a:rPr>
              <a:t>후에야</a:t>
            </a:r>
            <a:r>
              <a:rPr lang="ko-KR" altLang="en-US" dirty="0">
                <a:solidFill>
                  <a:schemeClr val="tx1"/>
                </a:solidFill>
              </a:rPr>
              <a:t> 모양이 표준화되어 쓰이기 시작했다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구식 자형은 </a:t>
            </a:r>
            <a:r>
              <a:rPr lang="ko-KR" altLang="en-US" dirty="0" err="1">
                <a:solidFill>
                  <a:schemeClr val="tx1"/>
                </a:solidFill>
              </a:rPr>
              <a:t>헨타이가나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変体仮名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라고 부른다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fontAlgn="base"/>
            <a:r>
              <a:rPr lang="ko-KR" altLang="en-US" b="1" dirty="0">
                <a:solidFill>
                  <a:schemeClr val="tx1"/>
                </a:solidFill>
              </a:rPr>
              <a:t>히라가나는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헤이안</a:t>
            </a:r>
            <a:r>
              <a:rPr lang="ko-KR" altLang="en-US" dirty="0">
                <a:solidFill>
                  <a:schemeClr val="tx1"/>
                </a:solidFill>
              </a:rPr>
              <a:t> 시대에 거의 완성되었다고 생각된다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algn="l"/>
            <a:endParaRPr lang="en-US" altLang="ko-KR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88094-9F3A-42B0-85A5-0499741D74D2}"/>
              </a:ext>
            </a:extLst>
          </p:cNvPr>
          <p:cNvSpPr txBox="1"/>
          <p:nvPr/>
        </p:nvSpPr>
        <p:spPr>
          <a:xfrm>
            <a:off x="1403649" y="504603"/>
            <a:ext cx="6120680" cy="749313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ko-KR" altLang="en-US" sz="4100" b="1" dirty="0"/>
              <a:t>히라가나의 완성시기 </a:t>
            </a:r>
            <a:endParaRPr lang="en-US" altLang="ko-KR" sz="4100" b="1" dirty="0"/>
          </a:p>
        </p:txBody>
      </p:sp>
      <p:pic>
        <p:nvPicPr>
          <p:cNvPr id="13" name="그래픽 12" descr="책">
            <a:extLst>
              <a:ext uri="{FF2B5EF4-FFF2-40B4-BE49-F238E27FC236}">
                <a16:creationId xmlns:a16="http://schemas.microsoft.com/office/drawing/2014/main" id="{B18FDA7F-2FCB-41EA-938F-870D7DB90E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395" y="351146"/>
            <a:ext cx="914400" cy="1097280"/>
          </a:xfrm>
          <a:prstGeom prst="rect">
            <a:avLst/>
          </a:prstGeom>
        </p:spPr>
      </p:pic>
      <p:pic>
        <p:nvPicPr>
          <p:cNvPr id="5122" name="Picture 2" descr="í¤ì´ììëì ëí ì´ë¯¸ì§ ê²ìê²°ê³¼">
            <a:extLst>
              <a:ext uri="{FF2B5EF4-FFF2-40B4-BE49-F238E27FC236}">
                <a16:creationId xmlns:a16="http://schemas.microsoft.com/office/drawing/2014/main" id="{DF4F5D33-9814-4FFE-BC18-9D44A2F0A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6" y="1524525"/>
            <a:ext cx="2381250" cy="42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9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1" y="879917"/>
            <a:ext cx="7200800" cy="509816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ko-KR" altLang="en-US" sz="6900" b="1" dirty="0" err="1"/>
              <a:t>가타카나</a:t>
            </a:r>
            <a:endParaRPr lang="ko-KR" altLang="en-US" sz="6900" b="1" dirty="0"/>
          </a:p>
        </p:txBody>
      </p:sp>
    </p:spTree>
    <p:extLst>
      <p:ext uri="{BB962C8B-B14F-4D97-AF65-F5344CB8AC3E}">
        <p14:creationId xmlns:p14="http://schemas.microsoft.com/office/powerpoint/2010/main" val="91038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내용 개체 틀 46">
            <a:extLst>
              <a:ext uri="{FF2B5EF4-FFF2-40B4-BE49-F238E27FC236}">
                <a16:creationId xmlns:a16="http://schemas.microsoft.com/office/drawing/2014/main" id="{975D6E2D-8F76-49DB-A013-BCE9D6122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1417638"/>
            <a:ext cx="4824536" cy="4762488"/>
          </a:xfrm>
        </p:spPr>
      </p:pic>
      <p:sp>
        <p:nvSpPr>
          <p:cNvPr id="19" name="제목 18">
            <a:extLst>
              <a:ext uri="{FF2B5EF4-FFF2-40B4-BE49-F238E27FC236}">
                <a16:creationId xmlns:a16="http://schemas.microsoft.com/office/drawing/2014/main" id="{1E4F67C3-991E-438E-AFB3-E5975F6D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개요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24243B5D-4F4C-4923-AB2D-C4FBD58AD49D}"/>
                  </a:ext>
                </a:extLst>
              </p14:cNvPr>
              <p14:cNvContentPartPr/>
              <p14:nvPr/>
            </p14:nvContentPartPr>
            <p14:xfrm>
              <a:off x="1108744" y="1247561"/>
              <a:ext cx="270" cy="36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24243B5D-4F4C-4923-AB2D-C4FBD58AD4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9325" y="123856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3581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" y="0"/>
            <a:ext cx="5633171" cy="2601122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/>
          </a:p>
        </p:txBody>
      </p:sp>
      <p:sp>
        <p:nvSpPr>
          <p:cNvPr id="27" name="대각선 방향의 모서리가 잘린 사각형 5">
            <a:extLst>
              <a:ext uri="{FF2B5EF4-FFF2-40B4-BE49-F238E27FC236}">
                <a16:creationId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539553" y="275051"/>
            <a:ext cx="8136904" cy="6307901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 altLang="ko-KR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CB34ED1-963F-4DC6-B2FB-66D15A8A50A9}"/>
              </a:ext>
            </a:extLst>
          </p:cNvPr>
          <p:cNvSpPr/>
          <p:nvPr/>
        </p:nvSpPr>
        <p:spPr>
          <a:xfrm>
            <a:off x="1772109" y="4437080"/>
            <a:ext cx="5472608" cy="1584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sz="19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히라가나와 함께 가나라고 부른다</a:t>
            </a:r>
            <a:r>
              <a:rPr lang="en-US" altLang="ko-KR" sz="19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r>
              <a:rPr lang="ko-KR" altLang="en-US" sz="19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주로 다음과 같은 경우 쓰인다</a:t>
            </a:r>
            <a:r>
              <a:rPr lang="en-US" altLang="ko-KR" sz="19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r>
              <a:rPr lang="ko-KR" altLang="en-US" sz="19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외래어</a:t>
            </a:r>
            <a:r>
              <a:rPr lang="en-US" altLang="ko-KR" sz="19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, </a:t>
            </a:r>
            <a:r>
              <a:rPr lang="ko-KR" altLang="en-US" sz="19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외국인의 인명</a:t>
            </a:r>
            <a:r>
              <a:rPr lang="en-US" altLang="ko-KR" sz="19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, </a:t>
            </a:r>
            <a:r>
              <a:rPr lang="ko-KR" altLang="en-US" sz="19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외국 지명 등의 고유 명사 의성어 게임과 애니메이션</a:t>
            </a:r>
            <a:r>
              <a:rPr lang="en-US" altLang="ko-KR" sz="19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, </a:t>
            </a:r>
            <a:r>
              <a:rPr lang="ko-KR" altLang="en-US" sz="19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만화의 경우 인간과 동떨어진 기계의 말투 </a:t>
            </a:r>
            <a:endParaRPr lang="ko-KR" altLang="en-US" sz="1900" kern="0" dirty="0">
              <a:solidFill>
                <a:srgbClr val="000000"/>
              </a:solidFill>
            </a:endParaRPr>
          </a:p>
          <a:p>
            <a:pPr algn="ctr"/>
            <a:endParaRPr lang="ko-KR" alt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EFB0BC9-0022-4325-8E02-649801EA21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94" y="4551633"/>
            <a:ext cx="4852837" cy="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146" name="Picture 2" descr="Katakana origine.svg">
            <a:extLst>
              <a:ext uri="{FF2B5EF4-FFF2-40B4-BE49-F238E27FC236}">
                <a16:creationId xmlns:a16="http://schemas.microsoft.com/office/drawing/2014/main" id="{F3B605F8-EA3A-4280-A3F0-A04D32C59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597605"/>
            <a:ext cx="5633464" cy="32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/>
          </a:p>
        </p:txBody>
      </p:sp>
      <p:sp>
        <p:nvSpPr>
          <p:cNvPr id="27" name="대각선 방향의 모서리가 잘린 사각형 5">
            <a:extLst>
              <a:ext uri="{FF2B5EF4-FFF2-40B4-BE49-F238E27FC236}">
                <a16:creationId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539553" y="275051"/>
            <a:ext cx="8136904" cy="6307901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 altLang="ko-KR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CB34ED1-963F-4DC6-B2FB-66D15A8A50A9}"/>
              </a:ext>
            </a:extLst>
          </p:cNvPr>
          <p:cNvSpPr/>
          <p:nvPr/>
        </p:nvSpPr>
        <p:spPr>
          <a:xfrm>
            <a:off x="1691680" y="4801460"/>
            <a:ext cx="5472608" cy="859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 altLang="ko-KR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EFB0BC9-0022-4325-8E02-649801EA21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94" y="4551633"/>
            <a:ext cx="4852837" cy="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6B58D50-5EC9-4968-B0F5-D24DFF2395B2}"/>
              </a:ext>
            </a:extLst>
          </p:cNvPr>
          <p:cNvSpPr/>
          <p:nvPr/>
        </p:nvSpPr>
        <p:spPr>
          <a:xfrm>
            <a:off x="2115171" y="3619109"/>
            <a:ext cx="4852837" cy="1814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헤이안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시대 승려들이 불경을 훈독하기 위하여 한자 옆에 한자의 일부분에서 딴 기호를 붙여 일종의 발음기호로 활용했는데 이것이 </a:t>
            </a:r>
            <a:r>
              <a:rPr lang="ko-KR" altLang="en-US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가타카나라는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문자로 발전하였다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DBC4DD4-F5CE-4FAB-BCFD-F331FFD82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774180"/>
            <a:ext cx="2952328" cy="2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0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/>
          </a:p>
        </p:txBody>
      </p:sp>
      <p:sp>
        <p:nvSpPr>
          <p:cNvPr id="27" name="대각선 방향의 모서리가 잘린 사각형 5">
            <a:extLst>
              <a:ext uri="{FF2B5EF4-FFF2-40B4-BE49-F238E27FC236}">
                <a16:creationId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539553" y="275051"/>
            <a:ext cx="8136904" cy="6307901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 altLang="ko-KR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CB34ED1-963F-4DC6-B2FB-66D15A8A50A9}"/>
              </a:ext>
            </a:extLst>
          </p:cNvPr>
          <p:cNvSpPr/>
          <p:nvPr/>
        </p:nvSpPr>
        <p:spPr>
          <a:xfrm>
            <a:off x="1763689" y="3001228"/>
            <a:ext cx="5472608" cy="859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ko-KR" altLang="en-US" sz="20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각지고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딱딱한 느낌 때문에 남성적이고 강한 느낌을 주는 </a:t>
            </a:r>
            <a:r>
              <a:rPr lang="ko-KR" altLang="en-US" sz="20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문자란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인식이 강했다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메이지 유신 이후부터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2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차대전 패전 전까지는 공문서 등에서 한자와 함께 쓰는 주된 문자로 취급되었으나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2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차대전 이후 현재와 같은 형태로 가나 표기법을 바꾸면서 보조 문자로 위상이 뒤집어졌다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</a:t>
            </a:r>
            <a:endParaRPr lang="ko-KR" altLang="en-US" sz="2000" kern="0" dirty="0">
              <a:solidFill>
                <a:srgbClr val="000000"/>
              </a:solidFill>
            </a:endParaRPr>
          </a:p>
          <a:p>
            <a:pPr algn="ctr"/>
            <a:endParaRPr lang="en-US" altLang="ko-KR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62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/>
          </a:p>
        </p:txBody>
      </p:sp>
      <p:sp>
        <p:nvSpPr>
          <p:cNvPr id="27" name="대각선 방향의 모서리가 잘린 사각형 5">
            <a:extLst>
              <a:ext uri="{FF2B5EF4-FFF2-40B4-BE49-F238E27FC236}">
                <a16:creationId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539553" y="255419"/>
            <a:ext cx="8136904" cy="6307901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altLang="ko-KR"/>
              <a:t>https://www.youtube.com/watch?v=KOxQy6GN8f4</a:t>
            </a:r>
            <a:endParaRPr lang="en-US" altLang="ko-KR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1D3362C-CBC9-4F42-A43E-E00E83B95B77}"/>
              </a:ext>
            </a:extLst>
          </p:cNvPr>
          <p:cNvSpPr/>
          <p:nvPr/>
        </p:nvSpPr>
        <p:spPr>
          <a:xfrm>
            <a:off x="1943709" y="1095942"/>
            <a:ext cx="5256584" cy="112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ko-KR" altLang="en-US" sz="5600" dirty="0">
                <a:solidFill>
                  <a:schemeClr val="tx1"/>
                </a:solidFill>
              </a:rPr>
              <a:t>표준어</a:t>
            </a:r>
            <a:r>
              <a:rPr lang="en-US" altLang="ko-KR" sz="5600" dirty="0">
                <a:solidFill>
                  <a:schemeClr val="tx1"/>
                </a:solidFill>
              </a:rPr>
              <a:t> vs</a:t>
            </a:r>
            <a:r>
              <a:rPr lang="ko-KR" altLang="en-US" sz="5600" dirty="0">
                <a:solidFill>
                  <a:schemeClr val="tx1"/>
                </a:solidFill>
              </a:rPr>
              <a:t> 사투리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E5DE684-4579-48C9-87DD-A2575234CB07}"/>
              </a:ext>
            </a:extLst>
          </p:cNvPr>
          <p:cNvSpPr/>
          <p:nvPr/>
        </p:nvSpPr>
        <p:spPr>
          <a:xfrm>
            <a:off x="2195736" y="3342592"/>
            <a:ext cx="5112568" cy="1296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https://www.youtube.com/watch?v=KOxQy6GN8f4</a:t>
            </a:r>
            <a:r>
              <a:rPr lang="en-US" altLang="ko-KR" dirty="0"/>
              <a:t>/watch?v=KOxQy6GN8f4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6723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/>
          </a:p>
        </p:txBody>
      </p:sp>
      <p:sp>
        <p:nvSpPr>
          <p:cNvPr id="27" name="대각선 방향의 모서리가 잘린 사각형 5">
            <a:extLst>
              <a:ext uri="{FF2B5EF4-FFF2-40B4-BE49-F238E27FC236}">
                <a16:creationId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503549" y="275051"/>
            <a:ext cx="8136904" cy="6307901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just" fontAlgn="base">
              <a:lnSpc>
                <a:spcPct val="160000"/>
              </a:lnSpc>
            </a:pPr>
            <a:endParaRPr lang="ko-KR" altLang="en-US" sz="1400" kern="0" dirty="0">
              <a:solidFill>
                <a:srgbClr val="000000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CB34ED1-963F-4DC6-B2FB-66D15A8A50A9}"/>
              </a:ext>
            </a:extLst>
          </p:cNvPr>
          <p:cNvSpPr/>
          <p:nvPr/>
        </p:nvSpPr>
        <p:spPr>
          <a:xfrm>
            <a:off x="1691680" y="4801460"/>
            <a:ext cx="5472608" cy="859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ko-KR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ko-KR" alt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D333F4B-7C7F-49A2-961A-5FC1EEB3FDDA}"/>
              </a:ext>
            </a:extLst>
          </p:cNvPr>
          <p:cNvSpPr/>
          <p:nvPr/>
        </p:nvSpPr>
        <p:spPr>
          <a:xfrm>
            <a:off x="1475656" y="260648"/>
            <a:ext cx="554461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          </a:t>
            </a:r>
            <a:r>
              <a:rPr lang="ko-KR" altLang="en-US" sz="4000" b="1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일본식 한자 </a:t>
            </a:r>
            <a:r>
              <a:rPr lang="en-US" altLang="ko-KR" sz="4000" b="1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- </a:t>
            </a:r>
            <a:r>
              <a:rPr lang="ko-KR" altLang="en-US" sz="4000" b="1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간지</a:t>
            </a:r>
            <a:endParaRPr lang="ko-KR" altLang="en-US" sz="4000" kern="0" dirty="0">
              <a:solidFill>
                <a:srgbClr val="00000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4B9F637-7D4B-43AA-8E10-7ADE4F075357}"/>
              </a:ext>
            </a:extLst>
          </p:cNvPr>
          <p:cNvSpPr/>
          <p:nvPr/>
        </p:nvSpPr>
        <p:spPr>
          <a:xfrm>
            <a:off x="1187625" y="2060848"/>
            <a:ext cx="6768752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현대의 일본에서는 전통적인 한자의 자체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(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정체자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) 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및 </a:t>
            </a:r>
            <a:r>
              <a:rPr lang="ko-KR" altLang="en-US" sz="24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번체자가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아닌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, 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신자체를 사용한다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1946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년 이전에는 </a:t>
            </a:r>
            <a:r>
              <a:rPr lang="ko-KR" altLang="en-US" sz="24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구자체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(</a:t>
            </a:r>
            <a:r>
              <a:rPr lang="ko-KR" altLang="en-US" sz="24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정자체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)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의 한자가 사용되기도 하였다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</a:t>
            </a:r>
            <a:endParaRPr lang="ko-KR" altLang="en-US" sz="2400" kern="0" dirty="0">
              <a:solidFill>
                <a:srgbClr val="000000"/>
              </a:solidFill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일본에서만 사용되는 </a:t>
            </a:r>
            <a:r>
              <a:rPr lang="ko-KR" altLang="en-US" sz="24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고쿠지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(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国字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) 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또는 와지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(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和字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) 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등의 한자가 존재한다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</a:t>
            </a:r>
            <a:endParaRPr lang="ko-KR" altLang="en-US" sz="2400" kern="0" dirty="0">
              <a:solidFill>
                <a:srgbClr val="000000"/>
              </a:solidFill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한자는 일본어의 일상적인 표기에 사용되며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, 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일본어의 독자적인 음 뿐만 아니라 훈으로 읽힌다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. </a:t>
            </a:r>
            <a:endParaRPr lang="ko-KR" altLang="en-US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68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43808" y="1960038"/>
            <a:ext cx="3600400" cy="184526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95836" y="2392087"/>
            <a:ext cx="3096344" cy="79547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dist"/>
            <a:r>
              <a:rPr lang="ko-KR" alt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감</a:t>
            </a:r>
            <a:r>
              <a:rPr lang="ko-KR" alt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사합니다</a:t>
            </a:r>
            <a:endParaRPr lang="en-US" altLang="ko-KR" sz="4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059832" y="2102191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059832" y="3515410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396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226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86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23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2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C94878-A756-4B4A-BDF3-CFB91BFF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gradFill flip="none" rotWithShape="1">
            <a:gsLst>
              <a:gs pos="0">
                <a:srgbClr val="20C63C">
                  <a:shade val="30000"/>
                  <a:satMod val="115000"/>
                </a:srgbClr>
              </a:gs>
              <a:gs pos="50000">
                <a:srgbClr val="20C63C">
                  <a:shade val="67500"/>
                  <a:satMod val="115000"/>
                </a:srgbClr>
              </a:gs>
              <a:gs pos="100000">
                <a:srgbClr val="20C63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dirty="0"/>
              <a:t>혼슈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2AA78B0-49B1-4386-B829-33AD2BAED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25625"/>
            <a:ext cx="4294191" cy="4351338"/>
          </a:xfrm>
        </p:spPr>
      </p:pic>
    </p:spTree>
    <p:extLst>
      <p:ext uri="{BB962C8B-B14F-4D97-AF65-F5344CB8AC3E}">
        <p14:creationId xmlns:p14="http://schemas.microsoft.com/office/powerpoint/2010/main" val="3287279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23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23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23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23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23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23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23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23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23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check_patter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88353" y="2669311"/>
            <a:ext cx="604684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800" dirty="0">
                <a:solidFill>
                  <a:srgbClr val="F1A92A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국가의 특징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678" y="3643316"/>
            <a:ext cx="2776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450">
                <a:solidFill>
                  <a:srgbClr val="F1A92A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</a:t>
            </a:r>
            <a:r>
              <a:rPr lang="ko-KR" altLang="en-US" sz="3200" spc="450" dirty="0" err="1">
                <a:solidFill>
                  <a:srgbClr val="F1A92A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식문화</a:t>
            </a:r>
            <a:endParaRPr lang="en-US" altLang="ko-KR" sz="3200" spc="450" dirty="0">
              <a:solidFill>
                <a:srgbClr val="F1A92A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6228" y="2285994"/>
            <a:ext cx="2055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70" dirty="0">
                <a:solidFill>
                  <a:srgbClr val="F1A92A"/>
                </a:solidFill>
                <a:latin typeface="나눔스퀘어OTF" pitchFamily="34" charset="-127"/>
                <a:ea typeface="나눔스퀘어OTF" pitchFamily="34" charset="-127"/>
              </a:rPr>
              <a:t>MADE BY KEANG-A STUDIO</a:t>
            </a:r>
            <a:endParaRPr lang="ko-KR" altLang="en-US" sz="1200" spc="-70" dirty="0">
              <a:solidFill>
                <a:srgbClr val="F1A92A"/>
              </a:solidFill>
              <a:latin typeface="나눔스퀘어OTF" pitchFamily="34" charset="-127"/>
              <a:ea typeface="나눔스퀘어OTF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360860" y="2285992"/>
            <a:ext cx="2286016" cy="285752"/>
          </a:xfrm>
          <a:prstGeom prst="rect">
            <a:avLst/>
          </a:prstGeom>
          <a:noFill/>
          <a:ln w="9525">
            <a:solidFill>
              <a:srgbClr val="F1A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646876" y="5559998"/>
            <a:ext cx="349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일본어일본학과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16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학번 </a:t>
            </a:r>
            <a:r>
              <a:rPr lang="ko-KR" altLang="en-US" dirty="0" err="1">
                <a:solidFill>
                  <a:schemeClr val="accent6">
                    <a:lumMod val="7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이예원</a:t>
            </a:r>
            <a:endParaRPr lang="ko-KR" altLang="en-US" dirty="0">
              <a:solidFill>
                <a:schemeClr val="accent6">
                  <a:lumMod val="75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893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E052CE5B-020D-41B1-8D36-BB6210AD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192"/>
            <a:ext cx="8229600" cy="1368152"/>
          </a:xfrm>
          <a:gradFill flip="none" rotWithShape="1">
            <a:gsLst>
              <a:gs pos="0">
                <a:srgbClr val="20C63C">
                  <a:shade val="30000"/>
                  <a:satMod val="115000"/>
                </a:srgbClr>
              </a:gs>
              <a:gs pos="50000">
                <a:srgbClr val="20C63C">
                  <a:shade val="67500"/>
                  <a:satMod val="115000"/>
                </a:srgbClr>
              </a:gs>
              <a:gs pos="100000">
                <a:srgbClr val="20C63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dirty="0"/>
              <a:t>도쿄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3B0F84CD-3722-45B3-96A4-3319A61DC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00" y="1916832"/>
            <a:ext cx="4965599" cy="3943900"/>
          </a:xfrm>
        </p:spPr>
      </p:pic>
    </p:spTree>
    <p:extLst>
      <p:ext uri="{BB962C8B-B14F-4D97-AF65-F5344CB8AC3E}">
        <p14:creationId xmlns:p14="http://schemas.microsoft.com/office/powerpoint/2010/main" val="2375407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check_patter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-5053" y="2285992"/>
            <a:ext cx="9144000" cy="4572008"/>
          </a:xfrm>
          <a:prstGeom prst="rect">
            <a:avLst/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3528842" y="588998"/>
            <a:ext cx="20762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b="1" spc="900" dirty="0">
                <a:solidFill>
                  <a:srgbClr val="F1A92A"/>
                </a:solidFill>
                <a:latin typeface="나눔스퀘어OTF Bold" pitchFamily="34" charset="-127"/>
                <a:ea typeface="나눔스퀘어OTF Bold" pitchFamily="34" charset="-127"/>
              </a:rPr>
              <a:t>목차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2857496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100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01. </a:t>
            </a:r>
            <a:r>
              <a:rPr lang="ko-KR" altLang="en-US" sz="2800" spc="100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</a:t>
            </a:r>
            <a:r>
              <a:rPr lang="ko-KR" altLang="en-US" sz="2800" spc="100" dirty="0" err="1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식문화</a:t>
            </a:r>
            <a:endParaRPr lang="ko-KR" altLang="en-US" sz="2800" spc="100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3571876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100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02. </a:t>
            </a:r>
            <a:r>
              <a:rPr lang="ko-KR" altLang="en-US" sz="2800" spc="100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</a:t>
            </a:r>
            <a:r>
              <a:rPr lang="en-US" altLang="ko-KR" sz="2800" spc="100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 </a:t>
            </a:r>
            <a:r>
              <a:rPr lang="ko-KR" altLang="en-US" sz="2800" spc="100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요리 특징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03" y="4357694"/>
            <a:ext cx="4084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03. </a:t>
            </a:r>
            <a:r>
              <a:rPr lang="ko-KR" altLang="en-US" sz="2800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식 문화의 변화</a:t>
            </a:r>
          </a:p>
        </p:txBody>
      </p:sp>
    </p:spTree>
    <p:extLst>
      <p:ext uri="{BB962C8B-B14F-4D97-AF65-F5344CB8AC3E}">
        <p14:creationId xmlns:p14="http://schemas.microsoft.com/office/powerpoint/2010/main" val="3591117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heck_patter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1285852" y="1885939"/>
            <a:ext cx="2786082" cy="2786082"/>
          </a:xfrm>
          <a:prstGeom prst="ellipse">
            <a:avLst/>
          </a:prstGeom>
          <a:solidFill>
            <a:schemeClr val="bg1"/>
          </a:solidFill>
          <a:ln w="381000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51920" y="2930781"/>
            <a:ext cx="3554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rgbClr val="F1A92A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</a:t>
            </a:r>
            <a:r>
              <a:rPr lang="ko-KR" altLang="en-US" sz="4800" dirty="0" err="1">
                <a:solidFill>
                  <a:srgbClr val="F1A92A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식문화</a:t>
            </a:r>
            <a:endParaRPr lang="en-US" altLang="ko-KR" sz="4800" dirty="0">
              <a:solidFill>
                <a:srgbClr val="F1A92A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072" y="2838446"/>
            <a:ext cx="941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OTF ExtraBold" pitchFamily="34" charset="-127"/>
                <a:ea typeface="나눔스퀘어OTF ExtraBold" pitchFamily="34" charset="-127"/>
              </a:rPr>
              <a:t>01</a:t>
            </a:r>
            <a:endParaRPr lang="ko-KR" altLang="en-US" sz="5400" spc="-150" dirty="0">
              <a:solidFill>
                <a:schemeClr val="tx1">
                  <a:lumMod val="85000"/>
                  <a:lumOff val="15000"/>
                </a:schemeClr>
              </a:solidFill>
              <a:latin typeface="나눔스퀘어OTF ExtraBold" pitchFamily="34" charset="-127"/>
              <a:ea typeface="나눔스퀘어OTF Extra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2089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heck_patter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285720" y="1714488"/>
            <a:ext cx="2786082" cy="2786082"/>
          </a:xfrm>
          <a:prstGeom prst="ellipse">
            <a:avLst/>
          </a:prstGeom>
          <a:solidFill>
            <a:schemeClr val="bg1"/>
          </a:solidFill>
          <a:ln w="381000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양재붓꽃체L" charset="-127"/>
              <a:ea typeface="양재붓꽃체L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3"/>
            <a:ext cx="3554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rgbClr val="F1A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붓꽃체L" charset="-127"/>
                <a:ea typeface="양재붓꽃체L" charset="-127"/>
              </a:rPr>
              <a:t>일본 </a:t>
            </a:r>
            <a:r>
              <a:rPr lang="ko-KR" altLang="en-US" sz="4800" dirty="0" err="1">
                <a:solidFill>
                  <a:srgbClr val="F1A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붓꽃체L" charset="-127"/>
                <a:ea typeface="양재붓꽃체L" charset="-127"/>
              </a:rPr>
              <a:t>식문화</a:t>
            </a:r>
            <a:endParaRPr lang="en-US" altLang="ko-KR" sz="4800" dirty="0">
              <a:solidFill>
                <a:srgbClr val="F1A9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양재붓꽃체L" charset="-127"/>
              <a:ea typeface="양재붓꽃체L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857365"/>
            <a:ext cx="43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400" dirty="0">
                <a:latin typeface="양재붓꽃체L" charset="-127"/>
                <a:ea typeface="양재붓꽃체L" charset="-127"/>
              </a:rPr>
              <a:t>전통식사 축제나 행사에 이용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01" y="2357430"/>
            <a:ext cx="13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dirty="0">
                <a:latin typeface="양재붓꽃체L" charset="-127"/>
                <a:ea typeface="양재붓꽃체L" charset="-127"/>
              </a:rPr>
              <a:t>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7422" y="2500308"/>
            <a:ext cx="714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양재붓꽃체L" charset="-127"/>
                <a:ea typeface="양재붓꽃체L" charset="-127"/>
              </a:rPr>
              <a:t>대두</a:t>
            </a:r>
            <a:r>
              <a:rPr lang="en-US" altLang="ko-KR" sz="2400" b="1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sz="2400" b="1" dirty="0">
                <a:latin typeface="양재붓꽃체L" charset="-127"/>
                <a:ea typeface="양재붓꽃체L" charset="-127"/>
              </a:rPr>
              <a:t>생선</a:t>
            </a:r>
            <a:r>
              <a:rPr lang="en-US" altLang="ko-KR" sz="2400" b="1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sz="2400" b="1" dirty="0">
                <a:latin typeface="양재붓꽃체L" charset="-127"/>
                <a:ea typeface="양재붓꽃체L" charset="-127"/>
              </a:rPr>
              <a:t>해초</a:t>
            </a:r>
            <a:r>
              <a:rPr lang="en-US" altLang="ko-KR" sz="2400" b="1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sz="2400" b="1" dirty="0">
                <a:latin typeface="양재붓꽃체L" charset="-127"/>
                <a:ea typeface="양재붓꽃체L" charset="-127"/>
              </a:rPr>
              <a:t>야채 등</a:t>
            </a:r>
            <a:r>
              <a:rPr lang="ko-KR" altLang="en-US" sz="2400" dirty="0">
                <a:latin typeface="양재붓꽃체L" charset="-127"/>
                <a:ea typeface="양재붓꽃체L" charset="-127"/>
              </a:rPr>
              <a:t>을 많이 섭취하는 습관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7" y="1857365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칠기 </a:t>
            </a:r>
          </a:p>
        </p:txBody>
      </p:sp>
      <p:sp>
        <p:nvSpPr>
          <p:cNvPr id="15" name="오른쪽 화살표 14"/>
          <p:cNvSpPr/>
          <p:nvPr/>
        </p:nvSpPr>
        <p:spPr>
          <a:xfrm>
            <a:off x="4071934" y="1928802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857754" y="3357564"/>
            <a:ext cx="4184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rgbClr val="F1A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붓꽃체L" charset="-127"/>
                <a:ea typeface="양재붓꽃체L" charset="-127"/>
              </a:rPr>
              <a:t>일본형 식생활</a:t>
            </a:r>
            <a:endParaRPr lang="en-US" altLang="ko-KR" sz="4800" dirty="0">
              <a:solidFill>
                <a:srgbClr val="F1A9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양재붓꽃체L" charset="-127"/>
              <a:ea typeface="양재붓꽃체L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471488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dirty="0"/>
              <a:t>삶기</a:t>
            </a:r>
            <a:r>
              <a:rPr lang="en-US" altLang="ko-KR" dirty="0"/>
              <a:t>, </a:t>
            </a:r>
            <a:r>
              <a:rPr lang="ko-KR" altLang="en-US" dirty="0"/>
              <a:t>굽기</a:t>
            </a:r>
            <a:r>
              <a:rPr lang="en-US" altLang="ko-KR" dirty="0"/>
              <a:t>, </a:t>
            </a:r>
            <a:r>
              <a:rPr lang="ko-KR" altLang="en-US" dirty="0"/>
              <a:t>찌기 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6183" y="457200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지방의 섭취를 억제하는 요리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886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생선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7357" y="60007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쌀과 대두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2132" y="557214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재철 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식재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풍부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14744" y="550070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칼슘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4745" y="600076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단백질</a:t>
            </a:r>
          </a:p>
        </p:txBody>
      </p:sp>
      <p:sp>
        <p:nvSpPr>
          <p:cNvPr id="27" name="오른쪽 화살표 26"/>
          <p:cNvSpPr/>
          <p:nvPr/>
        </p:nvSpPr>
        <p:spPr>
          <a:xfrm>
            <a:off x="3071802" y="557214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>
            <a:off x="3000364" y="6000768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08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allAtOnce"/>
      <p:bldP spid="10" grpId="0"/>
      <p:bldP spid="11" grpId="0" build="allAtOnce"/>
      <p:bldP spid="12" grpId="0" build="allAtOnce"/>
      <p:bldP spid="15" grpId="0" animBg="1"/>
      <p:bldP spid="16" grpId="0" build="allAtOnce"/>
      <p:bldP spid="17" grpId="0" build="allAtOnce"/>
      <p:bldP spid="18" grpId="0" build="allAtOnce"/>
      <p:bldP spid="13" grpId="0"/>
      <p:bldP spid="14" grpId="0"/>
      <p:bldP spid="19" grpId="0" build="allAtOnce"/>
      <p:bldP spid="20" grpId="0" build="allAtOnce"/>
      <p:bldP spid="21" grpId="0" build="allAtOnce"/>
      <p:bldP spid="27" grpId="0" animBg="1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heck_patter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1285852" y="1885939"/>
            <a:ext cx="2786082" cy="2786082"/>
          </a:xfrm>
          <a:prstGeom prst="ellipse">
            <a:avLst/>
          </a:prstGeom>
          <a:solidFill>
            <a:schemeClr val="bg1"/>
          </a:solidFill>
          <a:ln w="381000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51920" y="2930781"/>
            <a:ext cx="5033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rgbClr val="F1A92A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요리의 특징</a:t>
            </a:r>
            <a:endParaRPr lang="en-US" altLang="ko-KR" sz="4800" dirty="0">
              <a:solidFill>
                <a:srgbClr val="F1A92A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072" y="2838446"/>
            <a:ext cx="941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OTF ExtraBold" pitchFamily="34" charset="-127"/>
                <a:ea typeface="나눔스퀘어OTF ExtraBold" pitchFamily="34" charset="-127"/>
              </a:rPr>
              <a:t>02</a:t>
            </a:r>
            <a:endParaRPr lang="ko-KR" altLang="en-US" sz="5400" spc="-150" dirty="0">
              <a:solidFill>
                <a:schemeClr val="tx1">
                  <a:lumMod val="85000"/>
                  <a:lumOff val="15000"/>
                </a:schemeClr>
              </a:solidFill>
              <a:latin typeface="나눔스퀘어OTF ExtraBold" pitchFamily="34" charset="-127"/>
              <a:ea typeface="나눔스퀘어OTF Extra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90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heck_patter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6072199" y="928670"/>
            <a:ext cx="2643206" cy="2786082"/>
          </a:xfrm>
          <a:prstGeom prst="ellipse">
            <a:avLst/>
          </a:prstGeom>
          <a:solidFill>
            <a:schemeClr val="bg1"/>
          </a:solidFill>
          <a:ln w="381000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800" dirty="0">
                <a:solidFill>
                  <a:schemeClr val="tx1"/>
                </a:solidFill>
                <a:latin typeface="양재붓꽃체L" charset="-127"/>
                <a:ea typeface="양재붓꽃체L" charset="-127"/>
              </a:rPr>
              <a:t>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285730"/>
            <a:ext cx="5033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rgbClr val="F1A92A"/>
                </a:solidFill>
                <a:latin typeface="양재붓꽃체L" charset="-127"/>
                <a:ea typeface="양재붓꽃체L" charset="-127"/>
              </a:rPr>
              <a:t>일본 요리의 특징</a:t>
            </a:r>
            <a:endParaRPr lang="en-US" altLang="ko-KR" sz="4800" dirty="0">
              <a:solidFill>
                <a:srgbClr val="F1A92A"/>
              </a:solidFill>
              <a:latin typeface="양재붓꽃체L" charset="-127"/>
              <a:ea typeface="양재붓꽃체L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200024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양재붓꽃체L" charset="-127"/>
                <a:ea typeface="양재붓꽃체L" charset="-127"/>
              </a:rPr>
              <a:t>「눈으로 즐긴다」</a:t>
            </a:r>
          </a:p>
        </p:txBody>
      </p:sp>
      <p:pic>
        <p:nvPicPr>
          <p:cNvPr id="12" name="그림 11" descr="눈으로먹는다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1428736"/>
            <a:ext cx="3942545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285720" y="3857628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양재붓꽃체L" charset="-127"/>
                <a:ea typeface="양재붓꽃체L" charset="-127"/>
              </a:rPr>
              <a:t>일본의 사계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를 담고 있는 도자기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․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칠기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․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유리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․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죽세공 등의 그릇 이용</a:t>
            </a:r>
          </a:p>
        </p:txBody>
      </p:sp>
      <p:pic>
        <p:nvPicPr>
          <p:cNvPr id="14" name="그림 13" descr="일본그음식을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4357694"/>
            <a:ext cx="257177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직사각형 14"/>
          <p:cNvSpPr/>
          <p:nvPr/>
        </p:nvSpPr>
        <p:spPr>
          <a:xfrm>
            <a:off x="2214547" y="5000636"/>
            <a:ext cx="3018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dirty="0">
                <a:latin typeface="양재붓꽃체L" charset="-127"/>
                <a:ea typeface="양재붓꽃체L" charset="-127"/>
              </a:rPr>
              <a:t>을 </a:t>
            </a:r>
            <a:r>
              <a:rPr lang="ko-KR" altLang="en-US" sz="2800" dirty="0">
                <a:latin typeface="양재붓꽃체L" charset="-127"/>
                <a:ea typeface="양재붓꽃체L" charset="-127"/>
              </a:rPr>
              <a:t>예술의 경지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까지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" y="5929332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dirty="0">
                <a:latin typeface="양재붓꽃체L" charset="-127"/>
                <a:ea typeface="양재붓꽃체L" charset="-127"/>
              </a:rPr>
              <a:t>한 식단에서、동일한 그릇을 두 번 사용하지 않는다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.</a:t>
            </a:r>
            <a:endParaRPr lang="ko-KR" altLang="en-US" dirty="0">
              <a:latin typeface="양재붓꽃체L" charset="-127"/>
              <a:ea typeface="양재붓꽃체L" charset="-127"/>
            </a:endParaRPr>
          </a:p>
          <a:p>
            <a:pPr fontAlgn="base" latinLnBrk="0"/>
            <a:r>
              <a:rPr lang="ko-KR" altLang="en-US" dirty="0">
                <a:latin typeface="양재붓꽃체L" charset="-127"/>
                <a:ea typeface="양재붓꽃체L" charset="-127"/>
              </a:rPr>
              <a:t>　요리의 </a:t>
            </a:r>
            <a:r>
              <a:rPr lang="ko-KR" altLang="en-US" b="1" dirty="0">
                <a:latin typeface="양재붓꽃체L" charset="-127"/>
                <a:ea typeface="양재붓꽃체L" charset="-127"/>
              </a:rPr>
              <a:t>개성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을 살리면서 </a:t>
            </a:r>
            <a:r>
              <a:rPr lang="ko-KR" altLang="en-US" b="1" dirty="0">
                <a:latin typeface="양재붓꽃체L" charset="-127"/>
                <a:ea typeface="양재붓꽃체L" charset="-127"/>
              </a:rPr>
              <a:t>한 폭의 그림과 같이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.</a:t>
            </a:r>
            <a:endParaRPr lang="ko-KR" altLang="en-US" dirty="0">
              <a:latin typeface="양재붓꽃체L" charset="-127"/>
              <a:ea typeface="양재붓꽃체L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28596" y="4643446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ko-KR" alt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양재붓꽃체L" charset="-127"/>
                <a:ea typeface="양재붓꽃체L" charset="-127"/>
              </a:rPr>
              <a:t>「食」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6150" y="6488668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B08600"/>
                </a:solidFill>
              </a:rPr>
              <a:t>https://www.youtube.com/watch?v=eShn_PydZHc</a:t>
            </a:r>
            <a:endParaRPr lang="ko-KR" altLang="en-US" dirty="0">
              <a:solidFill>
                <a:srgbClr val="B0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1" grpId="0"/>
      <p:bldP spid="13" grpId="0" build="allAtOnce"/>
      <p:bldP spid="15" grpId="0" build="allAtOnce"/>
      <p:bldP spid="16" grpId="0" build="allAtOnce"/>
      <p:bldP spid="19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heck_patter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1285852" y="1885939"/>
            <a:ext cx="2786082" cy="2786082"/>
          </a:xfrm>
          <a:prstGeom prst="ellipse">
            <a:avLst/>
          </a:prstGeom>
          <a:solidFill>
            <a:schemeClr val="bg1"/>
          </a:solidFill>
          <a:ln w="381000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500430" y="2928936"/>
            <a:ext cx="5663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rgbClr val="F1A92A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</a:t>
            </a:r>
            <a:r>
              <a:rPr lang="ko-KR" altLang="en-US" sz="4800" dirty="0" err="1">
                <a:solidFill>
                  <a:srgbClr val="F1A92A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식문화의</a:t>
            </a:r>
            <a:r>
              <a:rPr lang="ko-KR" altLang="en-US" sz="4800" dirty="0">
                <a:solidFill>
                  <a:srgbClr val="F1A92A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 변화</a:t>
            </a:r>
            <a:endParaRPr lang="en-US" altLang="ko-KR" sz="4800" dirty="0">
              <a:solidFill>
                <a:srgbClr val="F1A92A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072" y="2838446"/>
            <a:ext cx="941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OTF ExtraBold" pitchFamily="34" charset="-127"/>
                <a:ea typeface="나눔스퀘어OTF ExtraBold" pitchFamily="34" charset="-127"/>
              </a:rPr>
              <a:t>02</a:t>
            </a:r>
            <a:endParaRPr lang="ko-KR" altLang="en-US" sz="5400" spc="-150" dirty="0">
              <a:solidFill>
                <a:schemeClr val="tx1">
                  <a:lumMod val="85000"/>
                  <a:lumOff val="15000"/>
                </a:schemeClr>
              </a:solidFill>
              <a:latin typeface="나눔스퀘어OTF ExtraBold" pitchFamily="34" charset="-127"/>
              <a:ea typeface="나눔스퀘어OTF Extra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2352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3640" y="620895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50" dirty="0">
                <a:solidFill>
                  <a:srgbClr val="3E3E3E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국가의 특징</a:t>
            </a:r>
            <a:endParaRPr lang="en-US" altLang="ko-KR" sz="1400" spc="-50" dirty="0">
              <a:solidFill>
                <a:srgbClr val="3E3E3E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857225" y="2896804"/>
            <a:ext cx="7429552" cy="1993086"/>
            <a:chOff x="857224" y="2896804"/>
            <a:chExt cx="7429552" cy="1993086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857224" y="3913191"/>
              <a:ext cx="7429552" cy="7143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양재붓꽃체L" panose="02020603020101020101" pitchFamily="18" charset="-127"/>
                  <a:ea typeface="양재붓꽃체L" panose="02020603020101020101" pitchFamily="18" charset="-127"/>
                </a:rPr>
                <a:t> </a:t>
              </a:r>
              <a:endParaRPr lang="ko-KR" altLang="en-US" dirty="0"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1571604" y="3857628"/>
              <a:ext cx="171448" cy="171448"/>
            </a:xfrm>
            <a:prstGeom prst="ellipse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3043230" y="3857628"/>
              <a:ext cx="171448" cy="171448"/>
            </a:xfrm>
            <a:prstGeom prst="ellipse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5929322" y="3857628"/>
              <a:ext cx="171448" cy="171448"/>
            </a:xfrm>
            <a:prstGeom prst="ellipse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7348556" y="3857628"/>
              <a:ext cx="171448" cy="171448"/>
            </a:xfrm>
            <a:prstGeom prst="ellipse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11" name="눈물 방울 10"/>
            <p:cNvSpPr/>
            <p:nvPr/>
          </p:nvSpPr>
          <p:spPr>
            <a:xfrm rot="8100000">
              <a:off x="1439460" y="2896804"/>
              <a:ext cx="500066" cy="500066"/>
            </a:xfrm>
            <a:prstGeom prst="teardrop">
              <a:avLst>
                <a:gd name="adj" fmla="val 95460"/>
              </a:avLst>
            </a:prstGeom>
            <a:solidFill>
              <a:srgbClr val="F1A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양재붓꽃체L" panose="02020603020101020101" pitchFamily="18" charset="-127"/>
                  <a:ea typeface="양재붓꽃체L" panose="02020603020101020101" pitchFamily="18" charset="-127"/>
                </a:rPr>
                <a:t> </a:t>
              </a:r>
              <a:endParaRPr lang="ko-KR" altLang="en-US" dirty="0"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2914" y="4286256"/>
              <a:ext cx="928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00" dirty="0">
                  <a:latin typeface="양재붓꽃체L" panose="02020603020101020101" pitchFamily="18" charset="-127"/>
                  <a:ea typeface="양재붓꽃체L" panose="02020603020101020101" pitchFamily="18" charset="-127"/>
                </a:rPr>
                <a:t>고대</a:t>
              </a:r>
              <a:endParaRPr lang="en-US" altLang="ko-KR" spc="-100" dirty="0"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15" name="눈물 방울 14"/>
            <p:cNvSpPr/>
            <p:nvPr/>
          </p:nvSpPr>
          <p:spPr>
            <a:xfrm rot="8100000">
              <a:off x="4325556" y="2968242"/>
              <a:ext cx="500066" cy="500066"/>
            </a:xfrm>
            <a:prstGeom prst="teardrop">
              <a:avLst>
                <a:gd name="adj" fmla="val 95460"/>
              </a:avLst>
            </a:prstGeom>
            <a:solidFill>
              <a:srgbClr val="F1A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양재붓꽃체L" panose="02020603020101020101" pitchFamily="18" charset="-127"/>
                  <a:ea typeface="양재붓꽃체L" panose="02020603020101020101" pitchFamily="18" charset="-127"/>
                </a:rPr>
                <a:t> </a:t>
              </a:r>
              <a:endParaRPr lang="ko-KR" altLang="en-US" dirty="0"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74020" y="4286256"/>
              <a:ext cx="82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00" dirty="0">
                  <a:latin typeface="양재붓꽃체L" panose="02020603020101020101" pitchFamily="18" charset="-127"/>
                  <a:ea typeface="양재붓꽃체L" panose="02020603020101020101" pitchFamily="18" charset="-127"/>
                </a:rPr>
                <a:t>근세</a:t>
              </a:r>
            </a:p>
          </p:txBody>
        </p:sp>
        <p:sp>
          <p:nvSpPr>
            <p:cNvPr id="18" name="눈물 방울 17"/>
            <p:cNvSpPr/>
            <p:nvPr/>
          </p:nvSpPr>
          <p:spPr>
            <a:xfrm rot="18900000">
              <a:off x="2882508" y="4318386"/>
              <a:ext cx="500066" cy="500066"/>
            </a:xfrm>
            <a:prstGeom prst="teardrop">
              <a:avLst>
                <a:gd name="adj" fmla="val 95460"/>
              </a:avLst>
            </a:prstGeom>
            <a:solidFill>
              <a:srgbClr val="F1A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양재붓꽃체L" panose="02020603020101020101" pitchFamily="18" charset="-127"/>
                  <a:ea typeface="양재붓꽃체L" panose="02020603020101020101" pitchFamily="18" charset="-127"/>
                </a:rPr>
                <a:t> </a:t>
              </a:r>
              <a:endParaRPr lang="ko-KR" altLang="en-US" dirty="0"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19" name="눈물 방울 18"/>
            <p:cNvSpPr/>
            <p:nvPr/>
          </p:nvSpPr>
          <p:spPr>
            <a:xfrm rot="18900000">
              <a:off x="5761426" y="4389824"/>
              <a:ext cx="500066" cy="500066"/>
            </a:xfrm>
            <a:prstGeom prst="teardrop">
              <a:avLst>
                <a:gd name="adj" fmla="val 95460"/>
              </a:avLst>
            </a:prstGeom>
            <a:solidFill>
              <a:srgbClr val="F1A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양재붓꽃체L" panose="02020603020101020101" pitchFamily="18" charset="-127"/>
                  <a:ea typeface="양재붓꽃체L" panose="02020603020101020101" pitchFamily="18" charset="-127"/>
                </a:rPr>
                <a:t> </a:t>
              </a:r>
              <a:endParaRPr lang="ko-KR" altLang="en-US" dirty="0"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43570" y="300037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00" dirty="0">
                  <a:latin typeface="양재붓꽃체L" panose="02020603020101020101" pitchFamily="18" charset="-127"/>
                  <a:ea typeface="양재붓꽃체L" panose="02020603020101020101" pitchFamily="18" charset="-127"/>
                </a:rPr>
                <a:t>근대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14612" y="292893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00" dirty="0">
                  <a:latin typeface="양재붓꽃체L" panose="02020603020101020101" pitchFamily="18" charset="-127"/>
                  <a:ea typeface="양재붓꽃체L" panose="02020603020101020101" pitchFamily="18" charset="-127"/>
                </a:rPr>
                <a:t>중세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63975" y="793671"/>
            <a:ext cx="2987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20" dirty="0">
                <a:solidFill>
                  <a:srgbClr val="F1A92A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요리의 역사</a:t>
            </a:r>
          </a:p>
        </p:txBody>
      </p:sp>
      <p:sp>
        <p:nvSpPr>
          <p:cNvPr id="26" name="타원 25"/>
          <p:cNvSpPr/>
          <p:nvPr/>
        </p:nvSpPr>
        <p:spPr>
          <a:xfrm>
            <a:off x="4500563" y="3857628"/>
            <a:ext cx="171448" cy="171448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27" name="눈물 방울 26"/>
          <p:cNvSpPr/>
          <p:nvPr/>
        </p:nvSpPr>
        <p:spPr>
          <a:xfrm rot="8100000">
            <a:off x="7233046" y="2968242"/>
            <a:ext cx="500066" cy="500066"/>
          </a:xfrm>
          <a:prstGeom prst="teardrop">
            <a:avLst>
              <a:gd name="adj" fmla="val 95460"/>
            </a:avLst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 </a:t>
            </a:r>
            <a:endParaRPr lang="ko-KR" altLang="en-US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768" y="435769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현대</a:t>
            </a:r>
          </a:p>
        </p:txBody>
      </p:sp>
    </p:spTree>
    <p:extLst>
      <p:ext uri="{BB962C8B-B14F-4D97-AF65-F5344CB8AC3E}">
        <p14:creationId xmlns:p14="http://schemas.microsoft.com/office/powerpoint/2010/main" val="2123528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071546"/>
            <a:ext cx="9144000" cy="4572008"/>
          </a:xfrm>
          <a:prstGeom prst="rect">
            <a:avLst/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pic>
        <p:nvPicPr>
          <p:cNvPr id="9" name="그림 8" descr="check_patter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그림 3" descr="구석기시대 식생활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285860"/>
            <a:ext cx="3143272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71736" y="428604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1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음식 문화 변화과정</a:t>
            </a:r>
            <a:endParaRPr lang="en-US" altLang="ko-KR" sz="2800" spc="-100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1500175"/>
            <a:ext cx="5643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>
                <a:latin typeface="양재붓꽃체L" charset="-127"/>
                <a:ea typeface="양재붓꽃체L" charset="-127"/>
              </a:rPr>
              <a:t>곡물이나 어패류</a:t>
            </a:r>
            <a:r>
              <a:rPr lang="en-US" altLang="ko-KR" sz="1400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sz="1400" dirty="0">
                <a:latin typeface="양재붓꽃체L" charset="-127"/>
                <a:ea typeface="양재붓꽃체L" charset="-127"/>
              </a:rPr>
              <a:t>해조류</a:t>
            </a:r>
            <a:r>
              <a:rPr lang="en-US" altLang="ko-KR" sz="1400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sz="1400" dirty="0">
                <a:latin typeface="양재붓꽃체L" charset="-127"/>
                <a:ea typeface="양재붓꽃체L" charset="-127"/>
              </a:rPr>
              <a:t>야채류</a:t>
            </a:r>
            <a:r>
              <a:rPr lang="en-US" altLang="ko-KR" sz="1400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sz="1400" dirty="0">
                <a:latin typeface="양재붓꽃체L" charset="-127"/>
                <a:ea typeface="양재붓꽃체L" charset="-127"/>
              </a:rPr>
              <a:t>조류 등 </a:t>
            </a:r>
            <a:r>
              <a:rPr lang="ko-KR" altLang="en-US" sz="2400" b="1" dirty="0">
                <a:latin typeface="양재붓꽃체L" charset="-127"/>
                <a:ea typeface="양재붓꽃체L" charset="-127"/>
              </a:rPr>
              <a:t>주로 생식</a:t>
            </a:r>
            <a:r>
              <a:rPr lang="ko-KR" altLang="en-US" sz="2000" dirty="0">
                <a:latin typeface="양재붓꽃체L" charset="-127"/>
                <a:ea typeface="양재붓꽃체L" charset="-127"/>
              </a:rPr>
              <a:t>을 했으나</a:t>
            </a:r>
            <a:r>
              <a:rPr lang="en-US" altLang="ko-KR" sz="2000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붓꽃체L" charset="-127"/>
                <a:ea typeface="양재붓꽃체L" charset="-127"/>
              </a:rPr>
              <a:t>나중에는 구워서 먹었을 것</a:t>
            </a:r>
            <a:r>
              <a:rPr lang="ko-KR" altLang="en-US" sz="2000" dirty="0">
                <a:latin typeface="양재붓꽃체L" charset="-127"/>
                <a:ea typeface="양재붓꽃체L" charset="-127"/>
              </a:rPr>
              <a:t>으로 추측</a:t>
            </a:r>
          </a:p>
        </p:txBody>
      </p:sp>
      <p:sp>
        <p:nvSpPr>
          <p:cNvPr id="11" name="눈물 방울 10"/>
          <p:cNvSpPr/>
          <p:nvPr/>
        </p:nvSpPr>
        <p:spPr>
          <a:xfrm rot="8100000">
            <a:off x="2175237" y="389296"/>
            <a:ext cx="500066" cy="500066"/>
          </a:xfrm>
          <a:prstGeom prst="teardrop">
            <a:avLst>
              <a:gd name="adj" fmla="val 95460"/>
            </a:avLst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 </a:t>
            </a:r>
            <a:endParaRPr lang="ko-KR" altLang="en-US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3571869" y="2643182"/>
            <a:ext cx="121444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42845" y="4643446"/>
            <a:ext cx="5500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400" dirty="0">
                <a:latin typeface="양재붓꽃체L" charset="-127"/>
                <a:ea typeface="양재붓꽃체L" charset="-127"/>
              </a:rPr>
              <a:t>육식 금지령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쌀로 세금을 대신할 정도로 쌀이 경제기반이 됨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양조기술 발달</a:t>
            </a:r>
          </a:p>
        </p:txBody>
      </p:sp>
      <p:pic>
        <p:nvPicPr>
          <p:cNvPr id="13" name="그림 12" descr="농경사회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3357562"/>
            <a:ext cx="3048000" cy="215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857488" y="385762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양재붓꽃체L" charset="-127"/>
                <a:ea typeface="양재붓꽃체L" charset="-127"/>
              </a:rPr>
              <a:t>농경사회 형성</a:t>
            </a:r>
            <a:r>
              <a:rPr lang="en-US" altLang="ko-K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양재붓꽃체L" charset="-127"/>
                <a:ea typeface="양재붓꽃체L" charset="-127"/>
              </a:rPr>
              <a:t> </a:t>
            </a:r>
            <a:endParaRPr lang="ko-KR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양재붓꽃체L" charset="-127"/>
              <a:ea typeface="양재붓꽃체L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0" y="1000108"/>
            <a:ext cx="857256" cy="50006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고대</a:t>
            </a:r>
          </a:p>
        </p:txBody>
      </p:sp>
      <p:sp>
        <p:nvSpPr>
          <p:cNvPr id="16" name="타원 15"/>
          <p:cNvSpPr/>
          <p:nvPr/>
        </p:nvSpPr>
        <p:spPr>
          <a:xfrm>
            <a:off x="8143900" y="3000372"/>
            <a:ext cx="857256" cy="50006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중세</a:t>
            </a:r>
          </a:p>
        </p:txBody>
      </p:sp>
    </p:spTree>
    <p:extLst>
      <p:ext uri="{BB962C8B-B14F-4D97-AF65-F5344CB8AC3E}">
        <p14:creationId xmlns:p14="http://schemas.microsoft.com/office/powerpoint/2010/main" val="9155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build="allAtOnce"/>
      <p:bldP spid="14" grpId="0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000108"/>
            <a:ext cx="9144000" cy="4572008"/>
          </a:xfrm>
          <a:prstGeom prst="rect">
            <a:avLst/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pic>
        <p:nvPicPr>
          <p:cNvPr id="9" name="그림 8" descr="check_patter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눈물 방울 10"/>
          <p:cNvSpPr/>
          <p:nvPr/>
        </p:nvSpPr>
        <p:spPr>
          <a:xfrm rot="8100000">
            <a:off x="2175237" y="389296"/>
            <a:ext cx="500066" cy="500066"/>
          </a:xfrm>
          <a:prstGeom prst="teardrop">
            <a:avLst>
              <a:gd name="adj" fmla="val 95460"/>
            </a:avLst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 </a:t>
            </a:r>
            <a:endParaRPr lang="ko-KR" altLang="en-US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428604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1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음식 문화 변화과정</a:t>
            </a:r>
            <a:endParaRPr lang="en-US" altLang="ko-KR" sz="2800" spc="-100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5214952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400" dirty="0">
                <a:latin typeface="양재붓꽃체L" charset="-127"/>
                <a:ea typeface="양재붓꽃체L" charset="-127"/>
              </a:rPr>
              <a:t>하루 </a:t>
            </a:r>
            <a:r>
              <a:rPr lang="en-US" altLang="ko-KR" sz="2400" dirty="0">
                <a:latin typeface="양재붓꽃체L" charset="-127"/>
                <a:ea typeface="양재붓꽃체L" charset="-127"/>
              </a:rPr>
              <a:t>2</a:t>
            </a:r>
            <a:r>
              <a:rPr lang="ko-KR" altLang="en-US" sz="2400" dirty="0">
                <a:latin typeface="양재붓꽃체L" charset="-127"/>
                <a:ea typeface="양재붓꽃체L" charset="-127"/>
              </a:rPr>
              <a:t>식에서 </a:t>
            </a:r>
            <a:r>
              <a:rPr lang="en-US" altLang="ko-KR" sz="2400" dirty="0">
                <a:latin typeface="양재붓꽃체L" charset="-127"/>
                <a:ea typeface="양재붓꽃체L" charset="-127"/>
              </a:rPr>
              <a:t>3</a:t>
            </a:r>
            <a:r>
              <a:rPr lang="ko-KR" altLang="en-US" sz="2400" dirty="0">
                <a:latin typeface="양재붓꽃체L" charset="-127"/>
                <a:ea typeface="양재붓꽃체L" charset="-127"/>
              </a:rPr>
              <a:t>식으로 전환 시기</a:t>
            </a:r>
          </a:p>
        </p:txBody>
      </p:sp>
      <p:pic>
        <p:nvPicPr>
          <p:cNvPr id="14" name="그림 13" descr="일본 차도문화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500174"/>
            <a:ext cx="2571768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그림 16" descr="혼센요리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5" y="3714752"/>
            <a:ext cx="2286016" cy="1511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857225" y="335756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양재붓꽃체L" charset="-127"/>
                <a:ea typeface="양재붓꽃체L" charset="-127"/>
              </a:rPr>
              <a:t>혼센</a:t>
            </a:r>
            <a:r>
              <a:rPr lang="ko-KR" altLang="en-US" sz="2400" dirty="0">
                <a:latin typeface="양재붓꽃체L" charset="-127"/>
                <a:ea typeface="양재붓꽃체L" charset="-127"/>
              </a:rPr>
              <a:t> 요리 기초 형성</a:t>
            </a:r>
          </a:p>
        </p:txBody>
      </p:sp>
      <p:sp>
        <p:nvSpPr>
          <p:cNvPr id="18" name="오른쪽 화살표 17"/>
          <p:cNvSpPr/>
          <p:nvPr/>
        </p:nvSpPr>
        <p:spPr>
          <a:xfrm>
            <a:off x="3929058" y="2214554"/>
            <a:ext cx="857256" cy="14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357818" y="164305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양재붓꽃체L" charset="-127"/>
                <a:ea typeface="양재붓꽃체L" charset="-127"/>
              </a:rPr>
              <a:t>서민의 경쟁력 향상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14943" y="2571744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양재붓꽃체L" charset="-127"/>
                <a:ea typeface="양재붓꽃체L" charset="-127"/>
              </a:rPr>
              <a:t>쇄국정책의 영향으로 일본자체요리 발달</a:t>
            </a:r>
          </a:p>
        </p:txBody>
      </p:sp>
      <p:pic>
        <p:nvPicPr>
          <p:cNvPr id="24" name="그림 23" descr="일본 근세시대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3" y="3714752"/>
            <a:ext cx="250904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그림 22" descr="니기리스시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1" y="3071811"/>
            <a:ext cx="1933303" cy="1285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타원 24"/>
          <p:cNvSpPr/>
          <p:nvPr/>
        </p:nvSpPr>
        <p:spPr>
          <a:xfrm>
            <a:off x="8143900" y="1000108"/>
            <a:ext cx="857256" cy="50006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근대</a:t>
            </a:r>
          </a:p>
        </p:txBody>
      </p:sp>
      <p:sp>
        <p:nvSpPr>
          <p:cNvPr id="26" name="타원 25"/>
          <p:cNvSpPr/>
          <p:nvPr/>
        </p:nvSpPr>
        <p:spPr>
          <a:xfrm>
            <a:off x="142844" y="1000108"/>
            <a:ext cx="857256" cy="50006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근세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348" y="114298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양재붓꽃체L" charset="-127"/>
                <a:ea typeface="양재붓꽃체L" charset="-127"/>
              </a:rPr>
              <a:t>차도 문화 활성화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6023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6" grpId="0"/>
      <p:bldP spid="21" grpId="0" build="allAtOnce"/>
      <p:bldP spid="22" grpId="0" build="allAtOnce"/>
      <p:bldP spid="25" grpId="0" animBg="1"/>
      <p:bldP spid="26" grpId="0" animBg="1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1071546"/>
            <a:ext cx="9144000" cy="4572008"/>
          </a:xfrm>
          <a:prstGeom prst="rect">
            <a:avLst/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pic>
        <p:nvPicPr>
          <p:cNvPr id="9" name="그림 8" descr="check_patter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85862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400" dirty="0">
                <a:latin typeface="양재붓꽃체L" charset="-127"/>
                <a:ea typeface="양재붓꽃체L" charset="-127"/>
              </a:rPr>
              <a:t>외국과의 교역확대로 인한 서양식 </a:t>
            </a:r>
            <a:r>
              <a:rPr lang="ko-KR" altLang="en-US" sz="2400" dirty="0" err="1">
                <a:latin typeface="양재붓꽃체L" charset="-127"/>
                <a:ea typeface="양재붓꽃체L" charset="-127"/>
              </a:rPr>
              <a:t>식문화</a:t>
            </a:r>
            <a:r>
              <a:rPr lang="ko-KR" altLang="en-US" sz="2400" dirty="0">
                <a:latin typeface="양재붓꽃체L" charset="-127"/>
                <a:ea typeface="양재붓꽃체L" charset="-127"/>
              </a:rPr>
              <a:t> 활성화</a:t>
            </a:r>
          </a:p>
        </p:txBody>
      </p:sp>
      <p:sp>
        <p:nvSpPr>
          <p:cNvPr id="10" name="눈물 방울 9"/>
          <p:cNvSpPr/>
          <p:nvPr/>
        </p:nvSpPr>
        <p:spPr>
          <a:xfrm rot="8100000">
            <a:off x="2175237" y="389296"/>
            <a:ext cx="500066" cy="500066"/>
          </a:xfrm>
          <a:prstGeom prst="teardrop">
            <a:avLst>
              <a:gd name="adj" fmla="val 95460"/>
            </a:avLst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 </a:t>
            </a:r>
            <a:endParaRPr lang="ko-KR" altLang="en-US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428604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1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음식 문화 변화과정</a:t>
            </a:r>
            <a:endParaRPr lang="en-US" altLang="ko-KR" sz="2800" spc="-100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786183" y="428625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붓꽃체L" charset="-127"/>
                <a:ea typeface="양재붓꽃체L" charset="-127"/>
              </a:rPr>
              <a:t>육류의 식품 사용 가능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7291" y="478632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양재붓꽃체L" charset="-127"/>
                <a:ea typeface="양재붓꽃체L" charset="-127"/>
              </a:rPr>
              <a:t>수입식품과 양식조리법이 보급되면서 독특한 형태로 발전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7422" y="164305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양재붓꽃체L" charset="-127"/>
                <a:ea typeface="양재붓꽃체L" charset="-127"/>
              </a:rPr>
              <a:t>육류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빵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맥주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서양과자의 보급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일반인들의 </a:t>
            </a:r>
            <a:r>
              <a:rPr lang="ko-KR" altLang="en-US" dirty="0" err="1">
                <a:latin typeface="양재붓꽃체L" charset="-127"/>
                <a:ea typeface="양재붓꽃체L" charset="-127"/>
              </a:rPr>
              <a:t>식문화에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 관심</a:t>
            </a:r>
          </a:p>
        </p:txBody>
      </p:sp>
      <p:pic>
        <p:nvPicPr>
          <p:cNvPr id="15" name="그림 14" descr="일본 육류금지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3" y="2285994"/>
            <a:ext cx="5929354" cy="18993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14481" y="4429134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양재붓꽃체L" charset="-127"/>
                <a:ea typeface="양재붓꽃체L" charset="-127"/>
              </a:rPr>
              <a:t>1200</a:t>
            </a:r>
            <a:r>
              <a:rPr lang="ko-KR" altLang="en-US" sz="1400" dirty="0">
                <a:latin typeface="양재붓꽃체L" charset="-127"/>
                <a:ea typeface="양재붓꽃체L" charset="-127"/>
              </a:rPr>
              <a:t>년간 금기 시 해오던</a:t>
            </a:r>
            <a:r>
              <a:rPr lang="en-US" altLang="ko-KR" sz="1400" dirty="0">
                <a:latin typeface="양재붓꽃체L" charset="-127"/>
                <a:ea typeface="양재붓꽃체L" charset="-127"/>
              </a:rPr>
              <a:t>,</a:t>
            </a:r>
            <a:endParaRPr lang="ko-KR" altLang="en-US" sz="1400" dirty="0">
              <a:latin typeface="양재붓꽃체L" charset="-127"/>
              <a:ea typeface="양재붓꽃체L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8215338" y="1071546"/>
            <a:ext cx="857256" cy="50006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현대</a:t>
            </a:r>
          </a:p>
        </p:txBody>
      </p:sp>
    </p:spTree>
    <p:extLst>
      <p:ext uri="{BB962C8B-B14F-4D97-AF65-F5344CB8AC3E}">
        <p14:creationId xmlns:p14="http://schemas.microsoft.com/office/powerpoint/2010/main" val="24350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2" grpId="0" build="allAtOnce"/>
      <p:bldP spid="13" grpId="0" build="allAtOnce"/>
      <p:bldP spid="14" grpId="0" build="allAtOnce"/>
      <p:bldP spid="16" grpId="0" build="allAtOnce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F16ECC7-9D5B-42A9-B954-A19E90B0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gradFill flip="none" rotWithShape="1">
            <a:gsLst>
              <a:gs pos="0">
                <a:srgbClr val="20C63C">
                  <a:shade val="30000"/>
                  <a:satMod val="115000"/>
                </a:srgbClr>
              </a:gs>
              <a:gs pos="50000">
                <a:srgbClr val="20C63C">
                  <a:shade val="67500"/>
                  <a:satMod val="115000"/>
                </a:srgbClr>
              </a:gs>
              <a:gs pos="100000">
                <a:srgbClr val="20C63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dirty="0"/>
              <a:t>오사카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43122ACD-2129-4430-9FE4-A007CE8C7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72" y="2010878"/>
            <a:ext cx="4800999" cy="3924848"/>
          </a:xfrm>
        </p:spPr>
      </p:pic>
    </p:spTree>
    <p:extLst>
      <p:ext uri="{BB962C8B-B14F-4D97-AF65-F5344CB8AC3E}">
        <p14:creationId xmlns:p14="http://schemas.microsoft.com/office/powerpoint/2010/main" val="3851938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1071546"/>
            <a:ext cx="9144000" cy="4572008"/>
          </a:xfrm>
          <a:prstGeom prst="rect">
            <a:avLst/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latin typeface="양재붓꽃체L" charset="-127"/>
              <a:ea typeface="양재붓꽃체L" charset="-127"/>
            </a:endParaRPr>
          </a:p>
        </p:txBody>
      </p:sp>
      <p:pic>
        <p:nvPicPr>
          <p:cNvPr id="9" name="그림 8" descr="check_patter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눈물 방울 9"/>
          <p:cNvSpPr/>
          <p:nvPr/>
        </p:nvSpPr>
        <p:spPr>
          <a:xfrm rot="8100000">
            <a:off x="2175237" y="389296"/>
            <a:ext cx="500066" cy="500066"/>
          </a:xfrm>
          <a:prstGeom prst="teardrop">
            <a:avLst>
              <a:gd name="adj" fmla="val 95460"/>
            </a:avLst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양재붓꽃체L" charset="-127"/>
                <a:ea typeface="양재붓꽃체L" charset="-127"/>
              </a:rPr>
              <a:t> </a:t>
            </a:r>
            <a:endParaRPr lang="ko-KR" altLang="en-US" dirty="0">
              <a:latin typeface="양재붓꽃체L" charset="-127"/>
              <a:ea typeface="양재붓꽃체L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428604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100" dirty="0">
                <a:latin typeface="양재붓꽃체L" charset="-127"/>
                <a:ea typeface="양재붓꽃체L" charset="-127"/>
              </a:rPr>
              <a:t>일본 음식 문화 변화과정</a:t>
            </a:r>
            <a:endParaRPr lang="en-US" altLang="ko-KR" sz="2800" spc="-100" dirty="0">
              <a:latin typeface="양재붓꽃체L" charset="-127"/>
              <a:ea typeface="양재붓꽃체L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71538" y="4786322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dirty="0">
                <a:latin typeface="양재붓꽃체L" charset="-127"/>
                <a:ea typeface="양재붓꽃체L" charset="-127"/>
              </a:rPr>
              <a:t>인스턴트식품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즉석요리의 등장으로 식생활이 윤택</a:t>
            </a:r>
          </a:p>
          <a:p>
            <a:pPr fontAlgn="base" latinLnBrk="0"/>
            <a:r>
              <a:rPr lang="ko-KR" altLang="en-US" dirty="0">
                <a:latin typeface="양재붓꽃체L" charset="-127"/>
                <a:ea typeface="양재붓꽃체L" charset="-127"/>
              </a:rPr>
              <a:t>환경오염</a:t>
            </a:r>
            <a:r>
              <a:rPr lang="en-US" altLang="ko-KR" dirty="0">
                <a:latin typeface="양재붓꽃체L" charset="-127"/>
                <a:ea typeface="양재붓꽃체L" charset="-127"/>
              </a:rPr>
              <a:t>, </a:t>
            </a:r>
            <a:r>
              <a:rPr lang="ko-KR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붓꽃체L" charset="-127"/>
                <a:ea typeface="양재붓꽃체L" charset="-127"/>
              </a:rPr>
              <a:t>정크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붓꽃체L" charset="-127"/>
                <a:ea typeface="양재붓꽃체L" charset="-127"/>
              </a:rPr>
              <a:t> </a:t>
            </a:r>
            <a:r>
              <a:rPr lang="ko-KR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붓꽃체L" charset="-127"/>
                <a:ea typeface="양재붓꽃체L" charset="-127"/>
              </a:rPr>
              <a:t>푸드의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붓꽃체L" charset="-127"/>
                <a:ea typeface="양재붓꽃체L" charset="-127"/>
              </a:rPr>
              <a:t> 범람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으로 </a:t>
            </a:r>
            <a:r>
              <a:rPr lang="ko-KR" altLang="en-US" sz="2000" dirty="0" err="1">
                <a:latin typeface="양재붓꽃체L" charset="-127"/>
                <a:ea typeface="양재붓꽃체L" charset="-127"/>
              </a:rPr>
              <a:t>웰빙</a:t>
            </a:r>
            <a:r>
              <a:rPr lang="ko-KR" altLang="en-US" sz="2000" dirty="0">
                <a:latin typeface="양재붓꽃체L" charset="-127"/>
                <a:ea typeface="양재붓꽃체L" charset="-127"/>
              </a:rPr>
              <a:t> 음식</a:t>
            </a:r>
            <a:r>
              <a:rPr lang="ko-KR" altLang="en-US" dirty="0">
                <a:latin typeface="양재붓꽃체L" charset="-127"/>
                <a:ea typeface="양재붓꽃체L" charset="-127"/>
              </a:rPr>
              <a:t>에 많은 관심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128586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붓꽃체L" charset="-127"/>
                <a:ea typeface="양재붓꽃체L" charset="-127"/>
              </a:rPr>
              <a:t>가전제품의 등장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붓꽃체L" charset="-127"/>
                <a:ea typeface="양재붓꽃체L" charset="-127"/>
              </a:rPr>
              <a:t>으로 </a:t>
            </a:r>
            <a:r>
              <a:rPr lang="ko-KR" altLang="en-US" sz="2400" dirty="0">
                <a:latin typeface="양재붓꽃체L" charset="-127"/>
                <a:ea typeface="양재붓꽃체L" charset="-127"/>
              </a:rPr>
              <a:t>시간적 여유</a:t>
            </a:r>
          </a:p>
        </p:txBody>
      </p:sp>
      <p:pic>
        <p:nvPicPr>
          <p:cNvPr id="14" name="그림 13" descr="정크푸드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1785928"/>
            <a:ext cx="4429156" cy="3005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타원 14"/>
          <p:cNvSpPr/>
          <p:nvPr/>
        </p:nvSpPr>
        <p:spPr>
          <a:xfrm>
            <a:off x="8215338" y="1071546"/>
            <a:ext cx="857256" cy="50006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양재붓꽃체L" charset="-127"/>
                <a:ea typeface="양재붓꽃체L" charset="-127"/>
              </a:rPr>
              <a:t>현대</a:t>
            </a:r>
          </a:p>
        </p:txBody>
      </p:sp>
    </p:spTree>
    <p:extLst>
      <p:ext uri="{BB962C8B-B14F-4D97-AF65-F5344CB8AC3E}">
        <p14:creationId xmlns:p14="http://schemas.microsoft.com/office/powerpoint/2010/main" val="24177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heck_patter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2643174" y="2000240"/>
            <a:ext cx="2786082" cy="2786082"/>
          </a:xfrm>
          <a:prstGeom prst="ellipse">
            <a:avLst/>
          </a:prstGeom>
          <a:solidFill>
            <a:schemeClr val="bg1"/>
          </a:solidFill>
          <a:ln w="381000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143241" y="3000374"/>
            <a:ext cx="3139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F1A92A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Thank you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F1A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11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6CF49A-B4EF-4669-8D73-C5F32D6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54162"/>
          </a:xfrm>
          <a:gradFill flip="none" rotWithShape="1">
            <a:gsLst>
              <a:gs pos="0">
                <a:srgbClr val="8C290E">
                  <a:shade val="30000"/>
                  <a:satMod val="115000"/>
                </a:srgbClr>
              </a:gs>
              <a:gs pos="50000">
                <a:srgbClr val="8C290E">
                  <a:shade val="67500"/>
                  <a:satMod val="115000"/>
                </a:srgbClr>
              </a:gs>
              <a:gs pos="100000">
                <a:srgbClr val="8C290E">
                  <a:shade val="100000"/>
                  <a:satMod val="115000"/>
                </a:srgbClr>
              </a:gs>
            </a:gsLst>
            <a:lin ang="189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dirty="0"/>
              <a:t>큐슈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2C8BB29-0FAE-4618-AB67-E5835C51E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30" y="1825625"/>
            <a:ext cx="4026233" cy="4351338"/>
          </a:xfrm>
        </p:spPr>
      </p:pic>
    </p:spTree>
    <p:extLst>
      <p:ext uri="{BB962C8B-B14F-4D97-AF65-F5344CB8AC3E}">
        <p14:creationId xmlns:p14="http://schemas.microsoft.com/office/powerpoint/2010/main" val="109014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FFAE7ADC-AAFD-4676-B1B3-8EC65D57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gradFill flip="none" rotWithShape="1">
            <a:gsLst>
              <a:gs pos="0">
                <a:srgbClr val="8C290E">
                  <a:shade val="30000"/>
                  <a:satMod val="115000"/>
                </a:srgbClr>
              </a:gs>
              <a:gs pos="50000">
                <a:srgbClr val="8C290E">
                  <a:shade val="67500"/>
                  <a:satMod val="115000"/>
                </a:srgbClr>
              </a:gs>
              <a:gs pos="100000">
                <a:srgbClr val="8C290E">
                  <a:shade val="100000"/>
                  <a:satMod val="115000"/>
                </a:srgbClr>
              </a:gs>
            </a:gsLst>
            <a:lin ang="189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dirty="0"/>
              <a:t>후쿠오카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EB98BCA4-D47C-4453-A353-E618FDA68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25625"/>
            <a:ext cx="4248471" cy="4351338"/>
          </a:xfrm>
        </p:spPr>
      </p:pic>
    </p:spTree>
    <p:extLst>
      <p:ext uri="{BB962C8B-B14F-4D97-AF65-F5344CB8AC3E}">
        <p14:creationId xmlns:p14="http://schemas.microsoft.com/office/powerpoint/2010/main" val="286907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DB2AB6-A315-42F9-844A-65B6F94D598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2C6A6">
                  <a:shade val="30000"/>
                  <a:satMod val="115000"/>
                </a:srgbClr>
              </a:gs>
              <a:gs pos="50000">
                <a:srgbClr val="32C6A6">
                  <a:shade val="67500"/>
                  <a:satMod val="115000"/>
                </a:srgbClr>
              </a:gs>
              <a:gs pos="100000">
                <a:srgbClr val="32C6A6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dirty="0"/>
              <a:t>홋카이도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75234D8-B730-483F-B0C1-CCEC51591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77" y="1825626"/>
            <a:ext cx="3697944" cy="3763412"/>
          </a:xfrm>
        </p:spPr>
      </p:pic>
    </p:spTree>
    <p:extLst>
      <p:ext uri="{BB962C8B-B14F-4D97-AF65-F5344CB8AC3E}">
        <p14:creationId xmlns:p14="http://schemas.microsoft.com/office/powerpoint/2010/main" val="143681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2491DF7-3F88-400A-A34D-2965A4EF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gradFill flip="none" rotWithShape="1">
            <a:gsLst>
              <a:gs pos="0">
                <a:srgbClr val="32C6A6">
                  <a:shade val="30000"/>
                  <a:satMod val="115000"/>
                </a:srgbClr>
              </a:gs>
              <a:gs pos="50000">
                <a:srgbClr val="32C6A6">
                  <a:shade val="67500"/>
                  <a:satMod val="115000"/>
                </a:srgbClr>
              </a:gs>
              <a:gs pos="100000">
                <a:srgbClr val="32C6A6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dirty="0"/>
              <a:t>삿포로</a:t>
            </a:r>
          </a:p>
        </p:txBody>
      </p:sp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948B91A4-3CDC-4ABA-93CE-22A94063A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52" y="1825625"/>
            <a:ext cx="3844104" cy="4351338"/>
          </a:xfrm>
        </p:spPr>
      </p:pic>
    </p:spTree>
    <p:extLst>
      <p:ext uri="{BB962C8B-B14F-4D97-AF65-F5344CB8AC3E}">
        <p14:creationId xmlns:p14="http://schemas.microsoft.com/office/powerpoint/2010/main" val="105555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705</Words>
  <Application>Microsoft Office PowerPoint</Application>
  <PresentationFormat>화면 슬라이드 쇼(4:3)</PresentationFormat>
  <Paragraphs>146</Paragraphs>
  <Slides>51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61" baseType="lpstr">
      <vt:lpstr>나눔스퀘어OTF</vt:lpstr>
      <vt:lpstr>나눔스퀘어OTF Bold</vt:lpstr>
      <vt:lpstr>나눔스퀘어OTF ExtraBold</vt:lpstr>
      <vt:lpstr>맑은 고딕</vt:lpstr>
      <vt:lpstr>배달의민족 주아</vt:lpstr>
      <vt:lpstr>양재붓꽃체L</vt:lpstr>
      <vt:lpstr>함초롬바탕</vt:lpstr>
      <vt:lpstr>Arial</vt:lpstr>
      <vt:lpstr>Wingdings</vt:lpstr>
      <vt:lpstr>Office 테마</vt:lpstr>
      <vt:lpstr>일본사회와 관광</vt:lpstr>
      <vt:lpstr>개요</vt:lpstr>
      <vt:lpstr>혼슈</vt:lpstr>
      <vt:lpstr>도쿄</vt:lpstr>
      <vt:lpstr>오사카</vt:lpstr>
      <vt:lpstr>큐슈</vt:lpstr>
      <vt:lpstr>후쿠오카</vt:lpstr>
      <vt:lpstr>홋카이도</vt:lpstr>
      <vt:lpstr>삿포로</vt:lpstr>
      <vt:lpstr>시코쿠</vt:lpstr>
      <vt:lpstr>오키나와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Supercell</dc:creator>
  <cp:lastModifiedBy>이연교</cp:lastModifiedBy>
  <cp:revision>6</cp:revision>
  <dcterms:created xsi:type="dcterms:W3CDTF">2018-03-31T07:52:56Z</dcterms:created>
  <dcterms:modified xsi:type="dcterms:W3CDTF">2018-03-31T08:22:23Z</dcterms:modified>
</cp:coreProperties>
</file>