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embeddedFontLst>
    <p:embeddedFont>
      <p:font typeface="맑은 고딕" panose="020B0503020000020004" pitchFamily="50" charset="-127"/>
      <p:regular r:id="rId11"/>
      <p:bold r:id="rId12"/>
    </p:embeddedFont>
    <p:embeddedFont>
      <p:font typeface="휴먼엑스포" panose="02030504000101010101" pitchFamily="18" charset="-127"/>
      <p:regular r:id="rId1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BF2A"/>
    <a:srgbClr val="83A123"/>
    <a:srgbClr val="708A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322" autoAdjust="0"/>
    <p:restoredTop sz="94660"/>
  </p:normalViewPr>
  <p:slideViewPr>
    <p:cSldViewPr snapToGrid="0">
      <p:cViewPr>
        <p:scale>
          <a:sx n="66" d="100"/>
          <a:sy n="66" d="100"/>
        </p:scale>
        <p:origin x="141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376D1-5D4E-421A-A801-D2DB91CD142C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5AF01-7701-4C1A-A0D0-3A59ACCDAC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2017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384F-91BF-4632-95F7-7EDA8EF7F1D0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8446-BA3D-4FB3-8545-A1F98389BA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76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384F-91BF-4632-95F7-7EDA8EF7F1D0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8446-BA3D-4FB3-8545-A1F98389BA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613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384F-91BF-4632-95F7-7EDA8EF7F1D0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8446-BA3D-4FB3-8545-A1F98389BA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1168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384F-91BF-4632-95F7-7EDA8EF7F1D0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8446-BA3D-4FB3-8545-A1F98389BA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7995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384F-91BF-4632-95F7-7EDA8EF7F1D0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8446-BA3D-4FB3-8545-A1F98389BA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4587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384F-91BF-4632-95F7-7EDA8EF7F1D0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8446-BA3D-4FB3-8545-A1F98389BA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9255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384F-91BF-4632-95F7-7EDA8EF7F1D0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8446-BA3D-4FB3-8545-A1F98389BA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7877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384F-91BF-4632-95F7-7EDA8EF7F1D0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8446-BA3D-4FB3-8545-A1F98389BA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0372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384F-91BF-4632-95F7-7EDA8EF7F1D0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8446-BA3D-4FB3-8545-A1F98389BA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2906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384F-91BF-4632-95F7-7EDA8EF7F1D0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8446-BA3D-4FB3-8545-A1F98389BA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438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384F-91BF-4632-95F7-7EDA8EF7F1D0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8446-BA3D-4FB3-8545-A1F98389BA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6652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7384F-91BF-4632-95F7-7EDA8EF7F1D0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68446-BA3D-4FB3-8545-A1F98389BA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4261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65900"/>
            <a:ext cx="12192000" cy="292100"/>
          </a:xfrm>
          <a:prstGeom prst="rect">
            <a:avLst/>
          </a:prstGeom>
          <a:solidFill>
            <a:srgbClr val="9DB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4368A1D-6275-4DE1-A0BD-653C25EB9A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095998" y="0"/>
            <a:ext cx="6092488" cy="65659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8F684D-34D4-40DC-B433-AE6ED4C61CD5}"/>
              </a:ext>
            </a:extLst>
          </p:cNvPr>
          <p:cNvSpPr txBox="1"/>
          <p:nvPr/>
        </p:nvSpPr>
        <p:spPr>
          <a:xfrm>
            <a:off x="472471" y="53757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2800" b="1" dirty="0">
              <a:ln>
                <a:solidFill>
                  <a:srgbClr val="83A123">
                    <a:alpha val="55000"/>
                  </a:srgbClr>
                </a:solidFill>
              </a:ln>
              <a:solidFill>
                <a:srgbClr val="83A123"/>
              </a:solidFill>
              <a:latin typeface="210 데이라잇 R" panose="02020603020101020101" pitchFamily="18" charset="-127"/>
              <a:ea typeface="210 데이라잇 R" panose="02020603020101020101" pitchFamily="18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345836-639A-4288-97C6-AEF1BF74B98A}"/>
              </a:ext>
            </a:extLst>
          </p:cNvPr>
          <p:cNvSpPr txBox="1"/>
          <p:nvPr/>
        </p:nvSpPr>
        <p:spPr>
          <a:xfrm>
            <a:off x="472471" y="1396301"/>
            <a:ext cx="1903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휴먼엑스포" panose="02030504000101010101" pitchFamily="18" charset="-127"/>
                <a:ea typeface="210 데이라잇 R" panose="02020603020101020101"/>
              </a:rPr>
              <a:t>  </a:t>
            </a:r>
            <a:r>
              <a:rPr lang="ko-KR" altLang="en-US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휴먼엑스포" panose="02030504000101010101" pitchFamily="18" charset="-127"/>
                <a:ea typeface="210 데이라잇 R" panose="02020603020101020101"/>
              </a:rPr>
              <a:t>관광주체</a:t>
            </a:r>
            <a:endParaRPr lang="ko-KR" altLang="en-US" sz="2800" b="1" dirty="0">
              <a:ln>
                <a:solidFill>
                  <a:srgbClr val="83A123">
                    <a:alpha val="55000"/>
                  </a:srgbClr>
                </a:solidFill>
              </a:ln>
              <a:solidFill>
                <a:srgbClr val="83A123"/>
              </a:solidFill>
              <a:latin typeface="210 데이라잇 R" panose="02020603020101020101" pitchFamily="18" charset="-127"/>
              <a:ea typeface="210 데이라잇 R" panose="02020603020101020101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57D62B-72B7-4B45-8DB1-CDE1D724756D}"/>
              </a:ext>
            </a:extLst>
          </p:cNvPr>
          <p:cNvSpPr txBox="1"/>
          <p:nvPr/>
        </p:nvSpPr>
        <p:spPr>
          <a:xfrm>
            <a:off x="564836" y="537570"/>
            <a:ext cx="1973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휴먼엑스포" panose="02030504000101010101" pitchFamily="18" charset="-127"/>
                <a:ea typeface="210 데이라잇 R" panose="02020603020101020101"/>
              </a:rPr>
              <a:t>※</a:t>
            </a:r>
            <a:r>
              <a:rPr lang="ko-KR" altLang="en-US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휴먼엑스포" panose="02030504000101010101" pitchFamily="18" charset="-127"/>
                <a:ea typeface="210 데이라잇 R" panose="02020603020101020101"/>
              </a:rPr>
              <a:t>삼국시대</a:t>
            </a:r>
            <a:endParaRPr lang="ko-KR" altLang="en-US" sz="2800" b="1" dirty="0">
              <a:ln>
                <a:solidFill>
                  <a:srgbClr val="83A123">
                    <a:alpha val="55000"/>
                  </a:srgbClr>
                </a:solidFill>
              </a:ln>
              <a:solidFill>
                <a:srgbClr val="83A123"/>
              </a:solidFill>
              <a:latin typeface="210 데이라잇 R" panose="02020603020101020101" pitchFamily="18" charset="-127"/>
              <a:ea typeface="210 데이라잇 R" panose="02020603020101020101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813C8A-5EB3-442D-A339-73DC02DADD73}"/>
              </a:ext>
            </a:extLst>
          </p:cNvPr>
          <p:cNvSpPr txBox="1"/>
          <p:nvPr/>
        </p:nvSpPr>
        <p:spPr>
          <a:xfrm>
            <a:off x="472471" y="2273755"/>
            <a:ext cx="1874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210 데이라잇 R" panose="02020603020101020101" pitchFamily="18" charset="-127"/>
                <a:ea typeface="210 데이라잇 R" panose="02020603020101020101"/>
              </a:rPr>
              <a:t>  </a:t>
            </a:r>
            <a:r>
              <a:rPr lang="ko-KR" altLang="en-US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210 데이라잇 R" panose="02020603020101020101" pitchFamily="18" charset="-127"/>
                <a:ea typeface="210 데이라잇 R" panose="02020603020101020101"/>
              </a:rPr>
              <a:t>관광시기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E29A7B-6FD0-4E9C-B083-2133F3DDE5D0}"/>
              </a:ext>
            </a:extLst>
          </p:cNvPr>
          <p:cNvSpPr txBox="1"/>
          <p:nvPr/>
        </p:nvSpPr>
        <p:spPr>
          <a:xfrm>
            <a:off x="472470" y="3151209"/>
            <a:ext cx="1874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210 데이라잇 R" panose="02020603020101020101" pitchFamily="18" charset="-127"/>
                <a:ea typeface="210 데이라잇 R" panose="02020603020101020101"/>
              </a:rPr>
              <a:t>  </a:t>
            </a:r>
            <a:r>
              <a:rPr lang="ko-KR" altLang="en-US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210 데이라잇 R" panose="02020603020101020101" pitchFamily="18" charset="-127"/>
                <a:ea typeface="210 데이라잇 R" panose="02020603020101020101"/>
              </a:rPr>
              <a:t>관광기간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C365A0-DA6E-48BD-ADB1-C1EA7CD70CD3}"/>
              </a:ext>
            </a:extLst>
          </p:cNvPr>
          <p:cNvSpPr txBox="1"/>
          <p:nvPr/>
        </p:nvSpPr>
        <p:spPr>
          <a:xfrm>
            <a:off x="472470" y="4963141"/>
            <a:ext cx="3204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210 데이라잇 R" panose="02020603020101020101" pitchFamily="18" charset="-127"/>
                <a:ea typeface="210 데이라잇 R" panose="02020603020101020101"/>
              </a:rPr>
              <a:t>  </a:t>
            </a:r>
            <a:r>
              <a:rPr lang="ko-KR" altLang="en-US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210 데이라잇 R" panose="02020603020101020101" pitchFamily="18" charset="-127"/>
                <a:ea typeface="210 데이라잇 R" panose="02020603020101020101"/>
              </a:rPr>
              <a:t>신라 화랑의 여행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0844C0-715B-43CD-BEB9-04182F8FDF66}"/>
              </a:ext>
            </a:extLst>
          </p:cNvPr>
          <p:cNvSpPr txBox="1"/>
          <p:nvPr/>
        </p:nvSpPr>
        <p:spPr>
          <a:xfrm>
            <a:off x="472470" y="4057175"/>
            <a:ext cx="3826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210 데이라잇 R" panose="02020603020101020101" pitchFamily="18" charset="-127"/>
                <a:ea typeface="210 데이라잇 R" panose="02020603020101020101"/>
              </a:rPr>
              <a:t>  </a:t>
            </a:r>
            <a:r>
              <a:rPr lang="ko-KR" altLang="en-US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210 데이라잇 R" panose="02020603020101020101" pitchFamily="18" charset="-127"/>
                <a:ea typeface="210 데이라잇 R" panose="02020603020101020101"/>
              </a:rPr>
              <a:t>공식관광</a:t>
            </a:r>
            <a:r>
              <a:rPr lang="en-US" altLang="ko-KR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210 데이라잇 R" panose="02020603020101020101" pitchFamily="18" charset="-127"/>
                <a:ea typeface="210 데이라잇 R" panose="02020603020101020101"/>
              </a:rPr>
              <a:t>/</a:t>
            </a:r>
            <a:r>
              <a:rPr lang="ko-KR" altLang="en-US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210 데이라잇 R" panose="02020603020101020101" pitchFamily="18" charset="-127"/>
                <a:ea typeface="210 데이라잇 R" panose="02020603020101020101"/>
              </a:rPr>
              <a:t>비공식관광</a:t>
            </a:r>
          </a:p>
        </p:txBody>
      </p:sp>
    </p:spTree>
    <p:extLst>
      <p:ext uri="{BB962C8B-B14F-4D97-AF65-F5344CB8AC3E}">
        <p14:creationId xmlns:p14="http://schemas.microsoft.com/office/powerpoint/2010/main" val="3096318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65900"/>
            <a:ext cx="12192000" cy="292100"/>
          </a:xfrm>
          <a:prstGeom prst="rect">
            <a:avLst/>
          </a:prstGeom>
          <a:solidFill>
            <a:srgbClr val="9DB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8F684D-34D4-40DC-B433-AE6ED4C61CD5}"/>
              </a:ext>
            </a:extLst>
          </p:cNvPr>
          <p:cNvSpPr txBox="1"/>
          <p:nvPr/>
        </p:nvSpPr>
        <p:spPr>
          <a:xfrm>
            <a:off x="472471" y="53757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2800" b="1" dirty="0">
              <a:ln>
                <a:solidFill>
                  <a:srgbClr val="83A123">
                    <a:alpha val="55000"/>
                  </a:srgbClr>
                </a:solidFill>
              </a:ln>
              <a:solidFill>
                <a:srgbClr val="83A123"/>
              </a:solidFill>
              <a:latin typeface="210 데이라잇 R" panose="02020603020101020101" pitchFamily="18" charset="-127"/>
              <a:ea typeface="210 데이라잇 R" panose="02020603020101020101" pitchFamily="18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345836-639A-4288-97C6-AEF1BF74B98A}"/>
              </a:ext>
            </a:extLst>
          </p:cNvPr>
          <p:cNvSpPr txBox="1"/>
          <p:nvPr/>
        </p:nvSpPr>
        <p:spPr>
          <a:xfrm>
            <a:off x="472471" y="1396301"/>
            <a:ext cx="1903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휴먼엑스포" panose="02030504000101010101" pitchFamily="18" charset="-127"/>
                <a:ea typeface="210 데이라잇 R" panose="02020603020101020101"/>
              </a:rPr>
              <a:t>  </a:t>
            </a:r>
            <a:r>
              <a:rPr lang="ko-KR" altLang="en-US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휴먼엑스포" panose="02030504000101010101" pitchFamily="18" charset="-127"/>
                <a:ea typeface="210 데이라잇 R" panose="02020603020101020101"/>
              </a:rPr>
              <a:t>관광주체</a:t>
            </a:r>
            <a:endParaRPr lang="ko-KR" altLang="en-US" sz="2800" b="1" dirty="0">
              <a:ln>
                <a:solidFill>
                  <a:srgbClr val="83A123">
                    <a:alpha val="55000"/>
                  </a:srgbClr>
                </a:solidFill>
              </a:ln>
              <a:solidFill>
                <a:srgbClr val="83A123"/>
              </a:solidFill>
              <a:latin typeface="210 데이라잇 R" panose="02020603020101020101" pitchFamily="18" charset="-127"/>
              <a:ea typeface="210 데이라잇 R" panose="02020603020101020101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57D62B-72B7-4B45-8DB1-CDE1D724756D}"/>
              </a:ext>
            </a:extLst>
          </p:cNvPr>
          <p:cNvSpPr txBox="1"/>
          <p:nvPr/>
        </p:nvSpPr>
        <p:spPr>
          <a:xfrm>
            <a:off x="657202" y="537570"/>
            <a:ext cx="1973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휴먼엑스포" panose="02030504000101010101" pitchFamily="18" charset="-127"/>
                <a:ea typeface="210 데이라잇 R" panose="02020603020101020101"/>
              </a:rPr>
              <a:t>※</a:t>
            </a:r>
            <a:r>
              <a:rPr lang="ko-KR" altLang="en-US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휴먼엑스포" panose="02030504000101010101" pitchFamily="18" charset="-127"/>
                <a:ea typeface="210 데이라잇 R" panose="02020603020101020101"/>
              </a:rPr>
              <a:t>조선시대</a:t>
            </a:r>
            <a:endParaRPr lang="ko-KR" altLang="en-US" sz="2800" b="1" dirty="0">
              <a:ln>
                <a:solidFill>
                  <a:srgbClr val="83A123">
                    <a:alpha val="55000"/>
                  </a:srgbClr>
                </a:solidFill>
              </a:ln>
              <a:solidFill>
                <a:srgbClr val="83A123"/>
              </a:solidFill>
              <a:latin typeface="210 데이라잇 R" panose="02020603020101020101" pitchFamily="18" charset="-127"/>
              <a:ea typeface="210 데이라잇 R" panose="02020603020101020101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813C8A-5EB3-442D-A339-73DC02DADD73}"/>
              </a:ext>
            </a:extLst>
          </p:cNvPr>
          <p:cNvSpPr txBox="1"/>
          <p:nvPr/>
        </p:nvSpPr>
        <p:spPr>
          <a:xfrm>
            <a:off x="472469" y="2255032"/>
            <a:ext cx="2359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210 데이라잇 R" panose="02020603020101020101" pitchFamily="18" charset="-127"/>
                <a:ea typeface="210 데이라잇 R" panose="02020603020101020101"/>
              </a:rPr>
              <a:t>  </a:t>
            </a:r>
            <a:r>
              <a:rPr lang="ko-KR" altLang="en-US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210 데이라잇 R" panose="02020603020101020101" pitchFamily="18" charset="-127"/>
                <a:ea typeface="210 데이라잇 R" panose="02020603020101020101"/>
              </a:rPr>
              <a:t>사절의 왕래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E29A7B-6FD0-4E9C-B083-2133F3DDE5D0}"/>
              </a:ext>
            </a:extLst>
          </p:cNvPr>
          <p:cNvSpPr txBox="1"/>
          <p:nvPr/>
        </p:nvSpPr>
        <p:spPr>
          <a:xfrm>
            <a:off x="472470" y="3151209"/>
            <a:ext cx="1874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210 데이라잇 R" panose="02020603020101020101" pitchFamily="18" charset="-127"/>
                <a:ea typeface="210 데이라잇 R" panose="02020603020101020101"/>
              </a:rPr>
              <a:t>  </a:t>
            </a:r>
            <a:r>
              <a:rPr lang="ko-KR" altLang="en-US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210 데이라잇 R" panose="02020603020101020101" pitchFamily="18" charset="-127"/>
                <a:ea typeface="210 데이라잇 R" panose="02020603020101020101"/>
              </a:rPr>
              <a:t>숙박시설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C365A0-DA6E-48BD-ADB1-C1EA7CD70CD3}"/>
              </a:ext>
            </a:extLst>
          </p:cNvPr>
          <p:cNvSpPr txBox="1"/>
          <p:nvPr/>
        </p:nvSpPr>
        <p:spPr>
          <a:xfrm>
            <a:off x="472470" y="4963141"/>
            <a:ext cx="2749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210 데이라잇 R" panose="02020603020101020101" pitchFamily="18" charset="-127"/>
                <a:ea typeface="210 데이라잇 R" panose="02020603020101020101"/>
              </a:rPr>
              <a:t>  </a:t>
            </a:r>
            <a:r>
              <a:rPr lang="ko-KR" altLang="en-US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210 데이라잇 R" panose="02020603020101020101" pitchFamily="18" charset="-127"/>
                <a:ea typeface="210 데이라잇 R" panose="02020603020101020101"/>
              </a:rPr>
              <a:t>통신</a:t>
            </a:r>
            <a:r>
              <a:rPr lang="en-US" altLang="ko-KR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210 데이라잇 R" panose="02020603020101020101" pitchFamily="18" charset="-127"/>
                <a:ea typeface="210 데이라잇 R" panose="02020603020101020101"/>
              </a:rPr>
              <a:t>/</a:t>
            </a:r>
            <a:r>
              <a:rPr lang="ko-KR" altLang="en-US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210 데이라잇 R" panose="02020603020101020101" pitchFamily="18" charset="-127"/>
                <a:ea typeface="210 데이라잇 R" panose="02020603020101020101"/>
              </a:rPr>
              <a:t>수송수단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0844C0-715B-43CD-BEB9-04182F8FDF66}"/>
              </a:ext>
            </a:extLst>
          </p:cNvPr>
          <p:cNvSpPr txBox="1"/>
          <p:nvPr/>
        </p:nvSpPr>
        <p:spPr>
          <a:xfrm>
            <a:off x="472470" y="4057175"/>
            <a:ext cx="1874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210 데이라잇 R" panose="02020603020101020101" pitchFamily="18" charset="-127"/>
                <a:ea typeface="210 데이라잇 R" panose="02020603020101020101"/>
              </a:rPr>
              <a:t>  </a:t>
            </a:r>
            <a:r>
              <a:rPr lang="ko-KR" altLang="en-US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210 데이라잇 R" panose="02020603020101020101" pitchFamily="18" charset="-127"/>
                <a:ea typeface="210 데이라잇 R" panose="02020603020101020101"/>
              </a:rPr>
              <a:t>교통수단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33FDF55-3329-47A7-AAEC-AE44868EE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2639" y="0"/>
            <a:ext cx="6309361" cy="656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052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65900"/>
            <a:ext cx="12192000" cy="292100"/>
          </a:xfrm>
          <a:prstGeom prst="rect">
            <a:avLst/>
          </a:prstGeom>
          <a:solidFill>
            <a:srgbClr val="9DB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8F684D-34D4-40DC-B433-AE6ED4C61CD5}"/>
              </a:ext>
            </a:extLst>
          </p:cNvPr>
          <p:cNvSpPr txBox="1"/>
          <p:nvPr/>
        </p:nvSpPr>
        <p:spPr>
          <a:xfrm>
            <a:off x="472471" y="53757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2800" b="1" dirty="0">
              <a:ln>
                <a:solidFill>
                  <a:srgbClr val="83A123">
                    <a:alpha val="55000"/>
                  </a:srgbClr>
                </a:solidFill>
              </a:ln>
              <a:solidFill>
                <a:srgbClr val="83A123"/>
              </a:solidFill>
              <a:latin typeface="210 데이라잇 R" panose="02020603020101020101" pitchFamily="18" charset="-127"/>
              <a:ea typeface="210 데이라잇 R" panose="02020603020101020101" pitchFamily="18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345836-639A-4288-97C6-AEF1BF74B98A}"/>
              </a:ext>
            </a:extLst>
          </p:cNvPr>
          <p:cNvSpPr txBox="1"/>
          <p:nvPr/>
        </p:nvSpPr>
        <p:spPr>
          <a:xfrm>
            <a:off x="472471" y="2082974"/>
            <a:ext cx="6417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휴먼엑스포" panose="02030504000101010101" pitchFamily="18" charset="-127"/>
                <a:ea typeface="210 데이라잇 R" panose="02020603020101020101"/>
              </a:rPr>
              <a:t>  </a:t>
            </a:r>
            <a:r>
              <a:rPr lang="en-US" altLang="ko-KR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●</a:t>
            </a:r>
            <a:r>
              <a:rPr lang="ko-KR" altLang="en-US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휴먼엑스포" panose="02030504000101010101" pitchFamily="18" charset="-127"/>
                <a:ea typeface="210 데이라잇 R" panose="02020603020101020101"/>
              </a:rPr>
              <a:t>일제시대 철도의 발전과 함께 발전</a:t>
            </a:r>
            <a:endParaRPr lang="ko-KR" altLang="en-US" sz="2800" b="1" dirty="0">
              <a:ln>
                <a:solidFill>
                  <a:srgbClr val="83A123">
                    <a:alpha val="55000"/>
                  </a:srgbClr>
                </a:solidFill>
              </a:ln>
              <a:solidFill>
                <a:srgbClr val="83A123"/>
              </a:solidFill>
              <a:latin typeface="210 데이라잇 R" panose="02020603020101020101" pitchFamily="18" charset="-127"/>
              <a:ea typeface="210 데이라잇 R" panose="02020603020101020101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57D62B-72B7-4B45-8DB1-CDE1D724756D}"/>
              </a:ext>
            </a:extLst>
          </p:cNvPr>
          <p:cNvSpPr txBox="1"/>
          <p:nvPr/>
        </p:nvSpPr>
        <p:spPr>
          <a:xfrm>
            <a:off x="657202" y="244114"/>
            <a:ext cx="77845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휴먼엑스포" panose="02030504000101010101" pitchFamily="18" charset="-127"/>
                <a:ea typeface="210 데이라잇 R" panose="02020603020101020101"/>
              </a:rPr>
              <a:t>※ 1950</a:t>
            </a:r>
            <a:r>
              <a:rPr lang="ko-KR" altLang="en-US" sz="44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휴먼엑스포" panose="02030504000101010101" pitchFamily="18" charset="-127"/>
                <a:ea typeface="210 데이라잇 R" panose="02020603020101020101"/>
              </a:rPr>
              <a:t>년대</a:t>
            </a:r>
            <a:r>
              <a:rPr lang="en-US" altLang="ko-KR" sz="44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휴먼엑스포" panose="02030504000101010101" pitchFamily="18" charset="-127"/>
                <a:ea typeface="210 데이라잇 R" panose="02020603020101020101"/>
              </a:rPr>
              <a:t> – </a:t>
            </a:r>
            <a:r>
              <a:rPr lang="ko-KR" altLang="en-US" sz="44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휴먼엑스포" panose="02030504000101010101" pitchFamily="18" charset="-127"/>
                <a:ea typeface="210 데이라잇 R" panose="02020603020101020101"/>
              </a:rPr>
              <a:t>관광의 여명기</a:t>
            </a:r>
            <a:endParaRPr lang="ko-KR" altLang="en-US" sz="4400" b="1" dirty="0">
              <a:ln>
                <a:solidFill>
                  <a:srgbClr val="83A123">
                    <a:alpha val="55000"/>
                  </a:srgbClr>
                </a:solidFill>
              </a:ln>
              <a:solidFill>
                <a:srgbClr val="83A123"/>
              </a:solidFill>
              <a:latin typeface="210 데이라잇 R" panose="02020603020101020101" pitchFamily="18" charset="-127"/>
              <a:ea typeface="210 데이라잇 R" panose="02020603020101020101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813C8A-5EB3-442D-A339-73DC02DADD73}"/>
              </a:ext>
            </a:extLst>
          </p:cNvPr>
          <p:cNvSpPr txBox="1"/>
          <p:nvPr/>
        </p:nvSpPr>
        <p:spPr>
          <a:xfrm>
            <a:off x="472471" y="3457881"/>
            <a:ext cx="7056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210 데이라잇 R" panose="02020603020101020101" pitchFamily="18" charset="-127"/>
                <a:ea typeface="210 데이라잇 R" panose="02020603020101020101"/>
              </a:rPr>
              <a:t>  </a:t>
            </a:r>
            <a:r>
              <a:rPr lang="en-US" altLang="ko-KR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●</a:t>
            </a:r>
            <a:r>
              <a:rPr lang="ko-KR" altLang="en-US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210 데이라잇 R" panose="02020603020101020101" pitchFamily="18" charset="-127"/>
                <a:ea typeface="210 데이라잇 R" panose="02020603020101020101"/>
              </a:rPr>
              <a:t>관광사업이 대중적으로 운영되기 시작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E29A7B-6FD0-4E9C-B083-2133F3DDE5D0}"/>
              </a:ext>
            </a:extLst>
          </p:cNvPr>
          <p:cNvSpPr txBox="1"/>
          <p:nvPr/>
        </p:nvSpPr>
        <p:spPr>
          <a:xfrm>
            <a:off x="472471" y="4782480"/>
            <a:ext cx="6824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210 데이라잇 R" panose="02020603020101020101" pitchFamily="18" charset="-127"/>
                <a:ea typeface="210 데이라잇 R" panose="02020603020101020101"/>
              </a:rPr>
              <a:t>  </a:t>
            </a:r>
            <a:r>
              <a:rPr lang="en-US" altLang="ko-KR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●</a:t>
            </a:r>
            <a:r>
              <a:rPr lang="ko-KR" altLang="en-US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210 데이라잇 R" panose="02020603020101020101" pitchFamily="18" charset="-127"/>
                <a:ea typeface="210 데이라잇 R" panose="02020603020101020101"/>
              </a:rPr>
              <a:t>관광사업에 대한 행정적인 체제 마련</a:t>
            </a:r>
          </a:p>
        </p:txBody>
      </p:sp>
    </p:spTree>
    <p:extLst>
      <p:ext uri="{BB962C8B-B14F-4D97-AF65-F5344CB8AC3E}">
        <p14:creationId xmlns:p14="http://schemas.microsoft.com/office/powerpoint/2010/main" val="3017471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65900"/>
            <a:ext cx="12192000" cy="292100"/>
          </a:xfrm>
          <a:prstGeom prst="rect">
            <a:avLst/>
          </a:prstGeom>
          <a:solidFill>
            <a:srgbClr val="9DB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8F684D-34D4-40DC-B433-AE6ED4C61CD5}"/>
              </a:ext>
            </a:extLst>
          </p:cNvPr>
          <p:cNvSpPr txBox="1"/>
          <p:nvPr/>
        </p:nvSpPr>
        <p:spPr>
          <a:xfrm>
            <a:off x="472471" y="53757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2800" b="1" dirty="0">
              <a:ln>
                <a:solidFill>
                  <a:srgbClr val="83A123">
                    <a:alpha val="55000"/>
                  </a:srgbClr>
                </a:solidFill>
              </a:ln>
              <a:solidFill>
                <a:srgbClr val="83A123"/>
              </a:solidFill>
              <a:latin typeface="210 데이라잇 R" panose="02020603020101020101" pitchFamily="18" charset="-127"/>
              <a:ea typeface="210 데이라잇 R" panose="02020603020101020101" pitchFamily="18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345836-639A-4288-97C6-AEF1BF74B98A}"/>
              </a:ext>
            </a:extLst>
          </p:cNvPr>
          <p:cNvSpPr txBox="1"/>
          <p:nvPr/>
        </p:nvSpPr>
        <p:spPr>
          <a:xfrm>
            <a:off x="472471" y="2177351"/>
            <a:ext cx="2755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휴먼엑스포" panose="02030504000101010101" pitchFamily="18" charset="-127"/>
                <a:ea typeface="210 데이라잇 R" panose="02020603020101020101"/>
              </a:rPr>
              <a:t>  </a:t>
            </a:r>
            <a:r>
              <a:rPr lang="en-US" altLang="ko-KR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●</a:t>
            </a:r>
            <a:r>
              <a:rPr lang="ko-KR" altLang="en-US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휴먼엑스포" panose="02030504000101010101" pitchFamily="18" charset="-127"/>
                <a:ea typeface="210 데이라잇 R" panose="02020603020101020101"/>
              </a:rPr>
              <a:t>조직과 체제</a:t>
            </a:r>
            <a:endParaRPr lang="ko-KR" altLang="en-US" sz="2800" b="1" dirty="0">
              <a:ln>
                <a:solidFill>
                  <a:srgbClr val="83A123">
                    <a:alpha val="55000"/>
                  </a:srgbClr>
                </a:solidFill>
              </a:ln>
              <a:solidFill>
                <a:srgbClr val="83A123"/>
              </a:solidFill>
              <a:latin typeface="210 데이라잇 R" panose="02020603020101020101" pitchFamily="18" charset="-127"/>
              <a:ea typeface="210 데이라잇 R" panose="02020603020101020101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57D62B-72B7-4B45-8DB1-CDE1D724756D}"/>
              </a:ext>
            </a:extLst>
          </p:cNvPr>
          <p:cNvSpPr txBox="1"/>
          <p:nvPr/>
        </p:nvSpPr>
        <p:spPr>
          <a:xfrm>
            <a:off x="657202" y="291349"/>
            <a:ext cx="81307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휴먼엑스포" panose="02030504000101010101" pitchFamily="18" charset="-127"/>
                <a:ea typeface="210 데이라잇 R" panose="02020603020101020101"/>
              </a:rPr>
              <a:t>※1960</a:t>
            </a:r>
            <a:r>
              <a:rPr lang="ko-KR" altLang="en-US" sz="44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휴먼엑스포" panose="02030504000101010101" pitchFamily="18" charset="-127"/>
                <a:ea typeface="210 데이라잇 R" panose="02020603020101020101"/>
              </a:rPr>
              <a:t>년대 </a:t>
            </a:r>
            <a:r>
              <a:rPr lang="en-US" altLang="ko-KR" sz="44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휴먼엑스포" panose="02030504000101010101" pitchFamily="18" charset="-127"/>
                <a:ea typeface="210 데이라잇 R" panose="02020603020101020101"/>
              </a:rPr>
              <a:t>– </a:t>
            </a:r>
            <a:r>
              <a:rPr lang="ko-KR" altLang="en-US" sz="44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휴먼엑스포" panose="02030504000101010101" pitchFamily="18" charset="-127"/>
                <a:ea typeface="210 데이라잇 R" panose="02020603020101020101"/>
              </a:rPr>
              <a:t>관광기반 조성기</a:t>
            </a:r>
            <a:endParaRPr lang="ko-KR" altLang="en-US" sz="4400" b="1" dirty="0">
              <a:ln>
                <a:solidFill>
                  <a:srgbClr val="83A123">
                    <a:alpha val="55000"/>
                  </a:srgbClr>
                </a:solidFill>
              </a:ln>
              <a:solidFill>
                <a:srgbClr val="83A123"/>
              </a:solidFill>
              <a:latin typeface="210 데이라잇 R" panose="02020603020101020101" pitchFamily="18" charset="-127"/>
              <a:ea typeface="210 데이라잇 R" panose="02020603020101020101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813C8A-5EB3-442D-A339-73DC02DADD73}"/>
              </a:ext>
            </a:extLst>
          </p:cNvPr>
          <p:cNvSpPr txBox="1"/>
          <p:nvPr/>
        </p:nvSpPr>
        <p:spPr>
          <a:xfrm>
            <a:off x="339121" y="3551735"/>
            <a:ext cx="4416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210 데이라잇 R" panose="02020603020101020101" pitchFamily="18" charset="-127"/>
                <a:ea typeface="210 데이라잇 R" panose="02020603020101020101"/>
              </a:rPr>
              <a:t>  </a:t>
            </a:r>
            <a:r>
              <a:rPr lang="en-US" altLang="ko-KR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휴먼엑스포" panose="02030504000101010101" pitchFamily="18" charset="-127"/>
                <a:ea typeface="210 데이라잇 R" panose="02020603020101020101"/>
              </a:rPr>
              <a:t> </a:t>
            </a:r>
            <a:r>
              <a:rPr lang="en-US" altLang="ko-KR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●</a:t>
            </a:r>
            <a:r>
              <a:rPr lang="ko-KR" altLang="en-US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210 데이라잇 R" panose="02020603020101020101" pitchFamily="18" charset="-127"/>
                <a:ea typeface="210 데이라잇 R" panose="02020603020101020101"/>
              </a:rPr>
              <a:t>관광사업 국제화 추진</a:t>
            </a:r>
          </a:p>
        </p:txBody>
      </p:sp>
    </p:spTree>
    <p:extLst>
      <p:ext uri="{BB962C8B-B14F-4D97-AF65-F5344CB8AC3E}">
        <p14:creationId xmlns:p14="http://schemas.microsoft.com/office/powerpoint/2010/main" val="1327404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65900"/>
            <a:ext cx="12192000" cy="292100"/>
          </a:xfrm>
          <a:prstGeom prst="rect">
            <a:avLst/>
          </a:prstGeom>
          <a:solidFill>
            <a:srgbClr val="9DB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8F684D-34D4-40DC-B433-AE6ED4C61CD5}"/>
              </a:ext>
            </a:extLst>
          </p:cNvPr>
          <p:cNvSpPr txBox="1"/>
          <p:nvPr/>
        </p:nvSpPr>
        <p:spPr>
          <a:xfrm>
            <a:off x="472471" y="53757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2800" b="1" dirty="0">
              <a:ln>
                <a:solidFill>
                  <a:srgbClr val="83A123">
                    <a:alpha val="55000"/>
                  </a:srgbClr>
                </a:solidFill>
              </a:ln>
              <a:solidFill>
                <a:srgbClr val="83A123"/>
              </a:solidFill>
              <a:latin typeface="210 데이라잇 R" panose="02020603020101020101" pitchFamily="18" charset="-127"/>
              <a:ea typeface="210 데이라잇 R" panose="02020603020101020101" pitchFamily="18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345836-639A-4288-97C6-AEF1BF74B98A}"/>
              </a:ext>
            </a:extLst>
          </p:cNvPr>
          <p:cNvSpPr txBox="1"/>
          <p:nvPr/>
        </p:nvSpPr>
        <p:spPr>
          <a:xfrm>
            <a:off x="412519" y="1960742"/>
            <a:ext cx="6635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휴먼엑스포" panose="02030504000101010101" pitchFamily="18" charset="-127"/>
                <a:ea typeface="210 데이라잇 R" panose="02020603020101020101"/>
              </a:rPr>
              <a:t>  </a:t>
            </a:r>
            <a:r>
              <a:rPr lang="en-US" altLang="ko-KR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●</a:t>
            </a:r>
            <a:r>
              <a:rPr lang="ko-KR" altLang="en-US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휴먼엑스포" panose="02030504000101010101" pitchFamily="18" charset="-127"/>
                <a:ea typeface="210 데이라잇 R" panose="02020603020101020101"/>
              </a:rPr>
              <a:t>관광단지개발 및 관광시장의 다변화</a:t>
            </a:r>
            <a:endParaRPr lang="ko-KR" altLang="en-US" sz="2800" b="1" dirty="0">
              <a:ln>
                <a:solidFill>
                  <a:srgbClr val="83A123">
                    <a:alpha val="55000"/>
                  </a:srgbClr>
                </a:solidFill>
              </a:ln>
              <a:solidFill>
                <a:srgbClr val="83A123"/>
              </a:solidFill>
              <a:latin typeface="210 데이라잇 R" panose="02020603020101020101" pitchFamily="18" charset="-127"/>
              <a:ea typeface="210 데이라잇 R" panose="02020603020101020101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57D62B-72B7-4B45-8DB1-CDE1D724756D}"/>
              </a:ext>
            </a:extLst>
          </p:cNvPr>
          <p:cNvSpPr txBox="1"/>
          <p:nvPr/>
        </p:nvSpPr>
        <p:spPr>
          <a:xfrm>
            <a:off x="780873" y="537570"/>
            <a:ext cx="56108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휴먼엑스포" panose="02030504000101010101" pitchFamily="18" charset="-127"/>
                <a:ea typeface="210 데이라잇 R" panose="02020603020101020101"/>
              </a:rPr>
              <a:t>※1970</a:t>
            </a:r>
            <a:r>
              <a:rPr lang="ko-KR" altLang="en-US" sz="44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휴먼엑스포" panose="02030504000101010101" pitchFamily="18" charset="-127"/>
                <a:ea typeface="210 데이라잇 R" panose="02020603020101020101"/>
              </a:rPr>
              <a:t>년대</a:t>
            </a:r>
            <a:r>
              <a:rPr lang="en-US" altLang="ko-KR" sz="44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휴먼엑스포" panose="02030504000101010101" pitchFamily="18" charset="-127"/>
                <a:ea typeface="210 데이라잇 R" panose="02020603020101020101"/>
              </a:rPr>
              <a:t>~90</a:t>
            </a:r>
            <a:r>
              <a:rPr lang="ko-KR" altLang="en-US" sz="44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휴먼엑스포" panose="02030504000101010101" pitchFamily="18" charset="-127"/>
                <a:ea typeface="210 데이라잇 R" panose="02020603020101020101"/>
              </a:rPr>
              <a:t>년대</a:t>
            </a:r>
            <a:endParaRPr lang="ko-KR" altLang="en-US" sz="4400" b="1" dirty="0">
              <a:ln>
                <a:solidFill>
                  <a:srgbClr val="83A123">
                    <a:alpha val="55000"/>
                  </a:srgbClr>
                </a:solidFill>
              </a:ln>
              <a:solidFill>
                <a:srgbClr val="83A123"/>
              </a:solidFill>
              <a:latin typeface="210 데이라잇 R" panose="02020603020101020101" pitchFamily="18" charset="-127"/>
              <a:ea typeface="210 데이라잇 R" panose="02020603020101020101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813C8A-5EB3-442D-A339-73DC02DADD73}"/>
              </a:ext>
            </a:extLst>
          </p:cNvPr>
          <p:cNvSpPr txBox="1"/>
          <p:nvPr/>
        </p:nvSpPr>
        <p:spPr>
          <a:xfrm>
            <a:off x="472471" y="3086370"/>
            <a:ext cx="35573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210 데이라잇 R" panose="02020603020101020101" pitchFamily="18" charset="-127"/>
                <a:ea typeface="210 데이라잇 R" panose="02020603020101020101"/>
              </a:rPr>
              <a:t>  </a:t>
            </a:r>
            <a:r>
              <a:rPr lang="en-US" altLang="ko-KR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●</a:t>
            </a:r>
            <a:r>
              <a:rPr lang="ko-KR" altLang="en-US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210 데이라잇 R" panose="02020603020101020101" pitchFamily="18" charset="-127"/>
                <a:ea typeface="210 데이라잇 R" panose="02020603020101020101"/>
              </a:rPr>
              <a:t>관광법규의 보완</a:t>
            </a:r>
          </a:p>
        </p:txBody>
      </p:sp>
    </p:spTree>
    <p:extLst>
      <p:ext uri="{BB962C8B-B14F-4D97-AF65-F5344CB8AC3E}">
        <p14:creationId xmlns:p14="http://schemas.microsoft.com/office/powerpoint/2010/main" val="3406800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65900"/>
            <a:ext cx="12192000" cy="292100"/>
          </a:xfrm>
          <a:prstGeom prst="rect">
            <a:avLst/>
          </a:prstGeom>
          <a:solidFill>
            <a:srgbClr val="9DB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8F684D-34D4-40DC-B433-AE6ED4C61CD5}"/>
              </a:ext>
            </a:extLst>
          </p:cNvPr>
          <p:cNvSpPr txBox="1"/>
          <p:nvPr/>
        </p:nvSpPr>
        <p:spPr>
          <a:xfrm>
            <a:off x="472471" y="53757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2800" b="1" dirty="0">
              <a:ln>
                <a:solidFill>
                  <a:srgbClr val="83A123">
                    <a:alpha val="55000"/>
                  </a:srgbClr>
                </a:solidFill>
              </a:ln>
              <a:solidFill>
                <a:srgbClr val="83A123"/>
              </a:solidFill>
              <a:latin typeface="210 데이라잇 R" panose="02020603020101020101" pitchFamily="18" charset="-127"/>
              <a:ea typeface="210 데이라잇 R" panose="02020603020101020101" pitchFamily="18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345836-639A-4288-97C6-AEF1BF74B98A}"/>
              </a:ext>
            </a:extLst>
          </p:cNvPr>
          <p:cNvSpPr txBox="1"/>
          <p:nvPr/>
        </p:nvSpPr>
        <p:spPr>
          <a:xfrm>
            <a:off x="472471" y="1986851"/>
            <a:ext cx="3839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휴먼엑스포" panose="02030504000101010101" pitchFamily="18" charset="-127"/>
                <a:ea typeface="210 데이라잇 R" panose="02020603020101020101"/>
              </a:rPr>
              <a:t>  </a:t>
            </a:r>
            <a:r>
              <a:rPr lang="en-US" altLang="ko-KR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●</a:t>
            </a:r>
            <a:r>
              <a:rPr lang="ko-KR" altLang="en-US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휴먼엑스포" panose="02030504000101010101" pitchFamily="18" charset="-127"/>
                <a:ea typeface="210 데이라잇 R" panose="02020603020101020101"/>
              </a:rPr>
              <a:t>관광수용시설 확충</a:t>
            </a:r>
            <a:endParaRPr lang="ko-KR" altLang="en-US" sz="2800" b="1" dirty="0">
              <a:ln>
                <a:solidFill>
                  <a:srgbClr val="83A123">
                    <a:alpha val="55000"/>
                  </a:srgbClr>
                </a:solidFill>
              </a:ln>
              <a:solidFill>
                <a:srgbClr val="83A123"/>
              </a:solidFill>
              <a:latin typeface="210 데이라잇 R" panose="02020603020101020101" pitchFamily="18" charset="-127"/>
              <a:ea typeface="210 데이라잇 R" panose="02020603020101020101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57D62B-72B7-4B45-8DB1-CDE1D724756D}"/>
              </a:ext>
            </a:extLst>
          </p:cNvPr>
          <p:cNvSpPr txBox="1"/>
          <p:nvPr/>
        </p:nvSpPr>
        <p:spPr>
          <a:xfrm>
            <a:off x="780873" y="537570"/>
            <a:ext cx="7008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휴먼엑스포" panose="02030504000101010101" pitchFamily="18" charset="-127"/>
                <a:ea typeface="210 데이라잇 R" panose="02020603020101020101"/>
              </a:rPr>
              <a:t>※1980</a:t>
            </a:r>
            <a:r>
              <a:rPr lang="ko-KR" altLang="en-US" sz="44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휴먼엑스포" panose="02030504000101010101" pitchFamily="18" charset="-127"/>
                <a:ea typeface="210 데이라잇 R" panose="02020603020101020101"/>
              </a:rPr>
              <a:t>년 </a:t>
            </a:r>
            <a:r>
              <a:rPr lang="en-US" altLang="ko-KR" sz="44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휴먼엑스포" panose="02030504000101010101" pitchFamily="18" charset="-127"/>
                <a:ea typeface="210 데이라잇 R" panose="02020603020101020101"/>
              </a:rPr>
              <a:t>– </a:t>
            </a:r>
            <a:r>
              <a:rPr lang="ko-KR" altLang="en-US" sz="44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휴먼엑스포" panose="02030504000101010101" pitchFamily="18" charset="-127"/>
                <a:ea typeface="210 데이라잇 R" panose="02020603020101020101"/>
              </a:rPr>
              <a:t>관광의 </a:t>
            </a:r>
            <a:r>
              <a:rPr lang="ko-KR" altLang="en-US" sz="4400" b="1" dirty="0" err="1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휴먼엑스포" panose="02030504000101010101" pitchFamily="18" charset="-127"/>
                <a:ea typeface="210 데이라잇 R" panose="02020603020101020101"/>
              </a:rPr>
              <a:t>도약기</a:t>
            </a:r>
            <a:endParaRPr lang="ko-KR" altLang="en-US" sz="4400" b="1" dirty="0">
              <a:ln>
                <a:solidFill>
                  <a:srgbClr val="83A123">
                    <a:alpha val="55000"/>
                  </a:srgbClr>
                </a:solidFill>
              </a:ln>
              <a:solidFill>
                <a:srgbClr val="83A123"/>
              </a:solidFill>
              <a:latin typeface="210 데이라잇 R" panose="02020603020101020101" pitchFamily="18" charset="-127"/>
              <a:ea typeface="210 데이라잇 R" panose="02020603020101020101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813C8A-5EB3-442D-A339-73DC02DADD73}"/>
              </a:ext>
            </a:extLst>
          </p:cNvPr>
          <p:cNvSpPr txBox="1"/>
          <p:nvPr/>
        </p:nvSpPr>
        <p:spPr>
          <a:xfrm>
            <a:off x="472471" y="3436132"/>
            <a:ext cx="3804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210 데이라잇 R" panose="02020603020101020101" pitchFamily="18" charset="-127"/>
                <a:ea typeface="210 데이라잇 R" panose="02020603020101020101"/>
              </a:rPr>
              <a:t>  </a:t>
            </a:r>
            <a:r>
              <a:rPr lang="en-US" altLang="ko-KR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●</a:t>
            </a:r>
            <a:r>
              <a:rPr lang="ko-KR" altLang="en-US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210 데이라잇 R" panose="02020603020101020101" pitchFamily="18" charset="-127"/>
                <a:ea typeface="210 데이라잇 R" panose="02020603020101020101"/>
              </a:rPr>
              <a:t>관광행정조직 강화</a:t>
            </a:r>
          </a:p>
        </p:txBody>
      </p:sp>
    </p:spTree>
    <p:extLst>
      <p:ext uri="{BB962C8B-B14F-4D97-AF65-F5344CB8AC3E}">
        <p14:creationId xmlns:p14="http://schemas.microsoft.com/office/powerpoint/2010/main" val="199534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65900"/>
            <a:ext cx="12192000" cy="292100"/>
          </a:xfrm>
          <a:prstGeom prst="rect">
            <a:avLst/>
          </a:prstGeom>
          <a:solidFill>
            <a:srgbClr val="9DB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8F684D-34D4-40DC-B433-AE6ED4C61CD5}"/>
              </a:ext>
            </a:extLst>
          </p:cNvPr>
          <p:cNvSpPr txBox="1"/>
          <p:nvPr/>
        </p:nvSpPr>
        <p:spPr>
          <a:xfrm>
            <a:off x="472471" y="53757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2800" b="1" dirty="0">
              <a:ln>
                <a:solidFill>
                  <a:srgbClr val="83A123">
                    <a:alpha val="55000"/>
                  </a:srgbClr>
                </a:solidFill>
              </a:ln>
              <a:solidFill>
                <a:srgbClr val="83A123"/>
              </a:solidFill>
              <a:latin typeface="210 데이라잇 R" panose="02020603020101020101" pitchFamily="18" charset="-127"/>
              <a:ea typeface="210 데이라잇 R" panose="02020603020101020101" pitchFamily="18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345836-639A-4288-97C6-AEF1BF74B98A}"/>
              </a:ext>
            </a:extLst>
          </p:cNvPr>
          <p:cNvSpPr txBox="1"/>
          <p:nvPr/>
        </p:nvSpPr>
        <p:spPr>
          <a:xfrm>
            <a:off x="472471" y="1396301"/>
            <a:ext cx="466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휴먼엑스포" panose="02030504000101010101" pitchFamily="18" charset="-127"/>
                <a:ea typeface="210 데이라잇 R" panose="02020603020101020101"/>
              </a:rPr>
              <a:t>  </a:t>
            </a:r>
            <a:endParaRPr lang="ko-KR" altLang="en-US" sz="2800" b="1" dirty="0">
              <a:ln>
                <a:solidFill>
                  <a:srgbClr val="83A123">
                    <a:alpha val="55000"/>
                  </a:srgbClr>
                </a:solidFill>
              </a:ln>
              <a:solidFill>
                <a:srgbClr val="83A123"/>
              </a:solidFill>
              <a:latin typeface="210 데이라잇 R" panose="02020603020101020101" pitchFamily="18" charset="-127"/>
              <a:ea typeface="210 데이라잇 R" panose="02020603020101020101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57D62B-72B7-4B45-8DB1-CDE1D724756D}"/>
              </a:ext>
            </a:extLst>
          </p:cNvPr>
          <p:cNvSpPr txBox="1"/>
          <p:nvPr/>
        </p:nvSpPr>
        <p:spPr>
          <a:xfrm>
            <a:off x="303809" y="352904"/>
            <a:ext cx="118881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휴먼엑스포" panose="02030504000101010101" pitchFamily="18" charset="-127"/>
                <a:ea typeface="210 데이라잇 R" panose="02020603020101020101"/>
              </a:rPr>
              <a:t>※1990</a:t>
            </a:r>
            <a:r>
              <a:rPr lang="ko-KR" altLang="en-US" sz="40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휴먼엑스포" panose="02030504000101010101" pitchFamily="18" charset="-127"/>
                <a:ea typeface="210 데이라잇 R" panose="02020603020101020101"/>
              </a:rPr>
              <a:t>년대 </a:t>
            </a:r>
            <a:r>
              <a:rPr lang="en-US" altLang="ko-KR" sz="40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휴먼엑스포" panose="02030504000101010101" pitchFamily="18" charset="-127"/>
                <a:ea typeface="210 데이라잇 R" panose="02020603020101020101"/>
              </a:rPr>
              <a:t>– </a:t>
            </a:r>
            <a:r>
              <a:rPr lang="ko-KR" altLang="en-US" sz="40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휴먼엑스포" panose="02030504000101010101" pitchFamily="18" charset="-127"/>
                <a:ea typeface="210 데이라잇 R" panose="02020603020101020101"/>
              </a:rPr>
              <a:t>관광의 침체 및 </a:t>
            </a:r>
            <a:r>
              <a:rPr lang="en-US" altLang="ko-KR" sz="40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휴먼엑스포" panose="02030504000101010101" pitchFamily="18" charset="-127"/>
                <a:ea typeface="210 데이라잇 R" panose="02020603020101020101"/>
              </a:rPr>
              <a:t>2000</a:t>
            </a:r>
            <a:r>
              <a:rPr lang="ko-KR" altLang="en-US" sz="40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휴먼엑스포" panose="02030504000101010101" pitchFamily="18" charset="-127"/>
                <a:ea typeface="210 데이라잇 R" panose="02020603020101020101"/>
              </a:rPr>
              <a:t>년대 준비기 </a:t>
            </a:r>
            <a:endParaRPr lang="ko-KR" altLang="en-US" sz="4000" b="1" dirty="0">
              <a:ln>
                <a:solidFill>
                  <a:srgbClr val="83A123">
                    <a:alpha val="55000"/>
                  </a:srgbClr>
                </a:solidFill>
              </a:ln>
              <a:solidFill>
                <a:srgbClr val="83A123"/>
              </a:solidFill>
              <a:latin typeface="210 데이라잇 R" panose="02020603020101020101" pitchFamily="18" charset="-127"/>
              <a:ea typeface="210 데이라잇 R" panose="02020603020101020101"/>
            </a:endParaRPr>
          </a:p>
        </p:txBody>
      </p:sp>
    </p:spTree>
    <p:extLst>
      <p:ext uri="{BB962C8B-B14F-4D97-AF65-F5344CB8AC3E}">
        <p14:creationId xmlns:p14="http://schemas.microsoft.com/office/powerpoint/2010/main" val="800470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65900"/>
            <a:ext cx="12192000" cy="292100"/>
          </a:xfrm>
          <a:prstGeom prst="rect">
            <a:avLst/>
          </a:prstGeom>
          <a:solidFill>
            <a:srgbClr val="9DB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8F684D-34D4-40DC-B433-AE6ED4C61CD5}"/>
              </a:ext>
            </a:extLst>
          </p:cNvPr>
          <p:cNvSpPr txBox="1"/>
          <p:nvPr/>
        </p:nvSpPr>
        <p:spPr>
          <a:xfrm>
            <a:off x="472471" y="53757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2800" b="1" dirty="0">
              <a:ln>
                <a:solidFill>
                  <a:srgbClr val="83A123">
                    <a:alpha val="55000"/>
                  </a:srgbClr>
                </a:solidFill>
              </a:ln>
              <a:solidFill>
                <a:srgbClr val="83A123"/>
              </a:solidFill>
              <a:latin typeface="210 데이라잇 R" panose="02020603020101020101" pitchFamily="18" charset="-127"/>
              <a:ea typeface="210 데이라잇 R" panose="02020603020101020101" pitchFamily="18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345836-639A-4288-97C6-AEF1BF74B98A}"/>
              </a:ext>
            </a:extLst>
          </p:cNvPr>
          <p:cNvSpPr txBox="1"/>
          <p:nvPr/>
        </p:nvSpPr>
        <p:spPr>
          <a:xfrm>
            <a:off x="472471" y="1396301"/>
            <a:ext cx="466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휴먼엑스포" panose="02030504000101010101" pitchFamily="18" charset="-127"/>
                <a:ea typeface="210 데이라잇 R" panose="02020603020101020101"/>
              </a:rPr>
              <a:t>  </a:t>
            </a:r>
            <a:endParaRPr lang="ko-KR" altLang="en-US" sz="2800" b="1" dirty="0">
              <a:ln>
                <a:solidFill>
                  <a:srgbClr val="83A123">
                    <a:alpha val="55000"/>
                  </a:srgbClr>
                </a:solidFill>
              </a:ln>
              <a:solidFill>
                <a:srgbClr val="83A123"/>
              </a:solidFill>
              <a:latin typeface="210 데이라잇 R" panose="02020603020101020101" pitchFamily="18" charset="-127"/>
              <a:ea typeface="210 데이라잇 R" panose="02020603020101020101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9DE645C6-280D-470A-82C6-8618BD150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0"/>
            <a:ext cx="6096000" cy="65659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257D62B-72B7-4B45-8DB1-CDE1D724756D}"/>
              </a:ext>
            </a:extLst>
          </p:cNvPr>
          <p:cNvSpPr txBox="1"/>
          <p:nvPr/>
        </p:nvSpPr>
        <p:spPr>
          <a:xfrm>
            <a:off x="705868" y="396315"/>
            <a:ext cx="5528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휴먼엑스포" panose="02030504000101010101" pitchFamily="18" charset="-127"/>
                <a:ea typeface="210 데이라잇 R" panose="02020603020101020101"/>
              </a:rPr>
              <a:t>※ </a:t>
            </a:r>
            <a:r>
              <a:rPr lang="ko-KR" altLang="en-US" sz="40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휴먼엑스포" panose="02030504000101010101" pitchFamily="18" charset="-127"/>
                <a:ea typeface="210 데이라잇 R" panose="02020603020101020101"/>
              </a:rPr>
              <a:t>정리</a:t>
            </a:r>
            <a:endParaRPr lang="ko-KR" altLang="en-US" sz="4000" b="1" dirty="0">
              <a:ln>
                <a:solidFill>
                  <a:srgbClr val="83A123">
                    <a:alpha val="55000"/>
                  </a:srgbClr>
                </a:solidFill>
              </a:ln>
              <a:solidFill>
                <a:srgbClr val="83A123"/>
              </a:solidFill>
              <a:latin typeface="210 데이라잇 R" panose="02020603020101020101" pitchFamily="18" charset="-127"/>
              <a:ea typeface="210 데이라잇 R" panose="02020603020101020101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A59F5A-DAD7-4D49-8810-180BA0D9B6BA}"/>
              </a:ext>
            </a:extLst>
          </p:cNvPr>
          <p:cNvSpPr txBox="1"/>
          <p:nvPr/>
        </p:nvSpPr>
        <p:spPr>
          <a:xfrm>
            <a:off x="705868" y="1919521"/>
            <a:ext cx="38470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휴먼엑스포" panose="02030504000101010101" pitchFamily="18" charset="-127"/>
                <a:ea typeface="210 데이라잇 R" panose="02020603020101020101"/>
              </a:rPr>
              <a:t> </a:t>
            </a:r>
            <a:r>
              <a:rPr lang="en-US" altLang="ko-KR" sz="24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휴먼엑스포" panose="02030504000101010101" pitchFamily="18" charset="-127"/>
                <a:ea typeface="210 데이라잇 R" panose="02020603020101020101"/>
              </a:rPr>
              <a:t>● </a:t>
            </a:r>
            <a:r>
              <a:rPr lang="ko-KR" altLang="en-US" sz="24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휴먼엑스포" panose="02030504000101010101" pitchFamily="18" charset="-127"/>
                <a:ea typeface="210 데이라잇 R" panose="02020603020101020101"/>
              </a:rPr>
              <a:t>삼국시대</a:t>
            </a:r>
            <a:r>
              <a:rPr lang="en-US" altLang="ko-KR" sz="24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휴먼엑스포" panose="02030504000101010101" pitchFamily="18" charset="-127"/>
                <a:ea typeface="210 데이라잇 R" panose="02020603020101020101"/>
              </a:rPr>
              <a:t>/</a:t>
            </a:r>
            <a:r>
              <a:rPr lang="ko-KR" altLang="en-US" sz="24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휴먼엑스포" panose="02030504000101010101" pitchFamily="18" charset="-127"/>
                <a:ea typeface="210 데이라잇 R" panose="02020603020101020101"/>
              </a:rPr>
              <a:t>고려시대</a:t>
            </a:r>
            <a:endParaRPr lang="en-US" altLang="ko-KR" sz="2400" b="1" dirty="0">
              <a:ln>
                <a:solidFill>
                  <a:srgbClr val="83A123">
                    <a:alpha val="55000"/>
                  </a:srgbClr>
                </a:solidFill>
              </a:ln>
              <a:solidFill>
                <a:srgbClr val="83A123"/>
              </a:solidFill>
              <a:latin typeface="휴먼엑스포" panose="02030504000101010101" pitchFamily="18" charset="-127"/>
              <a:ea typeface="210 데이라잇 R" panose="02020603020101020101"/>
            </a:endParaRPr>
          </a:p>
          <a:p>
            <a:endParaRPr lang="en-US" altLang="ko-KR" sz="2400" b="1" dirty="0">
              <a:ln>
                <a:solidFill>
                  <a:srgbClr val="83A123">
                    <a:alpha val="55000"/>
                  </a:srgbClr>
                </a:solidFill>
              </a:ln>
              <a:solidFill>
                <a:srgbClr val="83A123"/>
              </a:solidFill>
              <a:latin typeface="휴먼엑스포" panose="02030504000101010101" pitchFamily="18" charset="-127"/>
              <a:ea typeface="210 데이라잇 R" panose="02020603020101020101"/>
            </a:endParaRPr>
          </a:p>
          <a:p>
            <a:r>
              <a:rPr lang="en-US" altLang="ko-KR" sz="24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휴먼엑스포" panose="02030504000101010101" pitchFamily="18" charset="-127"/>
                <a:ea typeface="210 데이라잇 R" panose="02020603020101020101"/>
              </a:rPr>
              <a:t> ● </a:t>
            </a:r>
            <a:r>
              <a:rPr lang="ko-KR" altLang="en-US" sz="24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휴먼엑스포" panose="02030504000101010101" pitchFamily="18" charset="-127"/>
                <a:ea typeface="210 데이라잇 R" panose="02020603020101020101"/>
              </a:rPr>
              <a:t>조선시대</a:t>
            </a:r>
            <a:endParaRPr lang="en-US" altLang="ko-KR" sz="2400" b="1" dirty="0">
              <a:ln>
                <a:solidFill>
                  <a:srgbClr val="83A123">
                    <a:alpha val="55000"/>
                  </a:srgbClr>
                </a:solidFill>
              </a:ln>
              <a:solidFill>
                <a:srgbClr val="83A123"/>
              </a:solidFill>
              <a:latin typeface="휴먼엑스포" panose="02030504000101010101" pitchFamily="18" charset="-127"/>
              <a:ea typeface="210 데이라잇 R" panose="02020603020101020101"/>
            </a:endParaRPr>
          </a:p>
          <a:p>
            <a:endParaRPr lang="en-US" altLang="ko-KR" sz="2400" b="1" dirty="0">
              <a:ln>
                <a:solidFill>
                  <a:srgbClr val="83A123">
                    <a:alpha val="55000"/>
                  </a:srgbClr>
                </a:solidFill>
              </a:ln>
              <a:solidFill>
                <a:srgbClr val="83A123"/>
              </a:solidFill>
              <a:latin typeface="휴먼엑스포" panose="02030504000101010101" pitchFamily="18" charset="-127"/>
              <a:ea typeface="210 데이라잇 R" panose="02020603020101020101"/>
            </a:endParaRPr>
          </a:p>
          <a:p>
            <a:r>
              <a:rPr lang="en-US" altLang="ko-KR" sz="24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휴먼엑스포" panose="02030504000101010101" pitchFamily="18" charset="-127"/>
                <a:ea typeface="210 데이라잇 R" panose="02020603020101020101"/>
              </a:rPr>
              <a:t> ● </a:t>
            </a:r>
            <a:r>
              <a:rPr lang="ko-KR" altLang="en-US" sz="24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휴먼엑스포" panose="02030504000101010101" pitchFamily="18" charset="-127"/>
                <a:ea typeface="210 데이라잇 R" panose="02020603020101020101"/>
              </a:rPr>
              <a:t>근세</a:t>
            </a:r>
            <a:endParaRPr lang="en-US" altLang="ko-KR" sz="2400" b="1" dirty="0">
              <a:ln>
                <a:solidFill>
                  <a:srgbClr val="83A123">
                    <a:alpha val="55000"/>
                  </a:srgbClr>
                </a:solidFill>
              </a:ln>
              <a:solidFill>
                <a:srgbClr val="83A123"/>
              </a:solidFill>
              <a:latin typeface="휴먼엑스포" panose="02030504000101010101" pitchFamily="18" charset="-127"/>
              <a:ea typeface="210 데이라잇 R" panose="02020603020101020101"/>
            </a:endParaRPr>
          </a:p>
          <a:p>
            <a:endParaRPr lang="en-US" altLang="ko-KR" sz="2400" b="1" dirty="0">
              <a:ln>
                <a:solidFill>
                  <a:srgbClr val="83A123">
                    <a:alpha val="55000"/>
                  </a:srgbClr>
                </a:solidFill>
              </a:ln>
              <a:solidFill>
                <a:srgbClr val="83A123"/>
              </a:solidFill>
              <a:latin typeface="휴먼엑스포" panose="02030504000101010101" pitchFamily="18" charset="-127"/>
              <a:ea typeface="210 데이라잇 R" panose="02020603020101020101"/>
            </a:endParaRPr>
          </a:p>
          <a:p>
            <a:r>
              <a:rPr lang="en-US" altLang="ko-KR" sz="24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휴먼엑스포" panose="02030504000101010101" pitchFamily="18" charset="-127"/>
                <a:ea typeface="210 데이라잇 R" panose="02020603020101020101"/>
              </a:rPr>
              <a:t> ● </a:t>
            </a:r>
            <a:r>
              <a:rPr lang="ko-KR" altLang="en-US" sz="24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휴먼엑스포" panose="02030504000101010101" pitchFamily="18" charset="-127"/>
                <a:ea typeface="210 데이라잇 R" panose="02020603020101020101"/>
              </a:rPr>
              <a:t>현대</a:t>
            </a:r>
            <a:endParaRPr lang="ko-KR" altLang="en-US" sz="2400" dirty="0">
              <a:ea typeface="210 데이라잇 R" panose="02020603020101020101"/>
            </a:endParaRPr>
          </a:p>
        </p:txBody>
      </p:sp>
    </p:spTree>
    <p:extLst>
      <p:ext uri="{BB962C8B-B14F-4D97-AF65-F5344CB8AC3E}">
        <p14:creationId xmlns:p14="http://schemas.microsoft.com/office/powerpoint/2010/main" val="105312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130</Words>
  <Application>Microsoft Office PowerPoint</Application>
  <PresentationFormat>와이드스크린</PresentationFormat>
  <Paragraphs>36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3" baseType="lpstr">
      <vt:lpstr>맑은 고딕</vt:lpstr>
      <vt:lpstr>210 데이라잇 R</vt:lpstr>
      <vt:lpstr>휴먼엑스포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ukino</cp:lastModifiedBy>
  <cp:revision>19</cp:revision>
  <dcterms:created xsi:type="dcterms:W3CDTF">2018-01-27T01:58:15Z</dcterms:created>
  <dcterms:modified xsi:type="dcterms:W3CDTF">2018-03-30T17:47:49Z</dcterms:modified>
  <cp:contentStatus/>
</cp:coreProperties>
</file>