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12/14/2017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쇼와 천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4C73C75-8956-4D82-A1B4-2E06D1175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16836"/>
            <a:ext cx="9144000" cy="1470025"/>
          </a:xfrm>
        </p:spPr>
        <p:txBody>
          <a:bodyPr>
            <a:noAutofit/>
          </a:bodyPr>
          <a:lstStyle/>
          <a:p>
            <a:r>
              <a:rPr lang="ko-KR" altLang="en-US" sz="9600" b="1" dirty="0" err="1" smtClean="0">
                <a:solidFill>
                  <a:srgbClr val="FF0000"/>
                </a:solidFill>
              </a:rPr>
              <a:t>쇼와</a:t>
            </a:r>
            <a:r>
              <a:rPr lang="ko-KR" altLang="en-US" sz="9600" b="1" dirty="0" err="1" smtClean="0"/>
              <a:t>시대</a:t>
            </a:r>
            <a:r>
              <a:rPr lang="en-US" altLang="ko-KR" sz="9600" b="1" dirty="0" smtClean="0"/>
              <a:t/>
            </a:r>
            <a:br>
              <a:rPr lang="en-US" altLang="ko-KR" sz="9600" b="1" dirty="0" smtClean="0"/>
            </a:br>
            <a:r>
              <a:rPr lang="en-US" altLang="ko-KR" sz="9600" b="1" dirty="0" smtClean="0"/>
              <a:t>(</a:t>
            </a:r>
            <a:r>
              <a:rPr lang="ko-KR" altLang="en-US" sz="9600" b="1" dirty="0" smtClean="0"/>
              <a:t>전기</a:t>
            </a:r>
            <a:r>
              <a:rPr lang="en-US" altLang="ko-KR" sz="9600" b="1" dirty="0" smtClean="0"/>
              <a:t>)</a:t>
            </a:r>
            <a:r>
              <a:rPr lang="ko-KR" altLang="en-US" sz="9600" b="1" dirty="0" smtClean="0"/>
              <a:t> </a:t>
            </a:r>
            <a:endParaRPr lang="ko-KR" altLang="en-US" sz="96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6A65A5B-E522-44F2-8B11-BB29B811F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2016220"/>
          </a:xfrm>
        </p:spPr>
        <p:txBody>
          <a:bodyPr>
            <a:noAutofit/>
          </a:bodyPr>
          <a:lstStyle/>
          <a:p>
            <a:r>
              <a:rPr lang="en-US" altLang="ko-KR" sz="6000" b="1" dirty="0" smtClean="0">
                <a:solidFill>
                  <a:schemeClr val="tx1"/>
                </a:solidFill>
              </a:rPr>
              <a:t>6</a:t>
            </a:r>
            <a:r>
              <a:rPr lang="ko-KR" altLang="en-US" sz="6000" b="1" dirty="0" smtClean="0">
                <a:solidFill>
                  <a:schemeClr val="tx1"/>
                </a:solidFill>
              </a:rPr>
              <a:t>조</a:t>
            </a:r>
            <a:endParaRPr lang="en-US" altLang="ko-KR" sz="6000" b="1" dirty="0" smtClean="0">
              <a:solidFill>
                <a:schemeClr val="tx1"/>
              </a:solidFill>
            </a:endParaRPr>
          </a:p>
          <a:p>
            <a:r>
              <a:rPr lang="ko-KR" altLang="en-US" sz="6000" b="1" dirty="0" err="1" smtClean="0">
                <a:solidFill>
                  <a:schemeClr val="tx1"/>
                </a:solidFill>
              </a:rPr>
              <a:t>김성</a:t>
            </a:r>
            <a:r>
              <a:rPr lang="en-US" altLang="ko-KR" sz="6000" b="1" dirty="0" smtClean="0">
                <a:solidFill>
                  <a:schemeClr val="tx1"/>
                </a:solidFill>
              </a:rPr>
              <a:t>*</a:t>
            </a:r>
            <a:endParaRPr lang="ko-KR" alt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4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 smtClean="0"/>
              <a:t>1930</a:t>
            </a:r>
            <a:r>
              <a:rPr lang="ko-KR" altLang="en-US" sz="6600" b="1" dirty="0" smtClean="0"/>
              <a:t>년대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중일 전쟁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092E441A-2C8F-4FA4-A229-BBE3B162958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68760"/>
            <a:ext cx="4320480" cy="4320480"/>
          </a:xfrm>
          <a:prstGeom prst="rect">
            <a:avLst/>
          </a:prstGeom>
        </p:spPr>
      </p:pic>
      <p:sp>
        <p:nvSpPr>
          <p:cNvPr id="5" name="타원형 설명선 4"/>
          <p:cNvSpPr/>
          <p:nvPr/>
        </p:nvSpPr>
        <p:spPr>
          <a:xfrm>
            <a:off x="302218" y="1844824"/>
            <a:ext cx="3981750" cy="3816424"/>
          </a:xfrm>
          <a:prstGeom prst="wedgeEllipseCallout">
            <a:avLst>
              <a:gd name="adj1" fmla="val 77279"/>
              <a:gd name="adj2" fmla="val -427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/>
              <a:t>이 전쟁을 빌미로 경제를 대폭 회복 하는 거야</a:t>
            </a:r>
            <a:r>
              <a:rPr lang="en-US" altLang="ko-KR" sz="4000" b="1" dirty="0" smtClean="0"/>
              <a:t>!</a:t>
            </a:r>
            <a:endParaRPr lang="ko-KR" altLang="en-US" sz="4000" b="1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xmlns="" id="{DB6C0743-15F4-4E87-BD82-5AAF988064FB}"/>
              </a:ext>
            </a:extLst>
          </p:cNvPr>
          <p:cNvSpPr txBox="1">
            <a:spLocks/>
          </p:cNvSpPr>
          <p:nvPr/>
        </p:nvSpPr>
        <p:spPr>
          <a:xfrm>
            <a:off x="4742482" y="5679706"/>
            <a:ext cx="4077990" cy="795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000" b="1" dirty="0">
                <a:solidFill>
                  <a:srgbClr val="0000CC"/>
                </a:solidFill>
              </a:rPr>
              <a:t>중일전쟁 </a:t>
            </a:r>
            <a:endParaRPr lang="en-US" altLang="ko-KR" sz="4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포츠담회의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5" y="1775051"/>
            <a:ext cx="4381500" cy="3848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xmlns="" id="{8047B1B3-E048-4A8D-93BB-2CF45510AB7F}"/>
              </a:ext>
            </a:extLst>
          </p:cNvPr>
          <p:cNvSpPr txBox="1">
            <a:spLocks/>
          </p:cNvSpPr>
          <p:nvPr/>
        </p:nvSpPr>
        <p:spPr>
          <a:xfrm>
            <a:off x="467544" y="5807987"/>
            <a:ext cx="4176464" cy="7519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포츠담 회의</a:t>
            </a:r>
            <a:endParaRPr lang="en-US" altLang="ko-KR" b="1" dirty="0" smtClean="0">
              <a:solidFill>
                <a:schemeClr val="tx1"/>
              </a:solidFill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0" y="108486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b="1" dirty="0" smtClean="0">
                <a:solidFill>
                  <a:schemeClr val="tx1"/>
                </a:solidFill>
              </a:rPr>
              <a:t>1930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년대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태평양전쟁</a:t>
            </a:r>
            <a:endParaRPr lang="en-US" altLang="ko-KR" sz="6600" b="1" dirty="0" smtClean="0">
              <a:solidFill>
                <a:srgbClr val="FF0000"/>
              </a:solidFill>
            </a:endParaRPr>
          </a:p>
        </p:txBody>
      </p:sp>
      <p:grpSp>
        <p:nvGrpSpPr>
          <p:cNvPr id="2" name="그룹 19"/>
          <p:cNvGrpSpPr/>
          <p:nvPr/>
        </p:nvGrpSpPr>
        <p:grpSpPr>
          <a:xfrm rot="707907">
            <a:off x="3687481" y="1152364"/>
            <a:ext cx="5065878" cy="3845367"/>
            <a:chOff x="7576458" y="1131376"/>
            <a:chExt cx="7622214" cy="3409627"/>
          </a:xfrm>
        </p:grpSpPr>
        <p:sp>
          <p:nvSpPr>
            <p:cNvPr id="19" name="타원형 설명선 18"/>
            <p:cNvSpPr/>
            <p:nvPr/>
          </p:nvSpPr>
          <p:spPr>
            <a:xfrm>
              <a:off x="7576458" y="1131376"/>
              <a:ext cx="7622214" cy="3409627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 rot="20892093">
              <a:off x="7781640" y="1685156"/>
              <a:ext cx="6906709" cy="270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 smtClean="0"/>
                <a:t>항복을 하든지 아니면 멸망에 직면하든지 </a:t>
              </a:r>
              <a:endParaRPr lang="en-US" altLang="ko-KR" sz="4800" b="1" dirty="0" smtClean="0"/>
            </a:p>
            <a:p>
              <a:pPr algn="ctr"/>
              <a:r>
                <a:rPr lang="ko-KR" altLang="en-US" sz="4800" b="1" dirty="0" smtClean="0"/>
                <a:t>택하시오</a:t>
              </a:r>
              <a:r>
                <a:rPr lang="en-US" altLang="ko-KR" sz="4800" b="1" dirty="0" smtClean="0"/>
                <a:t>!</a:t>
              </a:r>
              <a:endParaRPr lang="ko-KR" altLang="en-US" sz="48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01581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 smtClean="0"/>
              <a:t>1930</a:t>
            </a:r>
            <a:r>
              <a:rPr lang="ko-KR" altLang="en-US" sz="6600" b="1" dirty="0" smtClean="0"/>
              <a:t>년대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태평양전쟁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내용 개체 틀 4">
            <a:extLst>
              <a:ext uri="{FF2B5EF4-FFF2-40B4-BE49-F238E27FC236}">
                <a16:creationId xmlns:a16="http://schemas.microsoft.com/office/drawing/2014/main" xmlns="" id="{18C50CE4-A482-45C1-B242-5E54DFEF58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718" y="1486732"/>
            <a:ext cx="4368314" cy="4102508"/>
          </a:xfrm>
          <a:prstGeom prst="rect">
            <a:avLst/>
          </a:prstGeom>
        </p:spPr>
      </p:pic>
      <p:grpSp>
        <p:nvGrpSpPr>
          <p:cNvPr id="3" name="그룹 4"/>
          <p:cNvGrpSpPr/>
          <p:nvPr/>
        </p:nvGrpSpPr>
        <p:grpSpPr>
          <a:xfrm>
            <a:off x="5002768" y="1124744"/>
            <a:ext cx="3902528" cy="4842103"/>
            <a:chOff x="6988629" y="2139043"/>
            <a:chExt cx="5203371" cy="3804557"/>
          </a:xfrm>
        </p:grpSpPr>
        <p:sp>
          <p:nvSpPr>
            <p:cNvPr id="6" name="폭발 1 5"/>
            <p:cNvSpPr/>
            <p:nvPr/>
          </p:nvSpPr>
          <p:spPr>
            <a:xfrm>
              <a:off x="6988629" y="2139043"/>
              <a:ext cx="5203371" cy="3804557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0389" y="3475690"/>
              <a:ext cx="4068022" cy="1492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>
                  <a:solidFill>
                    <a:srgbClr val="FF0000"/>
                  </a:solidFill>
                </a:rPr>
                <a:t>원자폭탄 투하</a:t>
              </a:r>
              <a:endParaRPr lang="ko-KR" altLang="en-US" sz="5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제목 1">
            <a:extLst>
              <a:ext uri="{FF2B5EF4-FFF2-40B4-BE49-F238E27FC236}">
                <a16:creationId xmlns:a16="http://schemas.microsoft.com/office/drawing/2014/main" xmlns="" id="{8047B1B3-E048-4A8D-93BB-2CF45510AB7F}"/>
              </a:ext>
            </a:extLst>
          </p:cNvPr>
          <p:cNvSpPr txBox="1">
            <a:spLocks/>
          </p:cNvSpPr>
          <p:nvPr/>
        </p:nvSpPr>
        <p:spPr>
          <a:xfrm>
            <a:off x="291078" y="5661248"/>
            <a:ext cx="4568954" cy="686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히로시마 원폭 돔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9EC609F-E076-4A85-825F-CF9F9C30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16" y="5813988"/>
            <a:ext cx="7723735" cy="424070"/>
          </a:xfrm>
        </p:spPr>
        <p:txBody>
          <a:bodyPr>
            <a:noAutofit/>
          </a:bodyPr>
          <a:lstStyle/>
          <a:p>
            <a:pPr algn="ctr"/>
            <a:r>
              <a:rPr lang="ko-KR" altLang="en-US" sz="6000" b="1" dirty="0" smtClean="0">
                <a:solidFill>
                  <a:srgbClr val="0000CC"/>
                </a:solidFill>
              </a:rPr>
              <a:t>맥아더 </a:t>
            </a:r>
            <a:r>
              <a:rPr lang="ko-KR" altLang="en-US" sz="6000" b="1" dirty="0">
                <a:solidFill>
                  <a:srgbClr val="0000CC"/>
                </a:solidFill>
              </a:rPr>
              <a:t>장군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81508414-5B45-433B-9686-EAE53043BD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3919" y="1363846"/>
            <a:ext cx="7706532" cy="4045062"/>
          </a:xfr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" y="123984"/>
            <a:ext cx="91439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b="1" dirty="0" smtClean="0">
                <a:solidFill>
                  <a:schemeClr val="tx1"/>
                </a:solidFill>
              </a:rPr>
              <a:t>1940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년대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패전 후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 일본</a:t>
            </a:r>
            <a:endParaRPr lang="en-US" altLang="ko-KR" sz="6600" b="1" dirty="0" smtClean="0">
              <a:solidFill>
                <a:schemeClr val="tx1"/>
              </a:solidFill>
            </a:endParaRPr>
          </a:p>
        </p:txBody>
      </p:sp>
      <p:grpSp>
        <p:nvGrpSpPr>
          <p:cNvPr id="4" name="그룹 7"/>
          <p:cNvGrpSpPr/>
          <p:nvPr/>
        </p:nvGrpSpPr>
        <p:grpSpPr>
          <a:xfrm>
            <a:off x="900892" y="1289764"/>
            <a:ext cx="3433547" cy="3365337"/>
            <a:chOff x="900892" y="1289764"/>
            <a:chExt cx="3433547" cy="3365337"/>
          </a:xfrm>
        </p:grpSpPr>
        <p:sp>
          <p:nvSpPr>
            <p:cNvPr id="3" name="타원형 설명선 2"/>
            <p:cNvSpPr/>
            <p:nvPr/>
          </p:nvSpPr>
          <p:spPr>
            <a:xfrm rot="10608412">
              <a:off x="900892" y="1289764"/>
              <a:ext cx="3433547" cy="3365337"/>
            </a:xfrm>
            <a:prstGeom prst="wedgeEllipseCallout">
              <a:avLst>
                <a:gd name="adj1" fmla="val -69583"/>
                <a:gd name="adj2" fmla="val -1123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36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5656" y="1628800"/>
              <a:ext cx="252028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000" b="1" dirty="0" smtClean="0"/>
                <a:t>이제 일본은 우리가 통치 한다</a:t>
              </a:r>
              <a:r>
                <a:rPr lang="en-US" altLang="ko-KR" sz="4000" b="1" dirty="0" smtClean="0"/>
                <a:t>!</a:t>
              </a:r>
              <a:endParaRPr lang="ko-KR" altLang="en-US" sz="40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453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667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패전 후 </a:t>
            </a:r>
            <a:r>
              <a:rPr lang="ko-KR" altLang="en-US" sz="6600" b="1" dirty="0" smtClean="0"/>
              <a:t>일본</a:t>
            </a:r>
            <a:endParaRPr lang="ko-KR" altLang="en-US" sz="66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A6DA97A1-CA81-4F64-B860-C236319DE9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068" y="1393619"/>
            <a:ext cx="8090115" cy="4061787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xmlns="" id="{C7111092-D237-40DD-9247-FC9119345D9A}"/>
              </a:ext>
            </a:extLst>
          </p:cNvPr>
          <p:cNvSpPr txBox="1">
            <a:spLocks/>
          </p:cNvSpPr>
          <p:nvPr/>
        </p:nvSpPr>
        <p:spPr>
          <a:xfrm>
            <a:off x="601058" y="5906434"/>
            <a:ext cx="8023748" cy="424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도쿄에 진주한 연합군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667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패전 후 </a:t>
            </a:r>
            <a:r>
              <a:rPr lang="ko-KR" altLang="en-US" sz="6600" b="1" dirty="0" smtClean="0"/>
              <a:t>일본</a:t>
            </a:r>
            <a:endParaRPr lang="ko-KR" altLang="en-US" sz="6600" b="1" dirty="0"/>
          </a:p>
        </p:txBody>
      </p:sp>
      <p:pic>
        <p:nvPicPr>
          <p:cNvPr id="4" name="Picture 2" descr="C:\Users\user\Desktop\아라히토카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34381"/>
            <a:ext cx="8208912" cy="4097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xmlns="" id="{B9EC609F-E076-4A85-825F-CF9F9C3097B3}"/>
              </a:ext>
            </a:extLst>
          </p:cNvPr>
          <p:cNvSpPr txBox="1">
            <a:spLocks/>
          </p:cNvSpPr>
          <p:nvPr/>
        </p:nvSpPr>
        <p:spPr>
          <a:xfrm>
            <a:off x="1005517" y="5779347"/>
            <a:ext cx="6898619" cy="424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b="1" dirty="0" err="1" smtClean="0">
                <a:solidFill>
                  <a:schemeClr val="tx1"/>
                </a:solidFill>
              </a:rPr>
              <a:t>아라히토카미</a:t>
            </a:r>
            <a:r>
              <a:rPr lang="ko-KR" altLang="en-US" sz="4800" b="1" dirty="0" smtClean="0">
                <a:solidFill>
                  <a:schemeClr val="tx1"/>
                </a:solidFill>
              </a:rPr>
              <a:t> 선</a:t>
            </a:r>
            <a:r>
              <a:rPr lang="ko-KR" altLang="en-US" sz="4800" b="1" dirty="0">
                <a:solidFill>
                  <a:schemeClr val="tx1"/>
                </a:solidFill>
              </a:rPr>
              <a:t>언</a:t>
            </a:r>
          </a:p>
        </p:txBody>
      </p:sp>
      <p:grpSp>
        <p:nvGrpSpPr>
          <p:cNvPr id="3" name="그룹 8"/>
          <p:cNvGrpSpPr/>
          <p:nvPr/>
        </p:nvGrpSpPr>
        <p:grpSpPr>
          <a:xfrm>
            <a:off x="251520" y="1358249"/>
            <a:ext cx="3340212" cy="2718822"/>
            <a:chOff x="251520" y="1358249"/>
            <a:chExt cx="3340212" cy="2718822"/>
          </a:xfrm>
        </p:grpSpPr>
        <p:sp>
          <p:nvSpPr>
            <p:cNvPr id="7" name="타원형 설명선 6"/>
            <p:cNvSpPr/>
            <p:nvPr/>
          </p:nvSpPr>
          <p:spPr>
            <a:xfrm rot="10800000">
              <a:off x="251520" y="1358249"/>
              <a:ext cx="3328594" cy="2718822"/>
            </a:xfrm>
            <a:prstGeom prst="wedgeEllipseCallout">
              <a:avLst>
                <a:gd name="adj1" fmla="val -69583"/>
                <a:gd name="adj2" fmla="val -11237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542" y="1906293"/>
              <a:ext cx="28361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600" b="1" dirty="0" smtClean="0"/>
                <a:t>난 이제 더 이상 </a:t>
              </a:r>
              <a:r>
                <a:rPr lang="ko-KR" altLang="en-US" sz="3600" b="1" dirty="0" smtClean="0">
                  <a:solidFill>
                    <a:srgbClr val="FF0000"/>
                  </a:solidFill>
                </a:rPr>
                <a:t>신</a:t>
              </a:r>
              <a:r>
                <a:rPr lang="ko-KR" altLang="en-US" sz="3600" b="1" dirty="0" smtClean="0"/>
                <a:t>이 아니에요 </a:t>
              </a:r>
              <a:endParaRPr lang="ko-KR" altLang="en-US" sz="3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9A4F75F-DF2B-40B5-A0F7-1C82BF37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93" y="5923727"/>
            <a:ext cx="4576739" cy="601617"/>
          </a:xfrm>
        </p:spPr>
        <p:txBody>
          <a:bodyPr>
            <a:noAutofit/>
          </a:bodyPr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여성</a:t>
            </a:r>
            <a:r>
              <a:rPr lang="ko-KR" altLang="en-US" b="1" dirty="0"/>
              <a:t>의 </a:t>
            </a:r>
            <a:r>
              <a:rPr lang="ko-KR" altLang="en-US" b="1" dirty="0">
                <a:solidFill>
                  <a:srgbClr val="FF0000"/>
                </a:solidFill>
              </a:rPr>
              <a:t>보통선거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85CEB3FD-B233-467B-92FB-E5CD5C2CD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455" y="1425844"/>
            <a:ext cx="4441577" cy="4379419"/>
          </a:xfr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0" y="139482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b="1" dirty="0" smtClean="0">
                <a:solidFill>
                  <a:schemeClr val="tx1"/>
                </a:solidFill>
              </a:rPr>
              <a:t>1940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년대 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>일본의 발전</a:t>
            </a:r>
            <a:endParaRPr lang="en-US" altLang="ko-KR" sz="6600" b="1" dirty="0" smtClean="0">
              <a:solidFill>
                <a:srgbClr val="0000CC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052170" y="1527814"/>
            <a:ext cx="3694007" cy="3802371"/>
            <a:chOff x="5052170" y="1527814"/>
            <a:chExt cx="3694007" cy="3802371"/>
          </a:xfrm>
        </p:grpSpPr>
        <p:sp>
          <p:nvSpPr>
            <p:cNvPr id="3" name="타원형 설명선 2"/>
            <p:cNvSpPr/>
            <p:nvPr/>
          </p:nvSpPr>
          <p:spPr>
            <a:xfrm rot="1927596">
              <a:off x="5052170" y="1527814"/>
              <a:ext cx="3694007" cy="3802371"/>
            </a:xfrm>
            <a:prstGeom prst="wedgeEllipse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4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80112" y="1844824"/>
              <a:ext cx="259228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/>
                <a:t>이제 </a:t>
              </a:r>
              <a:r>
                <a:rPr lang="ko-KR" altLang="en-US" sz="4400" b="1" dirty="0" smtClean="0">
                  <a:solidFill>
                    <a:srgbClr val="FF0000"/>
                  </a:solidFill>
                </a:rPr>
                <a:t>모두</a:t>
              </a:r>
              <a:r>
                <a:rPr lang="ko-KR" altLang="en-US" sz="4400" b="1" dirty="0" smtClean="0"/>
                <a:t>가 </a:t>
              </a:r>
              <a:r>
                <a:rPr lang="ko-KR" altLang="en-US" sz="4400" b="1" dirty="0" smtClean="0">
                  <a:solidFill>
                    <a:srgbClr val="FF0000"/>
                  </a:solidFill>
                </a:rPr>
                <a:t>선거권</a:t>
              </a:r>
              <a:r>
                <a:rPr lang="ko-KR" altLang="en-US" sz="4400" b="1" dirty="0" smtClean="0"/>
                <a:t>을 가졌어</a:t>
              </a:r>
              <a:r>
                <a:rPr lang="en-US" altLang="ko-KR" sz="4400" b="1" dirty="0" smtClean="0"/>
                <a:t>!</a:t>
              </a:r>
              <a:endParaRPr lang="ko-KR" altLang="en-US" sz="4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79982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 smtClean="0"/>
              <a:t>1940</a:t>
            </a:r>
            <a:r>
              <a:rPr lang="ko-KR" altLang="en-US" sz="6600" b="1" dirty="0" smtClean="0"/>
              <a:t>년대 일본의 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>발전</a:t>
            </a:r>
            <a:endParaRPr lang="ko-KR" altLang="en-US" sz="6600" b="1" dirty="0">
              <a:solidFill>
                <a:srgbClr val="0000CC"/>
              </a:solidFill>
            </a:endParaRPr>
          </a:p>
        </p:txBody>
      </p:sp>
      <p:pic>
        <p:nvPicPr>
          <p:cNvPr id="4" name="Picture 3" descr="C:\Users\user\Desktop\국제 군사재판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01858"/>
            <a:ext cx="7128791" cy="4503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xmlns="" id="{09A4F75F-DF2B-40B5-A0F7-1C82BF371B37}"/>
              </a:ext>
            </a:extLst>
          </p:cNvPr>
          <p:cNvSpPr txBox="1">
            <a:spLocks/>
          </p:cNvSpPr>
          <p:nvPr/>
        </p:nvSpPr>
        <p:spPr>
          <a:xfrm>
            <a:off x="2374630" y="6021288"/>
            <a:ext cx="4429618" cy="601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b="1" dirty="0" smtClean="0">
                <a:solidFill>
                  <a:srgbClr val="0000CC"/>
                </a:solidFill>
              </a:rPr>
              <a:t>국제 군사 재판</a:t>
            </a:r>
            <a:endParaRPr lang="ko-KR" altLang="en-US" sz="4800" b="1" dirty="0">
              <a:solidFill>
                <a:srgbClr val="0000CC"/>
              </a:solidFill>
            </a:endParaRPr>
          </a:p>
        </p:txBody>
      </p:sp>
      <p:grpSp>
        <p:nvGrpSpPr>
          <p:cNvPr id="3" name="그룹 7"/>
          <p:cNvGrpSpPr/>
          <p:nvPr/>
        </p:nvGrpSpPr>
        <p:grpSpPr>
          <a:xfrm>
            <a:off x="1043608" y="980729"/>
            <a:ext cx="7056784" cy="4896544"/>
            <a:chOff x="2355742" y="1208868"/>
            <a:chExt cx="8010177" cy="4293029"/>
          </a:xfrm>
        </p:grpSpPr>
        <p:sp>
          <p:nvSpPr>
            <p:cNvPr id="6" name="폭발 1 5"/>
            <p:cNvSpPr/>
            <p:nvPr/>
          </p:nvSpPr>
          <p:spPr>
            <a:xfrm>
              <a:off x="2355742" y="1208868"/>
              <a:ext cx="8010177" cy="4293029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70817" y="2080889"/>
              <a:ext cx="4912963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 smtClean="0">
                  <a:solidFill>
                    <a:srgbClr val="FF0000"/>
                  </a:solidFill>
                </a:rPr>
                <a:t>전쟁 주도자 다 나와</a:t>
              </a:r>
              <a:r>
                <a:rPr lang="en-US" altLang="ko-KR" sz="6600" b="1" dirty="0" smtClean="0">
                  <a:solidFill>
                    <a:srgbClr val="FF0000"/>
                  </a:solidFill>
                </a:rPr>
                <a:t>!</a:t>
              </a:r>
              <a:endParaRPr lang="ko-KR" altLang="en-US" sz="6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549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 smtClean="0"/>
              <a:t>1940</a:t>
            </a:r>
            <a:r>
              <a:rPr lang="ko-KR" altLang="en-US" sz="6600" b="1" dirty="0" smtClean="0"/>
              <a:t>년대 일본의 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>발전</a:t>
            </a:r>
            <a:endParaRPr lang="ko-KR" altLang="en-US" sz="6600" b="1" dirty="0">
              <a:solidFill>
                <a:srgbClr val="0000CC"/>
              </a:solidFill>
            </a:endParaRPr>
          </a:p>
        </p:txBody>
      </p:sp>
      <p:pic>
        <p:nvPicPr>
          <p:cNvPr id="4" name="Picture 2" descr="C:\Users\user\Desktop\맥아더 장군과 쇼와 천황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61" y="1460411"/>
            <a:ext cx="4277531" cy="3984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xmlns="" id="{09A4F75F-DF2B-40B5-A0F7-1C82BF371B37}"/>
              </a:ext>
            </a:extLst>
          </p:cNvPr>
          <p:cNvSpPr txBox="1">
            <a:spLocks/>
          </p:cNvSpPr>
          <p:nvPr/>
        </p:nvSpPr>
        <p:spPr>
          <a:xfrm>
            <a:off x="115133" y="5906302"/>
            <a:ext cx="4697096" cy="6016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200" b="1" dirty="0">
                <a:solidFill>
                  <a:schemeClr val="tx1"/>
                </a:solidFill>
              </a:rPr>
              <a:t>맥아더 장군과 </a:t>
            </a:r>
            <a:endParaRPr lang="en-US" altLang="ko-KR" sz="4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4200" b="1" dirty="0" smtClean="0">
                <a:solidFill>
                  <a:schemeClr val="tx1"/>
                </a:solidFill>
              </a:rPr>
              <a:t>쇼와 </a:t>
            </a:r>
            <a:r>
              <a:rPr lang="ko-KR" altLang="en-US" sz="4200" b="1" dirty="0">
                <a:solidFill>
                  <a:schemeClr val="tx1"/>
                </a:solidFill>
              </a:rPr>
              <a:t>천황</a:t>
            </a:r>
          </a:p>
        </p:txBody>
      </p:sp>
      <p:grpSp>
        <p:nvGrpSpPr>
          <p:cNvPr id="3" name="그룹 7"/>
          <p:cNvGrpSpPr/>
          <p:nvPr/>
        </p:nvGrpSpPr>
        <p:grpSpPr>
          <a:xfrm rot="5400000">
            <a:off x="4495849" y="1704952"/>
            <a:ext cx="5075152" cy="4202769"/>
            <a:chOff x="6571285" y="1246267"/>
            <a:chExt cx="5434739" cy="4147142"/>
          </a:xfrm>
        </p:grpSpPr>
        <p:sp>
          <p:nvSpPr>
            <p:cNvPr id="6" name="타원형 설명선 5"/>
            <p:cNvSpPr/>
            <p:nvPr/>
          </p:nvSpPr>
          <p:spPr>
            <a:xfrm>
              <a:off x="6571285" y="1456844"/>
              <a:ext cx="5434739" cy="3936565"/>
            </a:xfrm>
            <a:prstGeom prst="wedgeEllipse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7599194" y="1000644"/>
              <a:ext cx="3661504" cy="4152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800" b="1" dirty="0" smtClean="0"/>
                <a:t>신앙의 자유</a:t>
              </a:r>
              <a:r>
                <a:rPr lang="en-US" altLang="ko-KR" sz="3800" b="1" dirty="0" smtClean="0"/>
                <a:t>, </a:t>
              </a:r>
              <a:r>
                <a:rPr lang="ko-KR" altLang="en-US" sz="3800" b="1" dirty="0" smtClean="0"/>
                <a:t>노동 조합법 제정</a:t>
              </a:r>
              <a:r>
                <a:rPr lang="en-US" altLang="ko-KR" sz="3800" b="1" dirty="0" smtClean="0"/>
                <a:t>, </a:t>
              </a:r>
              <a:r>
                <a:rPr lang="ko-KR" altLang="en-US" sz="3800" b="1" dirty="0" smtClean="0"/>
                <a:t>국군주의 폐지</a:t>
              </a:r>
              <a:r>
                <a:rPr lang="en-US" altLang="ko-KR" sz="3800" b="1" dirty="0" smtClean="0"/>
                <a:t>, </a:t>
              </a:r>
              <a:r>
                <a:rPr lang="ko-KR" altLang="en-US" sz="3800" b="1" dirty="0" smtClean="0"/>
                <a:t>농지 개혁</a:t>
              </a:r>
              <a:r>
                <a:rPr lang="en-US" altLang="ko-KR" sz="3800" b="1" dirty="0" smtClean="0"/>
                <a:t>…. </a:t>
              </a:r>
              <a:r>
                <a:rPr lang="ko-KR" altLang="en-US" sz="3800" b="1" dirty="0" smtClean="0"/>
                <a:t>아직도 할 게 많군</a:t>
              </a:r>
              <a:r>
                <a:rPr lang="en-US" altLang="ko-KR" sz="3800" b="1" dirty="0" smtClean="0"/>
                <a:t>.</a:t>
              </a:r>
              <a:endParaRPr lang="ko-KR" altLang="en-US" sz="3800" b="1" dirty="0" smtClean="0"/>
            </a:p>
            <a:p>
              <a:endParaRPr lang="ko-KR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쇼와 천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4C73C75-8956-4D82-A1B4-2E06D1175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16836"/>
            <a:ext cx="9144000" cy="1470025"/>
          </a:xfrm>
        </p:spPr>
        <p:txBody>
          <a:bodyPr>
            <a:noAutofit/>
          </a:bodyPr>
          <a:lstStyle/>
          <a:p>
            <a:r>
              <a:rPr lang="ko-KR" altLang="en-US" sz="9600" b="1" dirty="0" err="1" smtClean="0">
                <a:solidFill>
                  <a:srgbClr val="FF0000"/>
                </a:solidFill>
              </a:rPr>
              <a:t>쇼와</a:t>
            </a:r>
            <a:r>
              <a:rPr lang="ko-KR" altLang="en-US" sz="9600" b="1" dirty="0" err="1" smtClean="0"/>
              <a:t>시대</a:t>
            </a:r>
            <a:r>
              <a:rPr lang="en-US" altLang="ko-KR" sz="9600" b="1" dirty="0" smtClean="0"/>
              <a:t/>
            </a:r>
            <a:br>
              <a:rPr lang="en-US" altLang="ko-KR" sz="9600" b="1" dirty="0" smtClean="0"/>
            </a:br>
            <a:r>
              <a:rPr lang="en-US" altLang="ko-KR" sz="9600" b="1" dirty="0" smtClean="0"/>
              <a:t>(</a:t>
            </a:r>
            <a:r>
              <a:rPr lang="ko-KR" altLang="en-US" sz="9600" b="1" dirty="0" smtClean="0"/>
              <a:t>후기</a:t>
            </a:r>
            <a:r>
              <a:rPr lang="en-US" altLang="ko-KR" sz="9600" b="1" dirty="0" smtClean="0"/>
              <a:t>)</a:t>
            </a:r>
            <a:r>
              <a:rPr lang="ko-KR" altLang="en-US" sz="9600" b="1" dirty="0" smtClean="0"/>
              <a:t> </a:t>
            </a:r>
            <a:endParaRPr lang="ko-KR" altLang="en-US" sz="96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6A65A5B-E522-44F2-8B11-BB29B811F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9144000" cy="2016220"/>
          </a:xfrm>
        </p:spPr>
        <p:txBody>
          <a:bodyPr>
            <a:noAutofit/>
          </a:bodyPr>
          <a:lstStyle/>
          <a:p>
            <a:r>
              <a:rPr lang="en-US" altLang="ko-KR" sz="6000" b="1" dirty="0" smtClean="0">
                <a:solidFill>
                  <a:schemeClr val="tx1"/>
                </a:solidFill>
              </a:rPr>
              <a:t>6</a:t>
            </a:r>
            <a:r>
              <a:rPr lang="ko-KR" altLang="en-US" sz="6000" b="1" dirty="0" smtClean="0">
                <a:solidFill>
                  <a:schemeClr val="tx1"/>
                </a:solidFill>
              </a:rPr>
              <a:t>조</a:t>
            </a:r>
            <a:endParaRPr lang="en-US" altLang="ko-KR" sz="6000" b="1" dirty="0" smtClean="0">
              <a:solidFill>
                <a:schemeClr val="tx1"/>
              </a:solidFill>
            </a:endParaRPr>
          </a:p>
          <a:p>
            <a:r>
              <a:rPr lang="ko-KR" altLang="en-US" sz="6000" b="1" dirty="0" smtClean="0">
                <a:solidFill>
                  <a:schemeClr val="tx1"/>
                </a:solidFill>
              </a:rPr>
              <a:t>조영</a:t>
            </a:r>
            <a:r>
              <a:rPr lang="en-US" altLang="ko-KR" sz="6000" b="1" dirty="0" smtClean="0">
                <a:solidFill>
                  <a:schemeClr val="tx1"/>
                </a:solidFill>
              </a:rPr>
              <a:t>*</a:t>
            </a:r>
            <a:endParaRPr lang="ko-KR" alt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44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C535A50-E086-479F-A662-5CD4F3CC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7DC48D5-D0FC-4F92-A59E-58671F2DD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55365"/>
            <a:ext cx="9144000" cy="4525963"/>
          </a:xfrm>
        </p:spPr>
        <p:txBody>
          <a:bodyPr>
            <a:normAutofit/>
          </a:bodyPr>
          <a:lstStyle/>
          <a:p>
            <a:r>
              <a:rPr lang="ko-KR" altLang="en-US" sz="6600" dirty="0"/>
              <a:t>쇼와 </a:t>
            </a:r>
            <a:r>
              <a:rPr lang="ko-KR" altLang="en-US" sz="6600" dirty="0" smtClean="0"/>
              <a:t>시대 란</a:t>
            </a:r>
            <a:r>
              <a:rPr lang="en-US" altLang="ko-KR" sz="6600" dirty="0" smtClean="0"/>
              <a:t>?</a:t>
            </a:r>
            <a:endParaRPr lang="en-US" altLang="ko-KR" sz="6600" dirty="0"/>
          </a:p>
          <a:p>
            <a:r>
              <a:rPr lang="ko-KR" altLang="en-US" sz="6600" dirty="0" smtClean="0"/>
              <a:t>쇼와 시대의 주요 사건</a:t>
            </a:r>
            <a:endParaRPr lang="en-US" altLang="ko-KR" sz="6600" dirty="0" smtClean="0"/>
          </a:p>
          <a:p>
            <a:r>
              <a:rPr lang="ko-KR" altLang="en-US" sz="6600" dirty="0" smtClean="0"/>
              <a:t>쇼와 </a:t>
            </a:r>
            <a:r>
              <a:rPr lang="ko-KR" altLang="en-US" sz="6600" dirty="0"/>
              <a:t>시대의 발전 모습</a:t>
            </a:r>
          </a:p>
        </p:txBody>
      </p:sp>
    </p:spTree>
    <p:extLst>
      <p:ext uri="{BB962C8B-B14F-4D97-AF65-F5344CB8AC3E}">
        <p14:creationId xmlns="" xmlns:p14="http://schemas.microsoft.com/office/powerpoint/2010/main" val="327576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조민정\Desktop\21401454조영화\쇼와2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</p:spPr>
        <p:txBody>
          <a:bodyPr>
            <a:no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목차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0" y="1152128"/>
            <a:ext cx="9144000" cy="587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3600" b="1" dirty="0" smtClean="0"/>
              <a:t>1. 30</a:t>
            </a:r>
            <a:r>
              <a:rPr lang="ko-KR" altLang="en-US" sz="3600" b="1" dirty="0" smtClean="0"/>
              <a:t>년대 전후 상황</a:t>
            </a:r>
            <a:endParaRPr lang="en-US" altLang="ko-KR" sz="3600" b="1" dirty="0" smtClean="0"/>
          </a:p>
          <a:p>
            <a:pPr marL="0" indent="0" algn="ctr">
              <a:buNone/>
            </a:pPr>
            <a:r>
              <a:rPr lang="en-US" altLang="ko-KR" sz="3600" b="1" dirty="0" smtClean="0"/>
              <a:t>2. </a:t>
            </a:r>
            <a:r>
              <a:rPr lang="ko-KR" altLang="en-US" sz="3600" b="1" dirty="0" smtClean="0"/>
              <a:t>중일전쟁과</a:t>
            </a:r>
            <a:r>
              <a:rPr lang="en-US" altLang="ko-KR" sz="3600" b="1" dirty="0" smtClean="0"/>
              <a:t> </a:t>
            </a:r>
            <a:r>
              <a:rPr lang="ko-KR" altLang="en-US" sz="3600" b="1" dirty="0" err="1" smtClean="0"/>
              <a:t>난징</a:t>
            </a:r>
            <a:r>
              <a:rPr lang="ko-KR" altLang="en-US" sz="3600" b="1" dirty="0" smtClean="0"/>
              <a:t> 대학살</a:t>
            </a:r>
            <a:endParaRPr lang="en-US" altLang="ko-KR" sz="3600" b="1" dirty="0" smtClean="0"/>
          </a:p>
          <a:p>
            <a:pPr marL="0" indent="0" algn="ctr">
              <a:buNone/>
            </a:pPr>
            <a:r>
              <a:rPr lang="en-US" altLang="ko-KR" sz="3600" b="1" dirty="0" smtClean="0"/>
              <a:t>3. </a:t>
            </a:r>
            <a:r>
              <a:rPr lang="ko-KR" altLang="en-US" sz="3600" b="1" dirty="0" smtClean="0"/>
              <a:t>영</a:t>
            </a:r>
            <a:r>
              <a:rPr lang="en-US" altLang="ko-KR" sz="3600" b="1" dirty="0" smtClean="0"/>
              <a:t>,</a:t>
            </a:r>
            <a:r>
              <a:rPr lang="ko-KR" altLang="en-US" sz="3600" b="1" dirty="0" smtClean="0"/>
              <a:t>미에 대한 감정악화와</a:t>
            </a:r>
            <a:r>
              <a:rPr lang="en-US" altLang="ko-KR" sz="3600" b="1" dirty="0" smtClean="0"/>
              <a:t> </a:t>
            </a:r>
          </a:p>
          <a:p>
            <a:pPr marL="0" indent="0" algn="ctr">
              <a:buNone/>
            </a:pPr>
            <a:r>
              <a:rPr lang="ko-KR" altLang="en-US" sz="3600" b="1" dirty="0" smtClean="0"/>
              <a:t>계속되는</a:t>
            </a:r>
            <a:r>
              <a:rPr lang="en-US" altLang="ko-KR" sz="3600" b="1" dirty="0" smtClean="0"/>
              <a:t> </a:t>
            </a:r>
            <a:r>
              <a:rPr lang="ko-KR" altLang="en-US" sz="3600" b="1" dirty="0" smtClean="0"/>
              <a:t>전쟁준비</a:t>
            </a:r>
            <a:endParaRPr lang="en-US" altLang="ko-KR" sz="3600" b="1" dirty="0" smtClean="0"/>
          </a:p>
          <a:p>
            <a:pPr marL="0" indent="0" algn="ctr">
              <a:buNone/>
            </a:pPr>
            <a:r>
              <a:rPr lang="en-US" altLang="ko-KR" sz="3600" b="1" dirty="0" smtClean="0"/>
              <a:t>4. </a:t>
            </a:r>
            <a:r>
              <a:rPr lang="ko-KR" altLang="en-US" sz="3600" b="1" dirty="0" smtClean="0"/>
              <a:t>쇼와 </a:t>
            </a:r>
            <a:r>
              <a:rPr lang="en-US" altLang="ko-KR" sz="3600" b="1" dirty="0" smtClean="0"/>
              <a:t>14</a:t>
            </a:r>
            <a:r>
              <a:rPr lang="ko-KR" altLang="en-US" sz="3600" b="1" dirty="0" smtClean="0"/>
              <a:t>년 일본 국내</a:t>
            </a:r>
            <a:r>
              <a:rPr lang="en-US" altLang="ko-KR" sz="3600" b="1" dirty="0" smtClean="0"/>
              <a:t>, </a:t>
            </a:r>
            <a:r>
              <a:rPr lang="ko-KR" altLang="en-US" sz="3600" b="1" dirty="0" smtClean="0"/>
              <a:t>국외적 문제</a:t>
            </a:r>
            <a:endParaRPr lang="en-US" altLang="ko-KR" sz="3600" b="1" dirty="0" smtClean="0"/>
          </a:p>
          <a:p>
            <a:pPr marL="0" indent="0" algn="ctr">
              <a:buNone/>
            </a:pPr>
            <a:r>
              <a:rPr lang="en-US" altLang="ko-KR" sz="3600" b="1" dirty="0" smtClean="0"/>
              <a:t>5. </a:t>
            </a:r>
            <a:r>
              <a:rPr lang="ko-KR" altLang="en-US" sz="3600" b="1" dirty="0" smtClean="0"/>
              <a:t>삼국동맹결성과</a:t>
            </a:r>
            <a:endParaRPr lang="en-US" altLang="ko-KR" sz="3600" b="1" dirty="0" smtClean="0"/>
          </a:p>
          <a:p>
            <a:pPr marL="0" indent="0" algn="ctr">
              <a:buNone/>
            </a:pPr>
            <a:r>
              <a:rPr lang="ko-KR" altLang="en-US" sz="3600" b="1" dirty="0" smtClean="0"/>
              <a:t> 세계</a:t>
            </a:r>
            <a:r>
              <a:rPr lang="en-US" altLang="ko-KR" sz="3600" b="1" dirty="0" smtClean="0"/>
              <a:t>2</a:t>
            </a:r>
            <a:r>
              <a:rPr lang="ko-KR" altLang="en-US" sz="3600" b="1" dirty="0" smtClean="0"/>
              <a:t>차 대전 발발</a:t>
            </a:r>
            <a:endParaRPr lang="en-US" altLang="ko-KR" sz="3600" b="1" dirty="0" smtClean="0"/>
          </a:p>
          <a:p>
            <a:pPr marL="0" indent="0" algn="ctr">
              <a:buNone/>
            </a:pPr>
            <a:r>
              <a:rPr lang="en-US" altLang="ko-KR" sz="3600" b="1" dirty="0" smtClean="0"/>
              <a:t>6.</a:t>
            </a:r>
            <a:r>
              <a:rPr lang="ko-KR" altLang="en-US" sz="3600" b="1" dirty="0" smtClean="0"/>
              <a:t> 태평양전쟁과 그 끝</a:t>
            </a:r>
          </a:p>
          <a:p>
            <a:pPr marL="0" indent="0" algn="ctr">
              <a:buNone/>
            </a:pPr>
            <a:endParaRPr lang="ko-KR" alt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ko-KR" alt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ko-KR" altLang="en-US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ko-KR" altLang="en-US" dirty="0" smtClean="0">
              <a:solidFill>
                <a:srgbClr val="FF0000"/>
              </a:solidFill>
            </a:endParaRPr>
          </a:p>
          <a:p>
            <a:pPr marL="514350" indent="-514350" algn="ctr">
              <a:buFont typeface="Arial" pitchFamily="34" charset="0"/>
              <a:buAutoNum type="arabicPeriod"/>
            </a:pP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6407696" y="5906067"/>
            <a:ext cx="2736304" cy="928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1500" dirty="0" smtClean="0">
                <a:solidFill>
                  <a:schemeClr val="bg1"/>
                </a:solidFill>
              </a:rPr>
              <a:t>중국어중국학과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ko-KR" sz="1500" dirty="0" smtClean="0">
                <a:solidFill>
                  <a:schemeClr val="bg1"/>
                </a:solidFill>
              </a:rPr>
              <a:t>21401454</a:t>
            </a:r>
          </a:p>
          <a:p>
            <a:pPr marL="0" indent="0" algn="ctr">
              <a:buFont typeface="Arial" pitchFamily="34" charset="0"/>
              <a:buNone/>
            </a:pPr>
            <a:r>
              <a:rPr lang="ko-KR" altLang="en-US" sz="1500" dirty="0" smtClean="0">
                <a:solidFill>
                  <a:schemeClr val="bg1"/>
                </a:solidFill>
              </a:rPr>
              <a:t>조영</a:t>
            </a:r>
            <a:r>
              <a:rPr lang="ko-KR" altLang="en-US" sz="1500" dirty="0">
                <a:solidFill>
                  <a:schemeClr val="bg1"/>
                </a:solidFill>
              </a:rPr>
              <a:t>화</a:t>
            </a:r>
            <a:endParaRPr lang="en-US" altLang="ko-KR" sz="1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11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</p:spPr>
        <p:txBody>
          <a:bodyPr>
            <a:no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군국주의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새 폴더\쇼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744416" cy="458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새 폴더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888431" cy="458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939453" y="5900619"/>
            <a:ext cx="2552427" cy="77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쇼와 천황</a:t>
            </a:r>
            <a:endParaRPr lang="ko-KR" altLang="en-US" sz="4000" b="1" dirty="0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5508104" y="5900619"/>
            <a:ext cx="2552427" cy="77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군국주의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1035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새 폴더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</p:spPr>
        <p:txBody>
          <a:bodyPr>
            <a:normAutofit/>
          </a:bodyPr>
          <a:lstStyle/>
          <a:p>
            <a:r>
              <a:rPr lang="en-US" altLang="ko-KR" sz="6600" b="1" dirty="0" smtClean="0">
                <a:solidFill>
                  <a:srgbClr val="FF0000"/>
                </a:solidFill>
              </a:rPr>
              <a:t>30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년대 이후 전시상황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2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새 폴더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7"/>
            <a:ext cx="38164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새 폴더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7"/>
            <a:ext cx="410445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만주사변과 군국주의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4644008" y="5949280"/>
            <a:ext cx="4104456" cy="77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4000" b="1" dirty="0" smtClean="0"/>
              <a:t>2.26 </a:t>
            </a:r>
            <a:r>
              <a:rPr lang="ko-KR" altLang="en-US" sz="4000" b="1" dirty="0" smtClean="0"/>
              <a:t>사건</a:t>
            </a:r>
            <a:endParaRPr lang="ko-KR" altLang="en-US" sz="4000" b="1" dirty="0"/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467544" y="5949280"/>
            <a:ext cx="3816424" cy="77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3600" b="1" dirty="0" smtClean="0"/>
              <a:t>국제연맹 탈퇴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109813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새 폴더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96448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6191562" y="5733256"/>
            <a:ext cx="2844933" cy="936104"/>
          </a:xfrm>
        </p:spPr>
        <p:txBody>
          <a:bodyPr>
            <a:normAutofit fontScale="40000" lnSpcReduction="20000"/>
          </a:bodyPr>
          <a:lstStyle/>
          <a:p>
            <a:pPr fontAlgn="base"/>
            <a:r>
              <a:rPr lang="en-US" altLang="ko-KR" dirty="0"/>
              <a:t>https://www.youtube.com/watch?v=GTRKjbWZl5E&amp;list=PLfr-gXWcT2L0imlOkhYQy5bIW7N4M6NbC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만주사변과 군국주의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08621" y="5733256"/>
            <a:ext cx="5619563" cy="77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800" b="1" dirty="0" smtClean="0"/>
              <a:t>군국주의의 </a:t>
            </a:r>
            <a:r>
              <a:rPr lang="ko-KR" altLang="en-US" sz="4800" b="1" dirty="0" smtClean="0">
                <a:solidFill>
                  <a:srgbClr val="0000FF"/>
                </a:solidFill>
              </a:rPr>
              <a:t>과정</a:t>
            </a:r>
            <a:endParaRPr lang="ko-KR" altLang="en-US" sz="4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53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중일전쟁과 </a:t>
            </a:r>
            <a:r>
              <a:rPr lang="ko-KR" altLang="en-US" sz="6600" b="1" dirty="0" err="1" smtClean="0"/>
              <a:t>난징대학살</a:t>
            </a:r>
            <a:endParaRPr lang="ko-KR" altLang="en-US" sz="6600" b="1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932040" y="3284984"/>
            <a:ext cx="3816424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err="1" smtClean="0"/>
              <a:t>무타구치</a:t>
            </a:r>
            <a:r>
              <a:rPr lang="ko-KR" altLang="en-US" b="1" dirty="0" smtClean="0"/>
              <a:t> </a:t>
            </a:r>
            <a:r>
              <a:rPr lang="ko-KR" altLang="en-US" b="1" dirty="0" err="1" smtClean="0"/>
              <a:t>렌야</a:t>
            </a:r>
            <a:endParaRPr lang="ko-KR" altLang="en-US" b="1" dirty="0"/>
          </a:p>
        </p:txBody>
      </p:sp>
      <p:pic>
        <p:nvPicPr>
          <p:cNvPr id="6146" name="Picture 2" descr="C:\Users\user\Desktop\새 폴더\노구교사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93191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새 폴더\무타구치 렌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81642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새 폴더\가와베 마사구치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816424" cy="221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611560" y="5805264"/>
            <a:ext cx="3816424" cy="77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400" b="1" dirty="0" smtClean="0"/>
              <a:t>노구교사건</a:t>
            </a:r>
            <a:endParaRPr lang="ko-KR" altLang="en-US" sz="4400" b="1" dirty="0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4932040" y="6237312"/>
            <a:ext cx="3816424" cy="560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err="1" smtClean="0"/>
              <a:t>가와베</a:t>
            </a:r>
            <a:r>
              <a:rPr lang="ko-KR" altLang="en-US" b="1" dirty="0" smtClean="0"/>
              <a:t> 마사구치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1413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6181328"/>
            <a:ext cx="2098576" cy="676672"/>
          </a:xfrm>
        </p:spPr>
        <p:txBody>
          <a:bodyPr>
            <a:normAutofit fontScale="47500" lnSpcReduction="20000"/>
          </a:bodyPr>
          <a:lstStyle/>
          <a:p>
            <a:r>
              <a:rPr lang="en-US" altLang="ko-KR" dirty="0"/>
              <a:t>https://www.youtube.com/watch?v=VObVWh2KXaA</a:t>
            </a: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-36512" y="53752"/>
            <a:ext cx="9180512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중일전쟁과 </a:t>
            </a:r>
            <a:r>
              <a:rPr lang="ko-KR" altLang="en-US" sz="6600" b="1" dirty="0" err="1" smtClean="0"/>
              <a:t>난징대학살</a:t>
            </a:r>
            <a:endParaRPr lang="ko-KR" altLang="en-US" sz="6600" b="1" dirty="0"/>
          </a:p>
        </p:txBody>
      </p:sp>
      <p:pic>
        <p:nvPicPr>
          <p:cNvPr id="7170" name="Picture 2" descr="C:\Users\user\Desktop\새 폴더\중일전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6724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새 폴더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38164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새 폴더\난징대학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8884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395536" y="5517232"/>
            <a:ext cx="3672408" cy="77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smtClean="0"/>
              <a:t>진격하는 일본군</a:t>
            </a:r>
            <a:endParaRPr lang="ko-KR" altLang="en-US" b="1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5227931" y="6106519"/>
            <a:ext cx="2723909" cy="77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3600" b="1" dirty="0" err="1" smtClean="0"/>
              <a:t>난징대학살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46369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영</a:t>
            </a:r>
            <a:r>
              <a:rPr lang="en-US" altLang="ko-KR" sz="6600" b="1" dirty="0" smtClean="0">
                <a:solidFill>
                  <a:srgbClr val="FF0000"/>
                </a:solidFill>
              </a:rPr>
              <a:t>,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미</a:t>
            </a:r>
            <a:r>
              <a:rPr lang="ko-KR" altLang="en-US" sz="6600" b="1" dirty="0" smtClean="0"/>
              <a:t>에 대한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감정악화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user\Desktop\새 폴더\런던해국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467544" y="5733256"/>
            <a:ext cx="3960440" cy="77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3300" b="1" dirty="0" smtClean="0"/>
              <a:t>런던 해군군축조약</a:t>
            </a:r>
            <a:endParaRPr lang="ko-KR" altLang="en-US" sz="3300" b="1" dirty="0"/>
          </a:p>
        </p:txBody>
      </p:sp>
      <p:pic>
        <p:nvPicPr>
          <p:cNvPr id="8195" name="Picture 3" descr="C:\Users\user\Desktop\새 폴더\고노에 수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8843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5226269" y="5733255"/>
            <a:ext cx="3162155" cy="6480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err="1" smtClean="0"/>
              <a:t>고노에</a:t>
            </a:r>
            <a:r>
              <a:rPr lang="ko-KR" altLang="en-US" b="1" dirty="0" smtClean="0"/>
              <a:t>  </a:t>
            </a:r>
            <a:r>
              <a:rPr lang="ko-KR" altLang="en-US" b="1" dirty="0" err="1" smtClean="0"/>
              <a:t>후미마로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4107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-27384"/>
            <a:ext cx="9108504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국내</a:t>
            </a:r>
            <a:r>
              <a:rPr lang="en-US" altLang="ko-KR" sz="6600" b="1" dirty="0" smtClean="0"/>
              <a:t>, </a:t>
            </a:r>
            <a:r>
              <a:rPr lang="ko-KR" altLang="en-US" sz="6600" b="1" dirty="0" smtClean="0"/>
              <a:t>국외적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문제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새 폴더\추축국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5365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902690" y="5962503"/>
            <a:ext cx="3162155" cy="77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3600" b="1" dirty="0" smtClean="0"/>
              <a:t>추축국</a:t>
            </a:r>
            <a:endParaRPr lang="ko-KR" altLang="en-US" sz="3600" b="1" dirty="0"/>
          </a:p>
        </p:txBody>
      </p:sp>
      <p:grpSp>
        <p:nvGrpSpPr>
          <p:cNvPr id="3" name="그룹 9"/>
          <p:cNvGrpSpPr/>
          <p:nvPr/>
        </p:nvGrpSpPr>
        <p:grpSpPr>
          <a:xfrm>
            <a:off x="5148064" y="1196752"/>
            <a:ext cx="3600400" cy="4536504"/>
            <a:chOff x="5148064" y="1772815"/>
            <a:chExt cx="3600400" cy="3672410"/>
          </a:xfrm>
        </p:grpSpPr>
        <p:pic>
          <p:nvPicPr>
            <p:cNvPr id="9219" name="Picture 3" descr="C:\Users\user\Desktop\새 폴더\야마모토 이소로쿠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772815"/>
              <a:ext cx="1152128" cy="3672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C:\Users\user\Desktop\새 폴더\요나이 미쓰마사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772815"/>
              <a:ext cx="1050798" cy="3672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1" name="Picture 5" descr="C:\Users\user\Desktop\새 폴더\이노우에 시게요시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1772817"/>
              <a:ext cx="1080120" cy="367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내용 개체 틀 2"/>
          <p:cNvSpPr txBox="1">
            <a:spLocks/>
          </p:cNvSpPr>
          <p:nvPr/>
        </p:nvSpPr>
        <p:spPr>
          <a:xfrm>
            <a:off x="5417852" y="5962503"/>
            <a:ext cx="3162155" cy="778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3600" b="1" dirty="0" smtClean="0"/>
              <a:t>해군 </a:t>
            </a:r>
            <a:r>
              <a:rPr lang="en-US" altLang="ko-KR" sz="3600" b="1" dirty="0" smtClean="0"/>
              <a:t>3</a:t>
            </a:r>
            <a:r>
              <a:rPr lang="ko-KR" altLang="en-US" sz="3600" b="1" dirty="0" err="1" smtClean="0"/>
              <a:t>인방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8036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sz="6600" b="1" dirty="0" smtClean="0"/>
              <a:t>국내</a:t>
            </a:r>
            <a:r>
              <a:rPr lang="en-US" altLang="ko-KR" sz="6600" b="1" dirty="0" smtClean="0"/>
              <a:t>, </a:t>
            </a:r>
            <a:r>
              <a:rPr lang="ko-KR" altLang="en-US" sz="6600" b="1" dirty="0" smtClean="0"/>
              <a:t>국외적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문제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user\Desktop\새 폴더\제로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930" y="1412776"/>
            <a:ext cx="420706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467544" y="6021288"/>
            <a:ext cx="417646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제로기</a:t>
            </a:r>
            <a:endParaRPr lang="ko-KR" altLang="en-US" sz="4000" b="1" dirty="0"/>
          </a:p>
        </p:txBody>
      </p:sp>
      <p:pic>
        <p:nvPicPr>
          <p:cNvPr id="10243" name="Picture 3" descr="C:\Users\user\Desktop\새 폴더\내선일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938" y="1412776"/>
            <a:ext cx="388353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5076056" y="5949280"/>
            <a:ext cx="3673719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400" b="1" dirty="0" smtClean="0"/>
              <a:t>내선일체</a:t>
            </a:r>
            <a:endParaRPr lang="ko-KR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xmlns="" val="9553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" y="88570"/>
            <a:ext cx="9143999" cy="914400"/>
          </a:xfrm>
        </p:spPr>
        <p:txBody>
          <a:bodyPr>
            <a:noAutofit/>
          </a:bodyPr>
          <a:lstStyle/>
          <a:p>
            <a:pPr algn="ctr"/>
            <a:r>
              <a:rPr lang="ko-KR" altLang="en-US" sz="6600" b="1" dirty="0" smtClean="0">
                <a:solidFill>
                  <a:srgbClr val="0000FF"/>
                </a:solidFill>
              </a:rPr>
              <a:t>쇼와 시대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41964" y="1196752"/>
            <a:ext cx="5402036" cy="4608512"/>
          </a:xfrm>
        </p:spPr>
        <p:txBody>
          <a:bodyPr>
            <a:noAutofit/>
          </a:bodyPr>
          <a:lstStyle/>
          <a:p>
            <a:r>
              <a:rPr lang="en-US" altLang="ko-KR" sz="3600" b="1" dirty="0" smtClean="0"/>
              <a:t>1926</a:t>
            </a:r>
            <a:r>
              <a:rPr lang="ko-KR" altLang="en-US" sz="3600" b="1" dirty="0"/>
              <a:t>년 </a:t>
            </a:r>
            <a:r>
              <a:rPr lang="en-US" altLang="ko-KR" sz="3600" b="1" dirty="0"/>
              <a:t>12</a:t>
            </a:r>
            <a:r>
              <a:rPr lang="ko-KR" altLang="en-US" sz="3600" b="1" dirty="0"/>
              <a:t>월 </a:t>
            </a:r>
            <a:r>
              <a:rPr lang="en-US" altLang="ko-KR" sz="3600" b="1" dirty="0"/>
              <a:t>25</a:t>
            </a:r>
            <a:r>
              <a:rPr lang="ko-KR" altLang="en-US" sz="3600" b="1" dirty="0"/>
              <a:t>일부터 </a:t>
            </a:r>
            <a:r>
              <a:rPr lang="en-US" altLang="ko-KR" sz="3600" b="1" dirty="0"/>
              <a:t>1989</a:t>
            </a:r>
            <a:r>
              <a:rPr lang="ko-KR" altLang="en-US" sz="3600" b="1" dirty="0"/>
              <a:t>년 </a:t>
            </a:r>
            <a:r>
              <a:rPr lang="en-US" altLang="ko-KR" sz="3600" b="1" dirty="0"/>
              <a:t>1</a:t>
            </a:r>
            <a:r>
              <a:rPr lang="ko-KR" altLang="en-US" sz="3600" b="1" dirty="0"/>
              <a:t>월 </a:t>
            </a:r>
            <a:r>
              <a:rPr lang="en-US" altLang="ko-KR" sz="3600" b="1" dirty="0"/>
              <a:t>7</a:t>
            </a:r>
            <a:r>
              <a:rPr lang="ko-KR" altLang="en-US" sz="3600" b="1" dirty="0" smtClean="0"/>
              <a:t>일</a:t>
            </a:r>
            <a:r>
              <a:rPr lang="en-US" altLang="ko-KR" sz="3600" b="1" dirty="0" smtClean="0"/>
              <a:t>.</a:t>
            </a:r>
          </a:p>
          <a:p>
            <a:r>
              <a:rPr lang="en-US" altLang="ko-KR" sz="3600" b="1" dirty="0" smtClean="0"/>
              <a:t> 1945</a:t>
            </a:r>
            <a:r>
              <a:rPr lang="ko-KR" altLang="en-US" sz="3600" b="1" dirty="0"/>
              <a:t>년 이전의 쇼와 시대</a:t>
            </a:r>
            <a:r>
              <a:rPr lang="en-US" altLang="ko-KR" sz="3600" b="1" dirty="0"/>
              <a:t>(1927</a:t>
            </a:r>
            <a:r>
              <a:rPr lang="ko-KR" altLang="en-US" sz="3600" b="1" dirty="0"/>
              <a:t>년 </a:t>
            </a:r>
            <a:r>
              <a:rPr lang="en-US" altLang="ko-KR" sz="3600" b="1" dirty="0"/>
              <a:t>~ 1945</a:t>
            </a:r>
            <a:r>
              <a:rPr lang="ko-KR" altLang="en-US" sz="3600" b="1" dirty="0"/>
              <a:t>년</a:t>
            </a:r>
            <a:r>
              <a:rPr lang="en-US" altLang="ko-KR" sz="3600" b="1" dirty="0" smtClean="0"/>
              <a:t>)</a:t>
            </a:r>
            <a:r>
              <a:rPr lang="ko-KR" altLang="en-US" sz="3600" b="1" dirty="0"/>
              <a:t> </a:t>
            </a:r>
            <a:r>
              <a:rPr lang="en-US" altLang="ko-KR" sz="3600" b="1" dirty="0" smtClean="0"/>
              <a:t>: </a:t>
            </a:r>
            <a:r>
              <a:rPr lang="ko-KR" altLang="en-US" sz="3600" b="1" dirty="0" smtClean="0"/>
              <a:t>일본 제국</a:t>
            </a:r>
            <a:endParaRPr lang="en-US" altLang="ko-KR" sz="3600" b="1" dirty="0" smtClean="0"/>
          </a:p>
          <a:p>
            <a:r>
              <a:rPr lang="en-US" altLang="ko-KR" sz="3600" b="1" dirty="0" smtClean="0"/>
              <a:t>1945</a:t>
            </a:r>
            <a:r>
              <a:rPr lang="ko-KR" altLang="en-US" sz="3600" b="1" dirty="0"/>
              <a:t>년 이후의 쇼와 시대</a:t>
            </a:r>
            <a:r>
              <a:rPr lang="en-US" altLang="ko-KR" sz="3600" b="1" dirty="0"/>
              <a:t>(1945</a:t>
            </a:r>
            <a:r>
              <a:rPr lang="ko-KR" altLang="en-US" sz="3600" b="1" dirty="0"/>
              <a:t>년 </a:t>
            </a:r>
            <a:r>
              <a:rPr lang="en-US" altLang="ko-KR" sz="3600" b="1" dirty="0"/>
              <a:t>~ 1989</a:t>
            </a:r>
            <a:r>
              <a:rPr lang="ko-KR" altLang="en-US" sz="3600" b="1" dirty="0"/>
              <a:t>년</a:t>
            </a:r>
            <a:r>
              <a:rPr lang="en-US" altLang="ko-KR" sz="3600" b="1" dirty="0" smtClean="0"/>
              <a:t>) :</a:t>
            </a:r>
            <a:r>
              <a:rPr lang="ko-KR" altLang="en-US" sz="3600" b="1" dirty="0" smtClean="0"/>
              <a:t> 일본 국</a:t>
            </a:r>
            <a:endParaRPr lang="ko-KR" altLang="en-US" sz="3600" b="1" dirty="0"/>
          </a:p>
        </p:txBody>
      </p:sp>
      <p:pic>
        <p:nvPicPr>
          <p:cNvPr id="3074" name="Picture 2" descr="C:\Users\user\Desktop\쇼와천황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270800" cy="4603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023029"/>
            <a:ext cx="2755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/>
              <a:t>쇼와 천황</a:t>
            </a:r>
            <a:endParaRPr lang="ko-KR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6241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000" b="1" dirty="0" smtClean="0"/>
              <a:t>국내</a:t>
            </a:r>
            <a:r>
              <a:rPr lang="en-US" altLang="ko-KR" sz="6000" b="1" dirty="0" smtClean="0"/>
              <a:t>, </a:t>
            </a:r>
            <a:r>
              <a:rPr lang="ko-KR" altLang="en-US" sz="6000" b="1" dirty="0" smtClean="0"/>
              <a:t>국외적 </a:t>
            </a:r>
            <a:r>
              <a:rPr lang="ko-KR" altLang="en-US" sz="6000" b="1" dirty="0" smtClean="0">
                <a:solidFill>
                  <a:srgbClr val="FF0000"/>
                </a:solidFill>
              </a:rPr>
              <a:t>문제</a:t>
            </a:r>
            <a:endParaRPr lang="ko-KR" altLang="en-US" sz="6000" b="1" dirty="0">
              <a:solidFill>
                <a:srgbClr val="FF0000"/>
              </a:solidFill>
            </a:endParaRPr>
          </a:p>
        </p:txBody>
      </p:sp>
      <p:grpSp>
        <p:nvGrpSpPr>
          <p:cNvPr id="3" name="그룹 3"/>
          <p:cNvGrpSpPr/>
          <p:nvPr/>
        </p:nvGrpSpPr>
        <p:grpSpPr>
          <a:xfrm>
            <a:off x="467544" y="1412776"/>
            <a:ext cx="8208912" cy="4392488"/>
            <a:chOff x="5148064" y="1700809"/>
            <a:chExt cx="3528392" cy="1843909"/>
          </a:xfrm>
        </p:grpSpPr>
        <p:pic>
          <p:nvPicPr>
            <p:cNvPr id="5" name="Picture 4" descr="C:\Users\user\Desktop\새 폴더\무솔리니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1700809"/>
              <a:ext cx="1656184" cy="1843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C:\Users\user\Desktop\새 폴더\히틀러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700809"/>
              <a:ext cx="1656184" cy="18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내용 개체 틀 2"/>
          <p:cNvSpPr txBox="1">
            <a:spLocks/>
          </p:cNvSpPr>
          <p:nvPr/>
        </p:nvSpPr>
        <p:spPr>
          <a:xfrm>
            <a:off x="0" y="5949280"/>
            <a:ext cx="9143999" cy="9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800" b="1" dirty="0" err="1" smtClean="0"/>
              <a:t>무솔리니</a:t>
            </a:r>
            <a:r>
              <a:rPr lang="en-US" altLang="ko-KR" sz="4800" b="1" dirty="0" smtClean="0"/>
              <a:t>&amp;</a:t>
            </a:r>
            <a:r>
              <a:rPr lang="ko-KR" altLang="en-US" sz="4800" b="1" dirty="0" smtClean="0"/>
              <a:t>히틀</a:t>
            </a:r>
            <a:r>
              <a:rPr lang="ko-KR" altLang="en-US" sz="4800" b="1" dirty="0"/>
              <a:t>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000" b="1" dirty="0" smtClean="0"/>
              <a:t>국내</a:t>
            </a:r>
            <a:r>
              <a:rPr lang="en-US" altLang="ko-KR" sz="6000" b="1" dirty="0" smtClean="0"/>
              <a:t>, </a:t>
            </a:r>
            <a:r>
              <a:rPr lang="ko-KR" altLang="en-US" sz="6000" b="1" dirty="0" smtClean="0"/>
              <a:t>국외적 </a:t>
            </a:r>
            <a:r>
              <a:rPr lang="ko-KR" altLang="en-US" sz="6000" b="1" dirty="0" smtClean="0">
                <a:solidFill>
                  <a:srgbClr val="FF0000"/>
                </a:solidFill>
              </a:rPr>
              <a:t>문제</a:t>
            </a:r>
            <a:endParaRPr lang="ko-KR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C:\Users\user\Desktop\새 폴더\폴란드침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809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0" y="5985594"/>
            <a:ext cx="9144000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400" b="1" dirty="0" smtClean="0"/>
              <a:t>폴란드침공과 </a:t>
            </a:r>
            <a:r>
              <a:rPr lang="ko-KR" altLang="en-US" sz="4400" b="1" dirty="0" smtClean="0">
                <a:solidFill>
                  <a:srgbClr val="FF0000"/>
                </a:solidFill>
              </a:rPr>
              <a:t>세계</a:t>
            </a:r>
            <a:r>
              <a:rPr lang="en-US" altLang="ko-KR" sz="4400" b="1" dirty="0" smtClean="0">
                <a:solidFill>
                  <a:srgbClr val="FF0000"/>
                </a:solidFill>
              </a:rPr>
              <a:t>2</a:t>
            </a:r>
            <a:r>
              <a:rPr lang="ko-KR" altLang="en-US" sz="4400" b="1" dirty="0" err="1" smtClean="0">
                <a:solidFill>
                  <a:srgbClr val="FF0000"/>
                </a:solidFill>
              </a:rPr>
              <a:t>차대전</a:t>
            </a:r>
            <a:r>
              <a:rPr lang="ko-KR" altLang="en-US" sz="4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4400" b="1" dirty="0" smtClean="0"/>
              <a:t>발발</a:t>
            </a:r>
            <a:endParaRPr lang="ko-KR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4788024" y="1484784"/>
            <a:ext cx="3960441" cy="4368606"/>
            <a:chOff x="4788024" y="1484784"/>
            <a:chExt cx="3960441" cy="4368606"/>
          </a:xfrm>
        </p:grpSpPr>
        <p:pic>
          <p:nvPicPr>
            <p:cNvPr id="11266" name="Picture 2" descr="C:\Users\user\Desktop\새 폴더\삼국동맹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484784"/>
              <a:ext cx="3960440" cy="2016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67" name="Picture 3" descr="C:\Users\user\Desktop\새 폴더\삼국동맹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6905" y="3789040"/>
              <a:ext cx="3951560" cy="2064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내용 개체 틀 2"/>
          <p:cNvSpPr txBox="1">
            <a:spLocks/>
          </p:cNvSpPr>
          <p:nvPr/>
        </p:nvSpPr>
        <p:spPr>
          <a:xfrm>
            <a:off x="4860032" y="5985594"/>
            <a:ext cx="3888432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400" b="1" dirty="0" smtClean="0"/>
              <a:t>삼국동맹 결성</a:t>
            </a:r>
            <a:endParaRPr lang="ko-KR" altLang="en-US" sz="4400" b="1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1057544" y="5985594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800" b="1" dirty="0" smtClean="0"/>
              <a:t>어전회의</a:t>
            </a:r>
            <a:endParaRPr lang="ko-KR" altLang="en-US" sz="4800" b="1" dirty="0"/>
          </a:p>
        </p:txBody>
      </p:sp>
      <p:pic>
        <p:nvPicPr>
          <p:cNvPr id="2051" name="Picture 3" descr="C:\Users\조민정\Desktop\21401454조영화\어전회의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84784"/>
            <a:ext cx="3744416" cy="436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제목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삼국동맹과 제 </a:t>
            </a:r>
            <a:r>
              <a:rPr kumimoji="0" lang="en-US" altLang="ko-K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차 세계대전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새 폴더\인도차이나 침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944" y="1268760"/>
            <a:ext cx="38294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4644008" y="3501008"/>
            <a:ext cx="4032448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smtClean="0"/>
              <a:t>인도차이나 침공</a:t>
            </a:r>
            <a:endParaRPr lang="ko-KR" altLang="en-US" b="1" dirty="0"/>
          </a:p>
        </p:txBody>
      </p:sp>
      <p:pic>
        <p:nvPicPr>
          <p:cNvPr id="12291" name="Picture 3" descr="C:\Users\user\Desktop\새 폴더\스탈린 마쓰오카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7072"/>
            <a:ext cx="38164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5004048" y="6201618"/>
            <a:ext cx="3635896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3600" b="1" dirty="0" smtClean="0"/>
              <a:t>소일 중립조약</a:t>
            </a:r>
            <a:endParaRPr lang="ko-KR" altLang="en-US" sz="3600" b="1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0" y="5661248"/>
            <a:ext cx="449999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smtClean="0"/>
              <a:t>일본건국 기원 </a:t>
            </a:r>
            <a:r>
              <a:rPr lang="en-US" altLang="ko-KR" b="1" dirty="0" smtClean="0"/>
              <a:t>2600</a:t>
            </a:r>
            <a:r>
              <a:rPr lang="ko-KR" altLang="en-US" b="1" dirty="0" smtClean="0"/>
              <a:t>년 </a:t>
            </a:r>
            <a:endParaRPr lang="en-US" altLang="ko-KR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ko-KR" altLang="en-US" b="1" dirty="0" smtClean="0"/>
              <a:t>기념식</a:t>
            </a:r>
            <a:endParaRPr lang="ko-KR" altLang="en-US" b="1" dirty="0"/>
          </a:p>
        </p:txBody>
      </p:sp>
      <p:pic>
        <p:nvPicPr>
          <p:cNvPr id="3074" name="Picture 2" descr="C:\Users\조민정\Desktop\21401454조영화\기원 2600년 축하기념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478759" cy="433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삼국동맹과 제 </a:t>
            </a:r>
            <a:r>
              <a:rPr kumimoji="0" lang="en-US" altLang="ko-K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차 세계대전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44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새 폴더\고노에 수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8164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288033" y="5949280"/>
            <a:ext cx="4139951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3600" b="1" dirty="0" err="1" smtClean="0"/>
              <a:t>고노에</a:t>
            </a:r>
            <a:r>
              <a:rPr lang="ko-KR" altLang="en-US" sz="3600" b="1" dirty="0" smtClean="0"/>
              <a:t> </a:t>
            </a:r>
            <a:r>
              <a:rPr lang="ko-KR" altLang="en-US" sz="3600" b="1" dirty="0" err="1" smtClean="0"/>
              <a:t>후미마로</a:t>
            </a:r>
            <a:endParaRPr lang="ko-KR" altLang="en-US" sz="3600" b="1" dirty="0"/>
          </a:p>
        </p:txBody>
      </p:sp>
      <p:pic>
        <p:nvPicPr>
          <p:cNvPr id="13315" name="Picture 3" descr="C:\Users\user\Desktop\새 폴더\abcd포위망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176464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4644008" y="5949280"/>
            <a:ext cx="3960440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4000" b="1" dirty="0" smtClean="0"/>
              <a:t>ABCD</a:t>
            </a:r>
            <a:r>
              <a:rPr lang="ko-KR" altLang="en-US" sz="4000" b="1" dirty="0" smtClean="0"/>
              <a:t>작전</a:t>
            </a:r>
            <a:endParaRPr lang="ko-KR" altLang="en-US" sz="4000" b="1" dirty="0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삼국동맹과 제 </a:t>
            </a:r>
            <a:r>
              <a:rPr kumimoji="0" lang="en-US" altLang="ko-K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ko-KR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차 세계대전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495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5400" b="1" dirty="0" smtClean="0"/>
              <a:t>삼국동맹과 제 </a:t>
            </a:r>
            <a:r>
              <a:rPr lang="en-US" altLang="ko-KR" sz="5400" b="1" dirty="0" smtClean="0"/>
              <a:t>2</a:t>
            </a:r>
            <a:r>
              <a:rPr lang="ko-KR" altLang="en-US" sz="5400" b="1" dirty="0" smtClean="0"/>
              <a:t>차 세계대전</a:t>
            </a:r>
            <a:endParaRPr lang="ko-KR" altLang="en-US" sz="5400" b="1" dirty="0"/>
          </a:p>
        </p:txBody>
      </p:sp>
      <p:pic>
        <p:nvPicPr>
          <p:cNvPr id="14338" name="Picture 2" descr="C:\Users\user\Desktop\새 폴더\도조 히데키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8884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4499992" y="6057602"/>
            <a:ext cx="4644008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err="1" smtClean="0"/>
              <a:t>야마모토</a:t>
            </a:r>
            <a:r>
              <a:rPr lang="ko-KR" altLang="en-US" sz="4000" b="1" dirty="0" smtClean="0"/>
              <a:t> </a:t>
            </a:r>
            <a:r>
              <a:rPr lang="ko-KR" altLang="en-US" sz="4000" b="1" dirty="0" err="1" smtClean="0"/>
              <a:t>이소로쿠</a:t>
            </a:r>
            <a:endParaRPr lang="ko-KR" altLang="en-US" sz="4000" b="1" dirty="0"/>
          </a:p>
        </p:txBody>
      </p:sp>
      <p:pic>
        <p:nvPicPr>
          <p:cNvPr id="7" name="Picture 3" descr="C:\Users\user\Desktop\새 폴더\야마모토 이소로쿠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88843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323528" y="6101680"/>
            <a:ext cx="3744416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도조 </a:t>
            </a:r>
            <a:r>
              <a:rPr lang="ko-KR" altLang="en-US" sz="4000" b="1" dirty="0" err="1" smtClean="0"/>
              <a:t>히데키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05802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새 폴더\진주만 공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248472" cy="44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395536" y="6021288"/>
            <a:ext cx="4176464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진주만 공습</a:t>
            </a:r>
            <a:endParaRPr lang="ko-KR" altLang="en-US" sz="4000" b="1" dirty="0"/>
          </a:p>
        </p:txBody>
      </p:sp>
      <p:pic>
        <p:nvPicPr>
          <p:cNvPr id="15363" name="Picture 3" descr="C:\Users\user\Desktop\새 폴더\대동아전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94796"/>
            <a:ext cx="3888432" cy="433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5004048" y="6021288"/>
            <a:ext cx="3816424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대동아전쟁</a:t>
            </a:r>
            <a:endParaRPr lang="ko-KR" altLang="en-US" sz="4000" b="1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태평양 전쟁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210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251520" y="5985594"/>
            <a:ext cx="4104456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err="1" smtClean="0"/>
              <a:t>둘리틀</a:t>
            </a:r>
            <a:r>
              <a:rPr lang="ko-KR" altLang="en-US" sz="4000" b="1" dirty="0" smtClean="0"/>
              <a:t> 특공대</a:t>
            </a:r>
            <a:endParaRPr lang="ko-KR" altLang="en-US" sz="4000" b="1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788024" y="5949280"/>
            <a:ext cx="4104456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err="1" smtClean="0"/>
              <a:t>미드웨이</a:t>
            </a:r>
            <a:r>
              <a:rPr lang="ko-KR" altLang="en-US" sz="4000" b="1" dirty="0" smtClean="0"/>
              <a:t> 해전</a:t>
            </a:r>
            <a:endParaRPr lang="ko-KR" altLang="en-US" sz="4000" b="1" dirty="0"/>
          </a:p>
        </p:txBody>
      </p:sp>
      <p:pic>
        <p:nvPicPr>
          <p:cNvPr id="1026" name="Picture 2" descr="C:\Users\조민정\Desktop\21401454조영화\둘리틀 특공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17646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조민정\Desktop\21401454조영화\미드웨이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42484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내용 개체 틀 2"/>
          <p:cNvSpPr txBox="1">
            <a:spLocks/>
          </p:cNvSpPr>
          <p:nvPr/>
        </p:nvSpPr>
        <p:spPr>
          <a:xfrm>
            <a:off x="0" y="0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/>
              <a:t>https://www.youtube.com/watch?v=41EE3oRY-Dk</a:t>
            </a:r>
            <a:endParaRPr lang="ko-KR" altLang="en-US" dirty="0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o-KR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ko-KR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제목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태평양 전쟁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8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51520" y="5949280"/>
            <a:ext cx="8640960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err="1" smtClean="0"/>
              <a:t>과달카날</a:t>
            </a:r>
            <a:r>
              <a:rPr lang="ko-KR" altLang="en-US" sz="4000" b="1" dirty="0" smtClean="0"/>
              <a:t> 전투</a:t>
            </a:r>
            <a:endParaRPr lang="ko-KR" altLang="en-US" sz="4000" b="1" dirty="0"/>
          </a:p>
        </p:txBody>
      </p:sp>
      <p:grpSp>
        <p:nvGrpSpPr>
          <p:cNvPr id="3" name="그룹 13"/>
          <p:cNvGrpSpPr/>
          <p:nvPr/>
        </p:nvGrpSpPr>
        <p:grpSpPr>
          <a:xfrm>
            <a:off x="251520" y="1268760"/>
            <a:ext cx="8605464" cy="4464496"/>
            <a:chOff x="251520" y="1268760"/>
            <a:chExt cx="8605464" cy="4464496"/>
          </a:xfrm>
        </p:grpSpPr>
        <p:pic>
          <p:nvPicPr>
            <p:cNvPr id="4098" name="Picture 2" descr="C:\Users\조민정\Desktop\21401454조영화\과달카날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268760"/>
              <a:ext cx="4068960" cy="4392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조민정\Desktop\21401454조영화\과달카날 일장기 획득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268760"/>
              <a:ext cx="4392488" cy="4464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제목 1"/>
          <p:cNvSpPr txBox="1">
            <a:spLocks/>
          </p:cNvSpPr>
          <p:nvPr/>
        </p:nvSpPr>
        <p:spPr>
          <a:xfrm>
            <a:off x="0" y="0"/>
            <a:ext cx="9144000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태평양 전쟁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4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000" b="1" dirty="0" smtClean="0">
                <a:solidFill>
                  <a:srgbClr val="0000FF"/>
                </a:solidFill>
              </a:rPr>
              <a:t>태평양 전쟁</a:t>
            </a:r>
            <a:endParaRPr lang="ko-KR" altLang="en-US" sz="60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C:\Users\조민정\Desktop\21401454조영화\오니시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9604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조민정\Desktop\21401454조영화\가미카제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17646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>
          <a:xfrm>
            <a:off x="395536" y="6093296"/>
            <a:ext cx="396044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err="1" smtClean="0"/>
              <a:t>오니시</a:t>
            </a:r>
            <a:r>
              <a:rPr lang="ko-KR" altLang="en-US" sz="4000" b="1" dirty="0" smtClean="0"/>
              <a:t> 중장</a:t>
            </a:r>
            <a:endParaRPr lang="ko-KR" altLang="en-US" sz="4000" b="1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716016" y="6021288"/>
            <a:ext cx="4104456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err="1" smtClean="0"/>
              <a:t>가미카제</a:t>
            </a:r>
            <a:r>
              <a:rPr lang="ko-KR" altLang="en-US" sz="4000" b="1" dirty="0" smtClean="0"/>
              <a:t> 특공대</a:t>
            </a:r>
            <a:endParaRPr lang="ko-KR" altLang="en-US" sz="4000" b="1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0" y="0"/>
            <a:ext cx="2632999" cy="539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dirty="0"/>
              <a:t>https://www.youtube.com/watch?v=kJBYv5M6tUY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44E817D-D2C6-4336-96D2-ADCF7DA30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641" y="5747824"/>
            <a:ext cx="5043383" cy="463826"/>
          </a:xfrm>
        </p:spPr>
        <p:txBody>
          <a:bodyPr>
            <a:noAutofit/>
          </a:bodyPr>
          <a:lstStyle/>
          <a:p>
            <a:r>
              <a:rPr lang="ko-KR" altLang="en-US" sz="4000" b="1" dirty="0" smtClean="0"/>
              <a:t> </a:t>
            </a:r>
            <a:r>
              <a:rPr lang="en-US" altLang="ko-KR" sz="4000" b="1" dirty="0" smtClean="0"/>
              <a:t/>
            </a:r>
            <a:br>
              <a:rPr lang="en-US" altLang="ko-KR" sz="4000" b="1" dirty="0" smtClean="0"/>
            </a:br>
            <a:r>
              <a:rPr lang="ko-KR" altLang="en-US" sz="4000" b="1" dirty="0" smtClean="0"/>
              <a:t>신 여성 모가라</a:t>
            </a:r>
            <a:endParaRPr lang="ko-KR" altLang="en-US" sz="4000" b="1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261F369B-2EF4-4D23-9284-466A736C9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207" y="1363850"/>
            <a:ext cx="5151806" cy="4369406"/>
          </a:xfr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" y="103326"/>
            <a:ext cx="91439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b="1" dirty="0" smtClean="0">
                <a:solidFill>
                  <a:schemeClr val="tx1"/>
                </a:solidFill>
              </a:rPr>
              <a:t>1920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년 문화의 </a:t>
            </a:r>
            <a:r>
              <a:rPr lang="ko-KR" altLang="en-US" sz="6600" b="1" dirty="0" smtClean="0">
                <a:solidFill>
                  <a:srgbClr val="0000FF"/>
                </a:solidFill>
              </a:rPr>
              <a:t>발달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sp>
        <p:nvSpPr>
          <p:cNvPr id="8" name="타원형 설명선 7"/>
          <p:cNvSpPr/>
          <p:nvPr/>
        </p:nvSpPr>
        <p:spPr>
          <a:xfrm>
            <a:off x="6114082" y="1322344"/>
            <a:ext cx="2871062" cy="3761100"/>
          </a:xfrm>
          <a:prstGeom prst="wedgeEllipseCallout">
            <a:avLst>
              <a:gd name="adj1" fmla="val -73240"/>
              <a:gd name="adj2" fmla="val 449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 latinLnBrk="1"/>
            <a:r>
              <a:rPr lang="ko-KR" altLang="en-US" sz="4400" b="1" dirty="0" smtClean="0"/>
              <a:t>우린 신세대 </a:t>
            </a:r>
            <a:r>
              <a:rPr lang="ko-KR" altLang="en-US" sz="4400" b="1" dirty="0" err="1" smtClean="0">
                <a:solidFill>
                  <a:srgbClr val="0000CC"/>
                </a:solidFill>
              </a:rPr>
              <a:t>모가라</a:t>
            </a:r>
            <a:r>
              <a:rPr lang="ko-KR" altLang="en-US" sz="4400" b="1" dirty="0" smtClean="0"/>
              <a:t> 들이야</a:t>
            </a:r>
            <a:endParaRPr lang="ko-KR" altLang="en-US" sz="4400" b="1" dirty="0"/>
          </a:p>
        </p:txBody>
      </p:sp>
    </p:spTree>
    <p:extLst>
      <p:ext uri="{BB962C8B-B14F-4D97-AF65-F5344CB8AC3E}">
        <p14:creationId xmlns="" xmlns:p14="http://schemas.microsoft.com/office/powerpoint/2010/main" val="188623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323528" y="6021288"/>
            <a:ext cx="3888432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얄타 회담</a:t>
            </a:r>
            <a:endParaRPr lang="ko-KR" altLang="en-US" sz="4000" b="1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716016" y="6021288"/>
            <a:ext cx="4176464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도쿄 대 공습</a:t>
            </a:r>
            <a:endParaRPr lang="ko-KR" altLang="en-US" sz="4000" b="1" dirty="0"/>
          </a:p>
        </p:txBody>
      </p:sp>
      <p:pic>
        <p:nvPicPr>
          <p:cNvPr id="5122" name="Picture 2" descr="C:\Users\조민정\Desktop\21401454조영화\얄타회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604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8"/>
          <p:cNvGrpSpPr/>
          <p:nvPr/>
        </p:nvGrpSpPr>
        <p:grpSpPr>
          <a:xfrm>
            <a:off x="4716016" y="1412776"/>
            <a:ext cx="4176463" cy="4320480"/>
            <a:chOff x="4716016" y="1412776"/>
            <a:chExt cx="4176463" cy="4320480"/>
          </a:xfrm>
        </p:grpSpPr>
        <p:pic>
          <p:nvPicPr>
            <p:cNvPr id="5123" name="Picture 3" descr="C:\Users\조민정\Desktop\21401454조영화\도쿄대공습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412776"/>
              <a:ext cx="4104456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Users\조민정\Desktop\21401454조영화\도쿄대공습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861048"/>
              <a:ext cx="4176463" cy="187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제목 1"/>
          <p:cNvSpPr txBox="1">
            <a:spLocks/>
          </p:cNvSpPr>
          <p:nvPr/>
        </p:nvSpPr>
        <p:spPr>
          <a:xfrm>
            <a:off x="0" y="0"/>
            <a:ext cx="9144000" cy="135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태평양 전쟁</a:t>
            </a:r>
            <a:endParaRPr kumimoji="0" lang="ko-KR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4162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태평양 전쟁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67544" y="6021288"/>
            <a:ext cx="3672408" cy="836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포츠담 선언</a:t>
            </a:r>
            <a:endParaRPr lang="ko-KR" altLang="en-US" sz="4000" b="1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5004048" y="6021288"/>
            <a:ext cx="3816424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sz="4000" b="1" dirty="0" smtClean="0"/>
              <a:t>일본 최대영토</a:t>
            </a:r>
            <a:endParaRPr lang="ko-KR" altLang="en-US" sz="4000" b="1" dirty="0"/>
          </a:p>
        </p:txBody>
      </p:sp>
      <p:pic>
        <p:nvPicPr>
          <p:cNvPr id="6146" name="Picture 2" descr="C:\Users\조민정\Desktop\21401454조영화\포츠담 선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5699"/>
            <a:ext cx="3960440" cy="44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조민정\Desktop\21401454조영화\일본최대영토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15699"/>
            <a:ext cx="4248472" cy="448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88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354162"/>
          </a:xfrm>
        </p:spPr>
        <p:txBody>
          <a:bodyPr>
            <a:noAutofit/>
          </a:bodyPr>
          <a:lstStyle/>
          <a:p>
            <a:r>
              <a:rPr lang="ko-KR" altLang="en-US" sz="6600" b="1" dirty="0">
                <a:solidFill>
                  <a:srgbClr val="0000FF"/>
                </a:solidFill>
              </a:rPr>
              <a:t>태평양 </a:t>
            </a:r>
            <a:r>
              <a:rPr lang="ko-KR" altLang="en-US" sz="6600" b="1" dirty="0" smtClean="0">
                <a:solidFill>
                  <a:srgbClr val="0000FF"/>
                </a:solidFill>
              </a:rPr>
              <a:t>전쟁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95536" y="6237312"/>
            <a:ext cx="4104456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smtClean="0"/>
              <a:t>항복문서 서명</a:t>
            </a:r>
            <a:endParaRPr lang="ko-KR" altLang="en-US" b="1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4860032" y="5805264"/>
            <a:ext cx="3888432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smtClean="0"/>
              <a:t>종전 이후 맥아더와 쇼와 천황</a:t>
            </a:r>
            <a:endParaRPr lang="ko-KR" altLang="en-US" b="1" dirty="0"/>
          </a:p>
        </p:txBody>
      </p:sp>
      <p:pic>
        <p:nvPicPr>
          <p:cNvPr id="7170" name="Picture 2" descr="C:\Users\조민정\Desktop\21401454조영화\항복문서 서명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417646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조민정\Desktop\21401454조영화\GHQ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816424" cy="43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조민정\Desktop\21401454조영화\히로시마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3463"/>
            <a:ext cx="41821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내용 개체 틀 2"/>
          <p:cNvSpPr txBox="1">
            <a:spLocks/>
          </p:cNvSpPr>
          <p:nvPr/>
        </p:nvSpPr>
        <p:spPr>
          <a:xfrm>
            <a:off x="323529" y="3465314"/>
            <a:ext cx="4176464" cy="539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b="1" dirty="0" smtClean="0"/>
              <a:t>원자폭탄 투하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725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새콤달콤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432793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0" b="1" dirty="0" smtClean="0">
                <a:solidFill>
                  <a:srgbClr val="FF0000"/>
                </a:solidFill>
              </a:rPr>
              <a:t>감</a:t>
            </a:r>
            <a:r>
              <a:rPr lang="ko-KR" altLang="en-US" sz="9000" b="1" dirty="0" smtClean="0">
                <a:solidFill>
                  <a:srgbClr val="FF3300"/>
                </a:solidFill>
              </a:rPr>
              <a:t>사</a:t>
            </a:r>
            <a:r>
              <a:rPr lang="ko-KR" altLang="en-US" sz="9000" b="1" dirty="0" smtClean="0">
                <a:solidFill>
                  <a:srgbClr val="FFFF00"/>
                </a:solidFill>
              </a:rPr>
              <a:t>합</a:t>
            </a:r>
            <a:r>
              <a:rPr lang="ko-KR" altLang="en-US" sz="9000" b="1" dirty="0" smtClean="0">
                <a:solidFill>
                  <a:srgbClr val="00FF00"/>
                </a:solidFill>
              </a:rPr>
              <a:t>니</a:t>
            </a:r>
            <a:r>
              <a:rPr lang="ko-KR" altLang="en-US" sz="9000" b="1" dirty="0" smtClean="0">
                <a:solidFill>
                  <a:srgbClr val="0000FF"/>
                </a:solidFill>
              </a:rPr>
              <a:t>다</a:t>
            </a:r>
            <a:r>
              <a:rPr lang="en-US" altLang="ko-KR" sz="9000" b="1" dirty="0" smtClean="0">
                <a:solidFill>
                  <a:srgbClr val="660066"/>
                </a:solidFill>
              </a:rPr>
              <a:t>.</a:t>
            </a:r>
            <a:endParaRPr lang="ko-KR" alt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77490"/>
            <a:ext cx="9144000" cy="1143000"/>
          </a:xfrm>
        </p:spPr>
        <p:txBody>
          <a:bodyPr>
            <a:noAutofit/>
          </a:bodyPr>
          <a:lstStyle/>
          <a:p>
            <a:r>
              <a:rPr lang="en-US" altLang="ko-KR" sz="6600" b="1" dirty="0" smtClean="0">
                <a:solidFill>
                  <a:schemeClr val="tx1"/>
                </a:solidFill>
              </a:rPr>
              <a:t/>
            </a:r>
            <a:br>
              <a:rPr lang="en-US" altLang="ko-KR" sz="6600" b="1" dirty="0" smtClean="0">
                <a:solidFill>
                  <a:schemeClr val="tx1"/>
                </a:solidFill>
              </a:rPr>
            </a:br>
            <a:r>
              <a:rPr lang="en-US" altLang="ko-KR" sz="6600" b="1" dirty="0" smtClean="0">
                <a:solidFill>
                  <a:schemeClr val="tx1"/>
                </a:solidFill>
              </a:rPr>
              <a:t>1920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년 문화의 </a:t>
            </a:r>
            <a:r>
              <a:rPr lang="ko-KR" altLang="en-US" sz="6600" b="1" dirty="0" smtClean="0">
                <a:solidFill>
                  <a:srgbClr val="0000FF"/>
                </a:solidFill>
              </a:rPr>
              <a:t>발달</a:t>
            </a:r>
            <a:r>
              <a:rPr lang="ko-KR" altLang="en-US" sz="6600" b="1" dirty="0" smtClean="0">
                <a:solidFill>
                  <a:srgbClr val="0000CC"/>
                </a:solidFill>
              </a:rPr>
              <a:t/>
            </a:r>
            <a:br>
              <a:rPr lang="ko-KR" altLang="en-US" sz="6600" b="1" dirty="0" smtClean="0">
                <a:solidFill>
                  <a:srgbClr val="0000CC"/>
                </a:solidFill>
              </a:rPr>
            </a:br>
            <a:endParaRPr lang="ko-KR" altLang="en-US" sz="6600" dirty="0"/>
          </a:p>
        </p:txBody>
      </p:sp>
      <p:pic>
        <p:nvPicPr>
          <p:cNvPr id="4" name="Picture 3" descr="C:\Users\user\Desktop\라디오방송의 시작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60"/>
            <a:ext cx="4536504" cy="40450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xmlns="" id="{744E817D-D2C6-4336-96D2-ADCF7DA302A9}"/>
              </a:ext>
            </a:extLst>
          </p:cNvPr>
          <p:cNvSpPr txBox="1">
            <a:spLocks/>
          </p:cNvSpPr>
          <p:nvPr/>
        </p:nvSpPr>
        <p:spPr>
          <a:xfrm>
            <a:off x="4499992" y="5408910"/>
            <a:ext cx="4273721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000" b="1" dirty="0" smtClean="0">
                <a:solidFill>
                  <a:srgbClr val="0000FF"/>
                </a:solidFill>
              </a:rPr>
              <a:t>라디오</a:t>
            </a:r>
            <a:r>
              <a:rPr lang="ko-KR" altLang="en-US" sz="4000" b="1" dirty="0" smtClean="0">
                <a:solidFill>
                  <a:schemeClr val="tx1"/>
                </a:solidFill>
              </a:rPr>
              <a:t> </a:t>
            </a:r>
            <a:endParaRPr lang="en-US" altLang="ko-KR" sz="40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4000" b="1" dirty="0" smtClean="0">
                <a:solidFill>
                  <a:schemeClr val="tx1"/>
                </a:solidFill>
              </a:rPr>
              <a:t>방송의 시작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타원형 설명선 5"/>
          <p:cNvSpPr/>
          <p:nvPr/>
        </p:nvSpPr>
        <p:spPr>
          <a:xfrm>
            <a:off x="107504" y="1982578"/>
            <a:ext cx="3874872" cy="3612308"/>
          </a:xfrm>
          <a:prstGeom prst="wedgeEllipseCallout">
            <a:avLst>
              <a:gd name="adj1" fmla="val 62710"/>
              <a:gd name="adj2" fmla="val -39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4400" b="1" dirty="0" smtClean="0"/>
              <a:t>이제 </a:t>
            </a:r>
            <a:endParaRPr lang="en-US" altLang="ko-KR" sz="4400" b="1" dirty="0" smtClean="0"/>
          </a:p>
          <a:p>
            <a:pPr algn="ctr" fontAlgn="base" latinLnBrk="1"/>
            <a:r>
              <a:rPr lang="ko-KR" altLang="en-US" sz="4400" b="1" dirty="0" smtClean="0"/>
              <a:t>라디오도 </a:t>
            </a:r>
            <a:endParaRPr lang="en-US" altLang="ko-KR" sz="4400" b="1" dirty="0" smtClean="0"/>
          </a:p>
          <a:p>
            <a:pPr algn="ctr" fontAlgn="base" latinLnBrk="1"/>
            <a:r>
              <a:rPr lang="ko-KR" altLang="en-US" sz="4400" b="1" dirty="0" smtClean="0"/>
              <a:t>들을 수 있어</a:t>
            </a:r>
            <a:r>
              <a:rPr lang="en-US" altLang="ko-KR" sz="4400" b="1" dirty="0" smtClean="0"/>
              <a:t>!</a:t>
            </a:r>
            <a:endParaRPr lang="ko-KR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61992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ko-KR" sz="6600" b="1" dirty="0" smtClean="0"/>
              <a:t>1920</a:t>
            </a:r>
            <a:r>
              <a:rPr lang="ko-KR" altLang="en-US" sz="6600" b="1" dirty="0" smtClean="0"/>
              <a:t>년 문화의 </a:t>
            </a:r>
            <a:r>
              <a:rPr lang="ko-KR" altLang="en-US" sz="6600" b="1" dirty="0" smtClean="0">
                <a:solidFill>
                  <a:srgbClr val="0000FF"/>
                </a:solidFill>
              </a:rPr>
              <a:t>발달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4" name="Picture 2" descr="C:\Users\user\Desktop\하부노미나토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95" y="1456839"/>
            <a:ext cx="4415077" cy="3828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타원형 설명선 4"/>
          <p:cNvSpPr/>
          <p:nvPr/>
        </p:nvSpPr>
        <p:spPr>
          <a:xfrm>
            <a:off x="192708" y="1438133"/>
            <a:ext cx="3731220" cy="3893285"/>
          </a:xfrm>
          <a:prstGeom prst="wedgeEllipseCallout">
            <a:avLst>
              <a:gd name="adj1" fmla="val 89837"/>
              <a:gd name="adj2" fmla="val 142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 latinLnBrk="1"/>
            <a:r>
              <a:rPr lang="ko-KR" altLang="en-US" sz="4400" b="1" dirty="0" smtClean="0"/>
              <a:t>난 </a:t>
            </a:r>
            <a:r>
              <a:rPr lang="en-US" altLang="ko-KR" sz="4400" b="1" dirty="0" smtClean="0"/>
              <a:t>1600</a:t>
            </a:r>
            <a:r>
              <a:rPr lang="ko-KR" altLang="en-US" sz="4400" b="1" dirty="0" smtClean="0"/>
              <a:t>만 장이나 </a:t>
            </a:r>
            <a:endParaRPr lang="en-US" altLang="ko-KR" sz="4400" b="1" dirty="0" smtClean="0"/>
          </a:p>
          <a:p>
            <a:pPr fontAlgn="base" latinLnBrk="1"/>
            <a:r>
              <a:rPr lang="ko-KR" altLang="en-US" sz="4400" b="1" dirty="0" smtClean="0"/>
              <a:t>팔렸지</a:t>
            </a:r>
            <a:endParaRPr lang="ko-KR" altLang="en-US" sz="4400" b="1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xmlns="" id="{744E817D-D2C6-4336-96D2-ADCF7DA302A9}"/>
              </a:ext>
            </a:extLst>
          </p:cNvPr>
          <p:cNvSpPr txBox="1">
            <a:spLocks/>
          </p:cNvSpPr>
          <p:nvPr/>
        </p:nvSpPr>
        <p:spPr>
          <a:xfrm>
            <a:off x="4404296" y="5845494"/>
            <a:ext cx="4115898" cy="463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600" b="1" dirty="0" err="1" smtClean="0">
                <a:solidFill>
                  <a:schemeClr val="tx1"/>
                </a:solidFill>
              </a:rPr>
              <a:t>하부노미나토</a:t>
            </a:r>
            <a:endParaRPr lang="en-US" altLang="ko-KR" sz="36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3600" b="1" dirty="0" smtClean="0">
                <a:solidFill>
                  <a:schemeClr val="tx1"/>
                </a:solidFill>
              </a:rPr>
              <a:t>(</a:t>
            </a:r>
            <a:r>
              <a:rPr lang="ko-KR" altLang="en-US" sz="3600" b="1" dirty="0" err="1">
                <a:solidFill>
                  <a:schemeClr val="tx1"/>
                </a:solidFill>
              </a:rPr>
              <a:t>波浮</a:t>
            </a:r>
            <a:r>
              <a:rPr lang="ja-JP" altLang="en-US" sz="3600" b="1" dirty="0">
                <a:solidFill>
                  <a:schemeClr val="tx1"/>
                </a:solidFill>
              </a:rPr>
              <a:t>の</a:t>
            </a:r>
            <a:r>
              <a:rPr lang="ko-KR" altLang="en-US" sz="3600" b="1" dirty="0" smtClean="0">
                <a:solidFill>
                  <a:schemeClr val="tx1"/>
                </a:solidFill>
              </a:rPr>
              <a:t>港</a:t>
            </a:r>
            <a:r>
              <a:rPr lang="en-US" altLang="ko-KR" sz="3600" b="1" dirty="0" smtClean="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xmlns="" id="{DAC82F7F-08E2-4069-832E-A8361D3CC8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2278" y="1268961"/>
            <a:ext cx="7294074" cy="4480910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xmlns="" id="{BA308841-BD58-4097-89C9-59DBA98B23A6}"/>
              </a:ext>
            </a:extLst>
          </p:cNvPr>
          <p:cNvSpPr txBox="1">
            <a:spLocks/>
          </p:cNvSpPr>
          <p:nvPr/>
        </p:nvSpPr>
        <p:spPr>
          <a:xfrm>
            <a:off x="877412" y="6038684"/>
            <a:ext cx="7328941" cy="362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b="1" dirty="0" smtClean="0">
                <a:solidFill>
                  <a:srgbClr val="0000FF"/>
                </a:solidFill>
              </a:rPr>
              <a:t>금융공황</a:t>
            </a:r>
            <a:endParaRPr lang="ko-KR" altLang="en-US" sz="4800" b="1" dirty="0">
              <a:solidFill>
                <a:srgbClr val="0000FF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116632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6600" b="1" dirty="0" smtClean="0">
                <a:solidFill>
                  <a:srgbClr val="FF0000"/>
                </a:solidFill>
              </a:rPr>
              <a:t>세계대공황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전쟁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 발발</a:t>
            </a:r>
            <a:endParaRPr lang="en-US" altLang="ko-KR" sz="6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53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61992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세계대공황</a:t>
            </a:r>
            <a:r>
              <a:rPr lang="ko-KR" altLang="en-US" sz="6600" b="1" dirty="0" smtClean="0"/>
              <a:t>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전쟁</a:t>
            </a:r>
            <a:r>
              <a:rPr lang="ko-KR" altLang="en-US" sz="6600" b="1" dirty="0" smtClean="0"/>
              <a:t> 발발</a:t>
            </a:r>
            <a:endParaRPr lang="ko-KR" altLang="en-US" sz="6600" b="1" dirty="0"/>
          </a:p>
        </p:txBody>
      </p:sp>
      <p:pic>
        <p:nvPicPr>
          <p:cNvPr id="4" name="내용 개체 틀 4">
            <a:extLst>
              <a:ext uri="{FF2B5EF4-FFF2-40B4-BE49-F238E27FC236}">
                <a16:creationId xmlns:a16="http://schemas.microsoft.com/office/drawing/2014/main" xmlns="" id="{2822098D-513A-450D-9D25-8830DAB32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82641" y="1460716"/>
            <a:ext cx="4774640" cy="4118677"/>
          </a:xfr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xmlns="" id="{8B3411D0-F3F7-4B95-B067-E16E3F2F6571}"/>
              </a:ext>
            </a:extLst>
          </p:cNvPr>
          <p:cNvSpPr txBox="1">
            <a:spLocks/>
          </p:cNvSpPr>
          <p:nvPr/>
        </p:nvSpPr>
        <p:spPr>
          <a:xfrm>
            <a:off x="4078170" y="5790712"/>
            <a:ext cx="4744241" cy="563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채권발행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그룹 10"/>
          <p:cNvGrpSpPr/>
          <p:nvPr/>
        </p:nvGrpSpPr>
        <p:grpSpPr>
          <a:xfrm>
            <a:off x="4067944" y="1412776"/>
            <a:ext cx="4752528" cy="4176464"/>
            <a:chOff x="4067944" y="1412776"/>
            <a:chExt cx="4752528" cy="4176464"/>
          </a:xfrm>
        </p:grpSpPr>
        <p:sp>
          <p:nvSpPr>
            <p:cNvPr id="8" name="직사각형 7"/>
            <p:cNvSpPr/>
            <p:nvPr/>
          </p:nvSpPr>
          <p:spPr>
            <a:xfrm>
              <a:off x="4067944" y="1412776"/>
              <a:ext cx="4752528" cy="417646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139952" y="2492896"/>
              <a:ext cx="468052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b="1" dirty="0" smtClean="0"/>
                <a:t>전쟁비용 마련</a:t>
              </a:r>
              <a:endParaRPr lang="ko-KR" altLang="en-US" sz="6000" b="1" dirty="0"/>
            </a:p>
          </p:txBody>
        </p:sp>
      </p:grpSp>
      <p:sp>
        <p:nvSpPr>
          <p:cNvPr id="5" name="타원형 설명선 4"/>
          <p:cNvSpPr/>
          <p:nvPr/>
        </p:nvSpPr>
        <p:spPr>
          <a:xfrm>
            <a:off x="251520" y="1539646"/>
            <a:ext cx="3591731" cy="3905578"/>
          </a:xfrm>
          <a:prstGeom prst="wedgeEllipseCallout">
            <a:avLst>
              <a:gd name="adj1" fmla="val 63446"/>
              <a:gd name="adj2" fmla="val 374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400" b="1" dirty="0" smtClean="0">
                <a:solidFill>
                  <a:schemeClr val="tx1"/>
                </a:solidFill>
              </a:rPr>
              <a:t>이걸로 잠깐 위기를 극복하자</a:t>
            </a:r>
            <a:endParaRPr lang="ko-KR" alt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040FE79B-49F2-42B8-874E-5A71E4E0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78" y="5897321"/>
            <a:ext cx="4426197" cy="452895"/>
          </a:xfrm>
        </p:spPr>
        <p:txBody>
          <a:bodyPr>
            <a:noAutofit/>
          </a:bodyPr>
          <a:lstStyle/>
          <a:p>
            <a:pPr algn="ctr"/>
            <a:r>
              <a:rPr lang="ko-KR" altLang="en-US" sz="4800" b="1" dirty="0" err="1" smtClean="0">
                <a:solidFill>
                  <a:srgbClr val="0000CC"/>
                </a:solidFill>
              </a:rPr>
              <a:t>유조구</a:t>
            </a:r>
            <a:r>
              <a:rPr lang="ko-KR" altLang="en-US" sz="4800" b="1" dirty="0" smtClean="0">
                <a:solidFill>
                  <a:srgbClr val="0000CC"/>
                </a:solidFill>
              </a:rPr>
              <a:t> </a:t>
            </a:r>
            <a:r>
              <a:rPr lang="ko-KR" altLang="en-US" sz="4800" b="1" dirty="0">
                <a:solidFill>
                  <a:srgbClr val="0000CC"/>
                </a:solidFill>
              </a:rPr>
              <a:t>사건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xmlns="" id="{F756151C-7E79-4BBC-B60F-41DD09CD2F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2648"/>
            <a:ext cx="4534437" cy="4038600"/>
          </a:xfr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2" y="108486"/>
            <a:ext cx="914399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6600" b="1" dirty="0" smtClean="0">
                <a:solidFill>
                  <a:schemeClr val="tx1"/>
                </a:solidFill>
              </a:rPr>
              <a:t>1930</a:t>
            </a:r>
            <a:r>
              <a:rPr lang="ko-KR" altLang="en-US" sz="6600" b="1" dirty="0" smtClean="0">
                <a:solidFill>
                  <a:schemeClr val="tx1"/>
                </a:solidFill>
              </a:rPr>
              <a:t>년대 </a:t>
            </a:r>
            <a:r>
              <a:rPr lang="ko-KR" altLang="en-US" sz="6600" b="1" dirty="0" smtClean="0">
                <a:solidFill>
                  <a:srgbClr val="FF0000"/>
                </a:solidFill>
              </a:rPr>
              <a:t>중일 전쟁</a:t>
            </a:r>
            <a:endParaRPr lang="en-US" altLang="ko-KR" sz="6600" b="1" dirty="0" smtClean="0">
              <a:solidFill>
                <a:srgbClr val="FF0000"/>
              </a:solidFill>
            </a:endParaRPr>
          </a:p>
        </p:txBody>
      </p:sp>
      <p:grpSp>
        <p:nvGrpSpPr>
          <p:cNvPr id="4" name="그룹 7"/>
          <p:cNvGrpSpPr/>
          <p:nvPr/>
        </p:nvGrpSpPr>
        <p:grpSpPr>
          <a:xfrm>
            <a:off x="4900109" y="1340768"/>
            <a:ext cx="4136387" cy="4464496"/>
            <a:chOff x="4900109" y="1340768"/>
            <a:chExt cx="4136387" cy="4464496"/>
          </a:xfrm>
        </p:grpSpPr>
        <p:sp>
          <p:nvSpPr>
            <p:cNvPr id="3" name="타원형 설명선 2"/>
            <p:cNvSpPr/>
            <p:nvPr/>
          </p:nvSpPr>
          <p:spPr>
            <a:xfrm rot="1253706">
              <a:off x="4900109" y="1340768"/>
              <a:ext cx="4136387" cy="4464496"/>
            </a:xfrm>
            <a:prstGeom prst="wedgeEllipseCallout">
              <a:avLst>
                <a:gd name="adj1" fmla="val -52872"/>
                <a:gd name="adj2" fmla="val 5988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32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36096" y="2049810"/>
              <a:ext cx="334786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/>
                <a:t>일부러 만철 노선을 폭파했지만</a:t>
              </a:r>
              <a:r>
                <a:rPr lang="en-US" altLang="ko-KR" sz="3200" b="1" dirty="0" smtClean="0"/>
                <a:t>, </a:t>
              </a:r>
            </a:p>
            <a:p>
              <a:r>
                <a:rPr lang="ko-KR" altLang="en-US" sz="3200" b="1" dirty="0" smtClean="0"/>
                <a:t>중국 군이 먼저 공격했다고 </a:t>
              </a:r>
              <a:r>
                <a:rPr lang="ko-KR" altLang="en-US" sz="3200" b="1" dirty="0" smtClean="0">
                  <a:solidFill>
                    <a:srgbClr val="FF0000"/>
                  </a:solidFill>
                </a:rPr>
                <a:t>거짓말</a:t>
              </a:r>
              <a:r>
                <a:rPr lang="ko-KR" altLang="en-US" sz="3200" b="1" dirty="0" smtClean="0"/>
                <a:t> 해야겠다</a:t>
              </a:r>
            </a:p>
            <a:p>
              <a:endParaRPr lang="ko-KR" altLang="en-US" sz="3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9339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464</Words>
  <Application>Microsoft Office PowerPoint</Application>
  <PresentationFormat>화면 슬라이드 쇼(4:3)</PresentationFormat>
  <Paragraphs>153</Paragraphs>
  <Slides>43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Office 테마</vt:lpstr>
      <vt:lpstr>쇼와시대 (전기) </vt:lpstr>
      <vt:lpstr>목차</vt:lpstr>
      <vt:lpstr>쇼와 시대</vt:lpstr>
      <vt:lpstr>  신 여성 모가라</vt:lpstr>
      <vt:lpstr> 1920년 문화의 발달 </vt:lpstr>
      <vt:lpstr>1920년 문화의 발달</vt:lpstr>
      <vt:lpstr>슬라이드 7</vt:lpstr>
      <vt:lpstr>세계대공황 전쟁 발발</vt:lpstr>
      <vt:lpstr>유조구 사건</vt:lpstr>
      <vt:lpstr>1930년대 중일 전쟁</vt:lpstr>
      <vt:lpstr>슬라이드 11</vt:lpstr>
      <vt:lpstr>1930년대 태평양전쟁</vt:lpstr>
      <vt:lpstr>맥아더 장군</vt:lpstr>
      <vt:lpstr>패전 후 일본</vt:lpstr>
      <vt:lpstr>패전 후 일본</vt:lpstr>
      <vt:lpstr>여성의 보통선거</vt:lpstr>
      <vt:lpstr>1940년대 일본의 발전</vt:lpstr>
      <vt:lpstr>1940년대 일본의 발전</vt:lpstr>
      <vt:lpstr>쇼와시대 (후기) </vt:lpstr>
      <vt:lpstr>목차</vt:lpstr>
      <vt:lpstr>군국주의</vt:lpstr>
      <vt:lpstr>30년대 이후 전시상황</vt:lpstr>
      <vt:lpstr>만주사변과 군국주의</vt:lpstr>
      <vt:lpstr>만주사변과 군국주의</vt:lpstr>
      <vt:lpstr>중일전쟁과 난징대학살</vt:lpstr>
      <vt:lpstr>중일전쟁과 난징대학살</vt:lpstr>
      <vt:lpstr>영,미에 대한 감정악화</vt:lpstr>
      <vt:lpstr>국내, 국외적 문제</vt:lpstr>
      <vt:lpstr>국내, 국외적 문제</vt:lpstr>
      <vt:lpstr>국내, 국외적 문제</vt:lpstr>
      <vt:lpstr>국내, 국외적 문제</vt:lpstr>
      <vt:lpstr>슬라이드 32</vt:lpstr>
      <vt:lpstr>슬라이드 33</vt:lpstr>
      <vt:lpstr>슬라이드 34</vt:lpstr>
      <vt:lpstr>삼국동맹과 제 2차 세계대전</vt:lpstr>
      <vt:lpstr>태평양 전쟁</vt:lpstr>
      <vt:lpstr>태평양 전쟁</vt:lpstr>
      <vt:lpstr> </vt:lpstr>
      <vt:lpstr>태평양 전쟁</vt:lpstr>
      <vt:lpstr>슬라이드 40</vt:lpstr>
      <vt:lpstr>태평양 전쟁</vt:lpstr>
      <vt:lpstr>태평양 전쟁</vt:lpstr>
      <vt:lpstr>슬라이드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쇼와시대 (전기) </dc:title>
  <dc:creator>samsung</dc:creator>
  <cp:lastModifiedBy>samsung</cp:lastModifiedBy>
  <cp:revision>1</cp:revision>
  <dcterms:created xsi:type="dcterms:W3CDTF">2017-12-14T06:59:06Z</dcterms:created>
  <dcterms:modified xsi:type="dcterms:W3CDTF">2017-12-14T07:00:26Z</dcterms:modified>
</cp:coreProperties>
</file>