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6" r:id="rId1"/>
    <p:sldMasterId id="2147484119" r:id="rId2"/>
  </p:sldMasterIdLst>
  <p:notesMasterIdLst>
    <p:notesMasterId r:id="rId84"/>
  </p:notesMasterIdLst>
  <p:sldIdLst>
    <p:sldId id="335" r:id="rId3"/>
    <p:sldId id="337" r:id="rId4"/>
    <p:sldId id="336" r:id="rId5"/>
    <p:sldId id="338" r:id="rId6"/>
    <p:sldId id="334" r:id="rId7"/>
    <p:sldId id="256" r:id="rId8"/>
    <p:sldId id="262" r:id="rId9"/>
    <p:sldId id="258" r:id="rId10"/>
    <p:sldId id="263" r:id="rId11"/>
    <p:sldId id="259" r:id="rId12"/>
    <p:sldId id="260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272" r:id="rId25"/>
    <p:sldId id="273" r:id="rId26"/>
    <p:sldId id="274" r:id="rId27"/>
    <p:sldId id="275" r:id="rId28"/>
    <p:sldId id="276" r:id="rId29"/>
    <p:sldId id="278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339" r:id="rId39"/>
    <p:sldId id="340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08" r:id="rId69"/>
    <p:sldId id="309" r:id="rId70"/>
    <p:sldId id="310" r:id="rId71"/>
    <p:sldId id="311" r:id="rId72"/>
    <p:sldId id="312" r:id="rId73"/>
    <p:sldId id="313" r:id="rId74"/>
    <p:sldId id="314" r:id="rId75"/>
    <p:sldId id="315" r:id="rId76"/>
    <p:sldId id="316" r:id="rId77"/>
    <p:sldId id="317" r:id="rId78"/>
    <p:sldId id="318" r:id="rId79"/>
    <p:sldId id="319" r:id="rId80"/>
    <p:sldId id="320" r:id="rId81"/>
    <p:sldId id="321" r:id="rId82"/>
    <p:sldId id="322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89" Type="http://schemas.microsoft.com/office/2015/10/relationships/revisionInfo" Target="revisionInfo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07639923387944E-2"/>
          <c:y val="0.11935149364225556"/>
          <c:w val="0.89606286957678871"/>
          <c:h val="0.75902745084722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소극적</c:v>
                </c:pt>
                <c:pt idx="1">
                  <c:v>적극적</c:v>
                </c:pt>
                <c:pt idx="2">
                  <c:v>중립적</c:v>
                </c:pt>
                <c:pt idx="3">
                  <c:v>불개입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20</c:v>
                </c:pt>
                <c:pt idx="2">
                  <c:v>36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F-46A7-B536-16010591A2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05898048"/>
        <c:axId val="1462691904"/>
      </c:barChart>
      <c:catAx>
        <c:axId val="1405898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462691904"/>
        <c:crosses val="autoZero"/>
        <c:auto val="1"/>
        <c:lblAlgn val="ctr"/>
        <c:lblOffset val="100"/>
        <c:noMultiLvlLbl val="0"/>
      </c:catAx>
      <c:valAx>
        <c:axId val="1462691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0589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16522873538761E-2"/>
          <c:y val="5.631791571402494E-2"/>
          <c:w val="0.97352790669316658"/>
          <c:h val="0.86843403984878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일본</c:v>
                </c:pt>
                <c:pt idx="1">
                  <c:v>한국</c:v>
                </c:pt>
                <c:pt idx="2">
                  <c:v>양국동등</c:v>
                </c:pt>
                <c:pt idx="3">
                  <c:v>무응답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</c:v>
                </c:pt>
                <c:pt idx="1">
                  <c:v>21</c:v>
                </c:pt>
                <c:pt idx="2">
                  <c:v>48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E-46D3-99CA-53834582C1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73729920"/>
        <c:axId val="1609445296"/>
      </c:barChart>
      <c:catAx>
        <c:axId val="1473729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09445296"/>
        <c:crosses val="autoZero"/>
        <c:auto val="1"/>
        <c:lblAlgn val="ctr"/>
        <c:lblOffset val="100"/>
        <c:noMultiLvlLbl val="0"/>
      </c:catAx>
      <c:valAx>
        <c:axId val="1609445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372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3347966502869E-2"/>
          <c:y val="1.327339538619569E-2"/>
          <c:w val="0.92656249999999996"/>
          <c:h val="0.89776563128902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한국</c:v>
                </c:pt>
                <c:pt idx="1">
                  <c:v>일본</c:v>
                </c:pt>
                <c:pt idx="2">
                  <c:v>잘 모른다</c:v>
                </c:pt>
                <c:pt idx="3">
                  <c:v>무응답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</c:v>
                </c:pt>
                <c:pt idx="1">
                  <c:v>18</c:v>
                </c:pt>
                <c:pt idx="2">
                  <c:v>8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4-427C-8469-90304F34ED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72747328"/>
        <c:axId val="1462699680"/>
      </c:barChart>
      <c:catAx>
        <c:axId val="1472747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462699680"/>
        <c:crosses val="autoZero"/>
        <c:auto val="1"/>
        <c:lblAlgn val="ctr"/>
        <c:lblOffset val="100"/>
        <c:noMultiLvlLbl val="0"/>
      </c:catAx>
      <c:valAx>
        <c:axId val="1462699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274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7C346-B46E-4E3C-862E-D748E8A377C1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9EBE0-460B-424F-B82A-A172400E15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230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353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973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27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279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90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 bwMode="gray">
          <a:xfrm>
            <a:off x="11393715" y="5873327"/>
            <a:ext cx="798285" cy="987315"/>
          </a:xfrm>
          <a:custGeom>
            <a:avLst/>
            <a:gdLst>
              <a:gd name="connsiteX0" fmla="*/ 587828 w 598714"/>
              <a:gd name="connsiteY0" fmla="*/ 0 h 979714"/>
              <a:gd name="connsiteX1" fmla="*/ 598714 w 598714"/>
              <a:gd name="connsiteY1" fmla="*/ 979714 h 979714"/>
              <a:gd name="connsiteX2" fmla="*/ 174171 w 598714"/>
              <a:gd name="connsiteY2" fmla="*/ 968828 h 979714"/>
              <a:gd name="connsiteX3" fmla="*/ 0 w 598714"/>
              <a:gd name="connsiteY3" fmla="*/ 185057 h 979714"/>
              <a:gd name="connsiteX4" fmla="*/ 587828 w 598714"/>
              <a:gd name="connsiteY4" fmla="*/ 0 h 979714"/>
              <a:gd name="connsiteX0" fmla="*/ 595944 w 598714"/>
              <a:gd name="connsiteY0" fmla="*/ 0 h 984674"/>
              <a:gd name="connsiteX1" fmla="*/ 598714 w 598714"/>
              <a:gd name="connsiteY1" fmla="*/ 984674 h 984674"/>
              <a:gd name="connsiteX2" fmla="*/ 174171 w 598714"/>
              <a:gd name="connsiteY2" fmla="*/ 973788 h 984674"/>
              <a:gd name="connsiteX3" fmla="*/ 0 w 598714"/>
              <a:gd name="connsiteY3" fmla="*/ 190017 h 984674"/>
              <a:gd name="connsiteX4" fmla="*/ 595944 w 598714"/>
              <a:gd name="connsiteY4" fmla="*/ 0 h 984674"/>
              <a:gd name="connsiteX0" fmla="*/ 595944 w 598714"/>
              <a:gd name="connsiteY0" fmla="*/ 0 h 987315"/>
              <a:gd name="connsiteX1" fmla="*/ 598714 w 598714"/>
              <a:gd name="connsiteY1" fmla="*/ 984674 h 987315"/>
              <a:gd name="connsiteX2" fmla="*/ 179582 w 598714"/>
              <a:gd name="connsiteY2" fmla="*/ 987315 h 987315"/>
              <a:gd name="connsiteX3" fmla="*/ 0 w 598714"/>
              <a:gd name="connsiteY3" fmla="*/ 190017 h 987315"/>
              <a:gd name="connsiteX4" fmla="*/ 595944 w 598714"/>
              <a:gd name="connsiteY4" fmla="*/ 0 h 98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714" h="987315">
                <a:moveTo>
                  <a:pt x="595944" y="0"/>
                </a:moveTo>
                <a:cubicBezTo>
                  <a:pt x="596867" y="328225"/>
                  <a:pt x="597791" y="656449"/>
                  <a:pt x="598714" y="984674"/>
                </a:cubicBezTo>
                <a:lnTo>
                  <a:pt x="179582" y="987315"/>
                </a:lnTo>
                <a:lnTo>
                  <a:pt x="0" y="190017"/>
                </a:lnTo>
                <a:lnTo>
                  <a:pt x="5959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 bwMode="gray">
          <a:xfrm>
            <a:off x="10406744" y="2677887"/>
            <a:ext cx="1790009" cy="3298371"/>
          </a:xfrm>
          <a:custGeom>
            <a:avLst/>
            <a:gdLst>
              <a:gd name="connsiteX0" fmla="*/ 0 w 1338943"/>
              <a:gd name="connsiteY0" fmla="*/ 206828 h 3298371"/>
              <a:gd name="connsiteX1" fmla="*/ 1338943 w 1338943"/>
              <a:gd name="connsiteY1" fmla="*/ 0 h 3298371"/>
              <a:gd name="connsiteX2" fmla="*/ 1328057 w 1338943"/>
              <a:gd name="connsiteY2" fmla="*/ 3102428 h 3298371"/>
              <a:gd name="connsiteX3" fmla="*/ 718457 w 1338943"/>
              <a:gd name="connsiteY3" fmla="*/ 3298371 h 3298371"/>
              <a:gd name="connsiteX4" fmla="*/ 0 w 1338943"/>
              <a:gd name="connsiteY4" fmla="*/ 206828 h 3298371"/>
              <a:gd name="connsiteX0" fmla="*/ 0 w 1342507"/>
              <a:gd name="connsiteY0" fmla="*/ 206828 h 3298371"/>
              <a:gd name="connsiteX1" fmla="*/ 1338943 w 1342507"/>
              <a:gd name="connsiteY1" fmla="*/ 0 h 3298371"/>
              <a:gd name="connsiteX2" fmla="*/ 1338878 w 1342507"/>
              <a:gd name="connsiteY2" fmla="*/ 3097919 h 3298371"/>
              <a:gd name="connsiteX3" fmla="*/ 718457 w 1342507"/>
              <a:gd name="connsiteY3" fmla="*/ 3298371 h 3298371"/>
              <a:gd name="connsiteX4" fmla="*/ 0 w 1342507"/>
              <a:gd name="connsiteY4" fmla="*/ 206828 h 329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507" h="3298371">
                <a:moveTo>
                  <a:pt x="0" y="206828"/>
                </a:moveTo>
                <a:lnTo>
                  <a:pt x="1338943" y="0"/>
                </a:lnTo>
                <a:cubicBezTo>
                  <a:pt x="1335314" y="1034143"/>
                  <a:pt x="1342507" y="2063776"/>
                  <a:pt x="1338878" y="3097919"/>
                </a:cubicBezTo>
                <a:lnTo>
                  <a:pt x="718457" y="3298371"/>
                </a:lnTo>
                <a:lnTo>
                  <a:pt x="0" y="2068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/>
        </p:nvSpPr>
        <p:spPr bwMode="gray">
          <a:xfrm>
            <a:off x="-14515" y="2917372"/>
            <a:ext cx="11509829" cy="3940629"/>
          </a:xfrm>
          <a:custGeom>
            <a:avLst/>
            <a:gdLst>
              <a:gd name="connsiteX0" fmla="*/ 0 w 8632372"/>
              <a:gd name="connsiteY0" fmla="*/ 3940629 h 3940629"/>
              <a:gd name="connsiteX1" fmla="*/ 2732315 w 8632372"/>
              <a:gd name="connsiteY1" fmla="*/ 783772 h 3940629"/>
              <a:gd name="connsiteX2" fmla="*/ 7696200 w 8632372"/>
              <a:gd name="connsiteY2" fmla="*/ 0 h 3940629"/>
              <a:gd name="connsiteX3" fmla="*/ 8632372 w 8632372"/>
              <a:gd name="connsiteY3" fmla="*/ 3940629 h 3940629"/>
              <a:gd name="connsiteX4" fmla="*/ 0 w 8632372"/>
              <a:gd name="connsiteY4" fmla="*/ 3940629 h 394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2372" h="3940629">
                <a:moveTo>
                  <a:pt x="0" y="3940629"/>
                </a:moveTo>
                <a:lnTo>
                  <a:pt x="2732315" y="783772"/>
                </a:lnTo>
                <a:lnTo>
                  <a:pt x="7696200" y="0"/>
                </a:lnTo>
                <a:lnTo>
                  <a:pt x="8632372" y="3940629"/>
                </a:lnTo>
                <a:lnTo>
                  <a:pt x="0" y="3940629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865632" y="6419088"/>
            <a:ext cx="10460736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11558016" y="6419088"/>
            <a:ext cx="633984" cy="365760"/>
          </a:xfrm>
        </p:spPr>
        <p:txBody>
          <a:bodyPr/>
          <a:lstStyle/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reeform 8"/>
          <p:cNvSpPr/>
          <p:nvPr/>
        </p:nvSpPr>
        <p:spPr bwMode="gray">
          <a:xfrm>
            <a:off x="2363433" y="1"/>
            <a:ext cx="1747915" cy="1115627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936" h="1115627">
                <a:moveTo>
                  <a:pt x="0" y="0"/>
                </a:moveTo>
                <a:lnTo>
                  <a:pt x="435006" y="1115627"/>
                </a:lnTo>
                <a:lnTo>
                  <a:pt x="1310936" y="645111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gray">
          <a:xfrm>
            <a:off x="-7890" y="1"/>
            <a:ext cx="2693033" cy="1452979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 bwMode="gray">
          <a:xfrm>
            <a:off x="-4175" y="895611"/>
            <a:ext cx="2875420" cy="1399784"/>
          </a:xfrm>
          <a:custGeom>
            <a:avLst/>
            <a:gdLst>
              <a:gd name="connsiteX0" fmla="*/ 2048006 w 2148214"/>
              <a:gd name="connsiteY0" fmla="*/ 0 h 1399784"/>
              <a:gd name="connsiteX1" fmla="*/ 2148214 w 2148214"/>
              <a:gd name="connsiteY1" fmla="*/ 253652 h 1399784"/>
              <a:gd name="connsiteX2" fmla="*/ 0 w 2148214"/>
              <a:gd name="connsiteY2" fmla="*/ 1399784 h 1399784"/>
              <a:gd name="connsiteX3" fmla="*/ 0 w 2148214"/>
              <a:gd name="connsiteY3" fmla="*/ 676405 h 1399784"/>
              <a:gd name="connsiteX4" fmla="*/ 2048006 w 2148214"/>
              <a:gd name="connsiteY4" fmla="*/ 0 h 1399784"/>
              <a:gd name="connsiteX0" fmla="*/ 2048006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48006 w 2156565"/>
              <a:gd name="connsiteY4" fmla="*/ 0 h 1399784"/>
              <a:gd name="connsiteX0" fmla="*/ 2060532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60532 w 2156565"/>
              <a:gd name="connsiteY4" fmla="*/ 0 h 139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565" h="1399784">
                <a:moveTo>
                  <a:pt x="2060532" y="0"/>
                </a:moveTo>
                <a:lnTo>
                  <a:pt x="2156565" y="247389"/>
                </a:lnTo>
                <a:lnTo>
                  <a:pt x="0" y="1399784"/>
                </a:lnTo>
                <a:lnTo>
                  <a:pt x="0" y="676405"/>
                </a:lnTo>
                <a:lnTo>
                  <a:pt x="20605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8768" y="36576"/>
            <a:ext cx="2474976" cy="365760"/>
          </a:xfrm>
        </p:spPr>
        <p:txBody>
          <a:bodyPr/>
          <a:lstStyle/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18" name="Oval 17"/>
          <p:cNvSpPr/>
          <p:nvPr/>
        </p:nvSpPr>
        <p:spPr bwMode="gray">
          <a:xfrm>
            <a:off x="101193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/>
        </p:nvSpPr>
        <p:spPr bwMode="gray">
          <a:xfrm>
            <a:off x="107289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Oval 19"/>
          <p:cNvSpPr/>
          <p:nvPr/>
        </p:nvSpPr>
        <p:spPr bwMode="gray">
          <a:xfrm>
            <a:off x="113385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02208" y="1755648"/>
            <a:ext cx="10363200" cy="106984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02208" y="2834640"/>
            <a:ext cx="8583168" cy="5943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96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9728"/>
            <a:ext cx="7924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459943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15390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3438145"/>
            <a:ext cx="10314432" cy="13529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2706624" y="1929384"/>
            <a:ext cx="8558784" cy="149961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10119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6215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22311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8186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73152"/>
            <a:ext cx="8193024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Oval 7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36782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97408" y="1426464"/>
            <a:ext cx="5388864" cy="786384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400" b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408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32576" y="1426464"/>
            <a:ext cx="5388864" cy="786384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32576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Oval 9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Oval 14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73152"/>
            <a:ext cx="93390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03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109728"/>
            <a:ext cx="9339072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Oval 5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85790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2592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767071" y="411480"/>
            <a:ext cx="6864096" cy="116205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64208"/>
            <a:ext cx="6815667" cy="47000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3440" y="1664208"/>
            <a:ext cx="3767328" cy="4690872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6343" y="6583680"/>
            <a:ext cx="2844800" cy="228600"/>
          </a:xfrm>
        </p:spPr>
        <p:txBody>
          <a:bodyPr/>
          <a:lstStyle/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59200" y="6583680"/>
            <a:ext cx="6705600" cy="2286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Oval 10"/>
          <p:cNvSpPr/>
          <p:nvPr/>
        </p:nvSpPr>
        <p:spPr bwMode="gray">
          <a:xfrm>
            <a:off x="30114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6210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42306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6388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852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6048" y="502920"/>
            <a:ext cx="10204704" cy="566928"/>
          </a:xfrm>
        </p:spPr>
        <p:txBody>
          <a:bodyPr anchor="ctr"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6048" y="1170432"/>
            <a:ext cx="10192512" cy="4114800"/>
          </a:xfr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1146048" y="5385816"/>
            <a:ext cx="10204704" cy="7863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Oval 7"/>
          <p:cNvSpPr/>
          <p:nvPr/>
        </p:nvSpPr>
        <p:spPr bwMode="gray">
          <a:xfrm>
            <a:off x="621792" y="658368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621792" y="5440680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00354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128016"/>
            <a:ext cx="8193024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7048"/>
            <a:ext cx="10972800" cy="459943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51152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gray">
          <a:xfrm flipH="1" flipV="1">
            <a:off x="9025831" y="6204296"/>
            <a:ext cx="1137093" cy="653704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  <a:gd name="connsiteX0" fmla="*/ 0 w 1310936"/>
              <a:gd name="connsiteY0" fmla="*/ 0 h 1063415"/>
              <a:gd name="connsiteX1" fmla="*/ 414592 w 1310936"/>
              <a:gd name="connsiteY1" fmla="*/ 1063415 h 1063415"/>
              <a:gd name="connsiteX2" fmla="*/ 1310936 w 1310936"/>
              <a:gd name="connsiteY2" fmla="*/ 645111 h 1063415"/>
              <a:gd name="connsiteX3" fmla="*/ 1222159 w 1310936"/>
              <a:gd name="connsiteY3" fmla="*/ 0 h 1063415"/>
              <a:gd name="connsiteX4" fmla="*/ 0 w 1310936"/>
              <a:gd name="connsiteY4" fmla="*/ 0 h 1063415"/>
              <a:gd name="connsiteX0" fmla="*/ 0 w 1328969"/>
              <a:gd name="connsiteY0" fmla="*/ 0 h 1063415"/>
              <a:gd name="connsiteX1" fmla="*/ 414592 w 1328969"/>
              <a:gd name="connsiteY1" fmla="*/ 1063415 h 1063415"/>
              <a:gd name="connsiteX2" fmla="*/ 1328969 w 1328969"/>
              <a:gd name="connsiteY2" fmla="*/ 764808 h 1063415"/>
              <a:gd name="connsiteX3" fmla="*/ 1222159 w 1328969"/>
              <a:gd name="connsiteY3" fmla="*/ 0 h 1063415"/>
              <a:gd name="connsiteX4" fmla="*/ 0 w 1328969"/>
              <a:gd name="connsiteY4" fmla="*/ 0 h 106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969" h="1063415">
                <a:moveTo>
                  <a:pt x="0" y="0"/>
                </a:moveTo>
                <a:lnTo>
                  <a:pt x="414592" y="1063415"/>
                </a:lnTo>
                <a:lnTo>
                  <a:pt x="1328969" y="764808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 bwMode="gray">
          <a:xfrm flipH="1" flipV="1">
            <a:off x="9882508" y="5623560"/>
            <a:ext cx="2316480" cy="1234440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274639"/>
            <a:ext cx="224332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>
          <a:xfrm>
            <a:off x="609600" y="274639"/>
            <a:ext cx="8534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609600" y="6583680"/>
            <a:ext cx="2844800" cy="228600"/>
          </a:xfrm>
        </p:spPr>
        <p:txBody>
          <a:bodyPr/>
          <a:lstStyle/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3560064" y="6583680"/>
            <a:ext cx="5486400" cy="2286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9351264" y="6583680"/>
            <a:ext cx="609600" cy="228600"/>
          </a:xfrm>
        </p:spPr>
        <p:txBody>
          <a:bodyPr/>
          <a:lstStyle/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939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228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4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3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9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63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91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56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61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6" name="Freeform 15"/>
          <p:cNvSpPr/>
          <p:nvPr/>
        </p:nvSpPr>
        <p:spPr bwMode="gray">
          <a:xfrm>
            <a:off x="-1" y="6229431"/>
            <a:ext cx="1822764" cy="20984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073" h="209846">
                <a:moveTo>
                  <a:pt x="0" y="0"/>
                </a:moveTo>
                <a:lnTo>
                  <a:pt x="1230086" y="21771"/>
                </a:lnTo>
                <a:lnTo>
                  <a:pt x="1367073" y="143886"/>
                </a:lnTo>
                <a:lnTo>
                  <a:pt x="521760" y="146472"/>
                </a:lnTo>
                <a:lnTo>
                  <a:pt x="507856" y="209846"/>
                </a:lnTo>
                <a:lnTo>
                  <a:pt x="1833" y="2083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Freeform 16"/>
          <p:cNvSpPr/>
          <p:nvPr/>
        </p:nvSpPr>
        <p:spPr bwMode="gray">
          <a:xfrm>
            <a:off x="749" y="6469524"/>
            <a:ext cx="1451972" cy="388477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979" h="388477">
                <a:moveTo>
                  <a:pt x="310" y="697"/>
                </a:moveTo>
                <a:lnTo>
                  <a:pt x="498339" y="0"/>
                </a:lnTo>
                <a:lnTo>
                  <a:pt x="464654" y="104880"/>
                </a:lnTo>
                <a:lnTo>
                  <a:pt x="1028546" y="104448"/>
                </a:lnTo>
                <a:lnTo>
                  <a:pt x="1088979" y="388477"/>
                </a:lnTo>
                <a:lnTo>
                  <a:pt x="1035" y="386331"/>
                </a:lnTo>
                <a:cubicBezTo>
                  <a:pt x="0" y="256993"/>
                  <a:pt x="1345" y="130035"/>
                  <a:pt x="310" y="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Freeform 17"/>
          <p:cNvSpPr/>
          <p:nvPr/>
        </p:nvSpPr>
        <p:spPr bwMode="gray">
          <a:xfrm>
            <a:off x="668880" y="6389202"/>
            <a:ext cx="6048469" cy="160684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352" h="369387">
                <a:moveTo>
                  <a:pt x="48436" y="0"/>
                </a:moveTo>
                <a:lnTo>
                  <a:pt x="4536352" y="26326"/>
                </a:lnTo>
                <a:lnTo>
                  <a:pt x="4472120" y="299405"/>
                </a:lnTo>
                <a:lnTo>
                  <a:pt x="0" y="369388"/>
                </a:lnTo>
                <a:lnTo>
                  <a:pt x="4843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Freeform 18"/>
          <p:cNvSpPr/>
          <p:nvPr/>
        </p:nvSpPr>
        <p:spPr bwMode="gray">
          <a:xfrm>
            <a:off x="1411361" y="6550388"/>
            <a:ext cx="9519352" cy="318498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48436 w 4536352"/>
              <a:gd name="connsiteY0" fmla="*/ 0 h 369388"/>
              <a:gd name="connsiteX1" fmla="*/ 4536352 w 4536352"/>
              <a:gd name="connsiteY1" fmla="*/ 26326 h 369388"/>
              <a:gd name="connsiteX2" fmla="*/ 4507345 w 4536352"/>
              <a:gd name="connsiteY2" fmla="*/ 341536 h 369388"/>
              <a:gd name="connsiteX3" fmla="*/ 0 w 4536352"/>
              <a:gd name="connsiteY3" fmla="*/ 369388 h 369388"/>
              <a:gd name="connsiteX4" fmla="*/ 48436 w 4536352"/>
              <a:gd name="connsiteY4" fmla="*/ 0 h 369388"/>
              <a:gd name="connsiteX0" fmla="*/ 0 w 4601879"/>
              <a:gd name="connsiteY0" fmla="*/ 52440 h 343062"/>
              <a:gd name="connsiteX1" fmla="*/ 4601879 w 4601879"/>
              <a:gd name="connsiteY1" fmla="*/ 0 h 343062"/>
              <a:gd name="connsiteX2" fmla="*/ 4572872 w 4601879"/>
              <a:gd name="connsiteY2" fmla="*/ 315210 h 343062"/>
              <a:gd name="connsiteX3" fmla="*/ 65527 w 4601879"/>
              <a:gd name="connsiteY3" fmla="*/ 343062 h 343062"/>
              <a:gd name="connsiteX4" fmla="*/ 0 w 4601879"/>
              <a:gd name="connsiteY4" fmla="*/ 52440 h 343062"/>
              <a:gd name="connsiteX0" fmla="*/ 0 w 4563837"/>
              <a:gd name="connsiteY0" fmla="*/ 22845 h 343062"/>
              <a:gd name="connsiteX1" fmla="*/ 4563837 w 4563837"/>
              <a:gd name="connsiteY1" fmla="*/ 0 h 343062"/>
              <a:gd name="connsiteX2" fmla="*/ 4534830 w 4563837"/>
              <a:gd name="connsiteY2" fmla="*/ 315210 h 343062"/>
              <a:gd name="connsiteX3" fmla="*/ 27485 w 4563837"/>
              <a:gd name="connsiteY3" fmla="*/ 343062 h 343062"/>
              <a:gd name="connsiteX4" fmla="*/ 0 w 4563837"/>
              <a:gd name="connsiteY4" fmla="*/ 22845 h 343062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34830 w 4563837"/>
              <a:gd name="connsiteY2" fmla="*/ 315210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12005 w 4563837"/>
              <a:gd name="connsiteY2" fmla="*/ 328662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2315"/>
              <a:gd name="connsiteY0" fmla="*/ 30917 h 340372"/>
              <a:gd name="connsiteX1" fmla="*/ 4562315 w 4562315"/>
              <a:gd name="connsiteY1" fmla="*/ 0 h 340372"/>
              <a:gd name="connsiteX2" fmla="*/ 4512005 w 4562315"/>
              <a:gd name="connsiteY2" fmla="*/ 336734 h 340372"/>
              <a:gd name="connsiteX3" fmla="*/ 32050 w 4562315"/>
              <a:gd name="connsiteY3" fmla="*/ 340372 h 340372"/>
              <a:gd name="connsiteX4" fmla="*/ 0 w 4562315"/>
              <a:gd name="connsiteY4" fmla="*/ 30917 h 34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2315" h="340372">
                <a:moveTo>
                  <a:pt x="0" y="30917"/>
                </a:moveTo>
                <a:lnTo>
                  <a:pt x="4562315" y="0"/>
                </a:lnTo>
                <a:lnTo>
                  <a:pt x="4512005" y="336734"/>
                </a:lnTo>
                <a:lnTo>
                  <a:pt x="32050" y="340372"/>
                </a:lnTo>
                <a:lnTo>
                  <a:pt x="0" y="309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Freeform 19"/>
          <p:cNvSpPr/>
          <p:nvPr/>
        </p:nvSpPr>
        <p:spPr bwMode="gray">
          <a:xfrm>
            <a:off x="6673851" y="6324681"/>
            <a:ext cx="1569095" cy="20002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581" h="323214">
                <a:moveTo>
                  <a:pt x="379208" y="-1"/>
                </a:moveTo>
                <a:lnTo>
                  <a:pt x="4545802" y="53258"/>
                </a:lnTo>
                <a:lnTo>
                  <a:pt x="4670581" y="310948"/>
                </a:lnTo>
                <a:lnTo>
                  <a:pt x="0" y="323214"/>
                </a:lnTo>
                <a:lnTo>
                  <a:pt x="379208" y="-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Freeform 20"/>
          <p:cNvSpPr/>
          <p:nvPr/>
        </p:nvSpPr>
        <p:spPr bwMode="gray">
          <a:xfrm>
            <a:off x="8224171" y="6353256"/>
            <a:ext cx="3290141" cy="16668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9574" h="269345">
                <a:moveTo>
                  <a:pt x="0" y="-1"/>
                </a:moveTo>
                <a:lnTo>
                  <a:pt x="5289574" y="22476"/>
                </a:lnTo>
                <a:lnTo>
                  <a:pt x="4715043" y="237841"/>
                </a:lnTo>
                <a:lnTo>
                  <a:pt x="90402" y="269345"/>
                </a:lnTo>
                <a:lnTo>
                  <a:pt x="0" y="-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 21"/>
          <p:cNvSpPr/>
          <p:nvPr/>
        </p:nvSpPr>
        <p:spPr bwMode="gray">
          <a:xfrm>
            <a:off x="11223081" y="6360400"/>
            <a:ext cx="791120" cy="149573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982" h="241689">
                <a:moveTo>
                  <a:pt x="2696066" y="0"/>
                </a:moveTo>
                <a:lnTo>
                  <a:pt x="5883982" y="7086"/>
                </a:lnTo>
                <a:lnTo>
                  <a:pt x="3066102" y="241689"/>
                </a:lnTo>
                <a:lnTo>
                  <a:pt x="0" y="238564"/>
                </a:lnTo>
                <a:lnTo>
                  <a:pt x="2696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Freeform 22"/>
          <p:cNvSpPr/>
          <p:nvPr/>
        </p:nvSpPr>
        <p:spPr bwMode="gray">
          <a:xfrm>
            <a:off x="10883358" y="6362781"/>
            <a:ext cx="1307596" cy="49521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  <a:gd name="connsiteX0" fmla="*/ 783321 w 5883982"/>
              <a:gd name="connsiteY0" fmla="*/ 0 h 238076"/>
              <a:gd name="connsiteX1" fmla="*/ 5883982 w 5883982"/>
              <a:gd name="connsiteY1" fmla="*/ 3473 h 238076"/>
              <a:gd name="connsiteX2" fmla="*/ 3066102 w 5883982"/>
              <a:gd name="connsiteY2" fmla="*/ 238076 h 238076"/>
              <a:gd name="connsiteX3" fmla="*/ 0 w 5883982"/>
              <a:gd name="connsiteY3" fmla="*/ 234951 h 238076"/>
              <a:gd name="connsiteX4" fmla="*/ 783321 w 5883982"/>
              <a:gd name="connsiteY4" fmla="*/ 0 h 238076"/>
              <a:gd name="connsiteX0" fmla="*/ 736088 w 5836749"/>
              <a:gd name="connsiteY0" fmla="*/ 0 h 238076"/>
              <a:gd name="connsiteX1" fmla="*/ 5836749 w 5836749"/>
              <a:gd name="connsiteY1" fmla="*/ 3473 h 238076"/>
              <a:gd name="connsiteX2" fmla="*/ 3018869 w 5836749"/>
              <a:gd name="connsiteY2" fmla="*/ 238076 h 238076"/>
              <a:gd name="connsiteX3" fmla="*/ 0 w 5836749"/>
              <a:gd name="connsiteY3" fmla="*/ 234951 h 238076"/>
              <a:gd name="connsiteX4" fmla="*/ 736088 w 5836749"/>
              <a:gd name="connsiteY4" fmla="*/ 0 h 238076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9725290 w 9725290"/>
              <a:gd name="connsiteY2" fmla="*/ 234464 h 234951"/>
              <a:gd name="connsiteX3" fmla="*/ 0 w 9725290"/>
              <a:gd name="connsiteY3" fmla="*/ 234951 h 234951"/>
              <a:gd name="connsiteX4" fmla="*/ 736088 w 9725290"/>
              <a:gd name="connsiteY4" fmla="*/ 0 h 234951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7111899 w 9725290"/>
              <a:gd name="connsiteY2" fmla="*/ 75858 h 234951"/>
              <a:gd name="connsiteX3" fmla="*/ 9725290 w 9725290"/>
              <a:gd name="connsiteY3" fmla="*/ 234464 h 234951"/>
              <a:gd name="connsiteX4" fmla="*/ 0 w 9725290"/>
              <a:gd name="connsiteY4" fmla="*/ 234951 h 234951"/>
              <a:gd name="connsiteX5" fmla="*/ 736088 w 9725290"/>
              <a:gd name="connsiteY5" fmla="*/ 0 h 234951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709463 w 9725290"/>
              <a:gd name="connsiteY2" fmla="*/ 0 h 368609"/>
              <a:gd name="connsiteX3" fmla="*/ 9725290 w 9725290"/>
              <a:gd name="connsiteY3" fmla="*/ 368122 h 368609"/>
              <a:gd name="connsiteX4" fmla="*/ 0 w 9725290"/>
              <a:gd name="connsiteY4" fmla="*/ 368609 h 368609"/>
              <a:gd name="connsiteX5" fmla="*/ 736088 w 9725290"/>
              <a:gd name="connsiteY5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7843941 w 9725290"/>
              <a:gd name="connsiteY2" fmla="*/ 63216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718680 w 9725290"/>
              <a:gd name="connsiteY1" fmla="*/ 135325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5290" h="368609">
                <a:moveTo>
                  <a:pt x="736088" y="133658"/>
                </a:moveTo>
                <a:lnTo>
                  <a:pt x="5718680" y="135325"/>
                </a:lnTo>
                <a:lnTo>
                  <a:pt x="9071878" y="1807"/>
                </a:lnTo>
                <a:lnTo>
                  <a:pt x="9709463" y="0"/>
                </a:lnTo>
                <a:lnTo>
                  <a:pt x="9725290" y="368122"/>
                </a:lnTo>
                <a:lnTo>
                  <a:pt x="0" y="368609"/>
                </a:lnTo>
                <a:lnTo>
                  <a:pt x="736088" y="13365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7536" y="658368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F0A0ADD-71D8-4CC4-BAF6-99B4F50D1CDD}" type="datetimeFigureOut">
              <a:rPr lang="ko-KR" altLang="en-US" smtClean="0"/>
              <a:t>2017-09-28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560064" y="6583680"/>
            <a:ext cx="670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1070336" y="6583680"/>
            <a:ext cx="609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A4F2457-4822-49B6-BC89-43D0679F9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865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BoieEGpezFQ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jtbc.joins.com/article/article.aspx?news_id=NB10436586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ver.com/main/read.nhn?mode=LSD&amp;mid=sec&amp;sid1=100&amp;oid=016&amp;aid=0000641777" TargetMode="External"/><Relationship Id="rId7" Type="http://schemas.openxmlformats.org/officeDocument/2006/relationships/hyperlink" Target="http://news.g-enews.com/view.php?ud=201509240951064197037_1&amp;md=20150924105624_I" TargetMode="External"/><Relationship Id="rId2" Type="http://schemas.openxmlformats.org/officeDocument/2006/relationships/hyperlink" Target="http://news.jtbc.joins.com/article/article.aspx?news_id=NB10436586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terms.naver.com/entry.nhn?docId=1687587&amp;cid=43792&amp;categoryId=43793" TargetMode="External"/><Relationship Id="rId5" Type="http://schemas.openxmlformats.org/officeDocument/2006/relationships/hyperlink" Target="http://news.naver.com/main/read.nhn?mode=LSD&amp;mid=sec&amp;sid1=104&amp;oid=001&amp;aid=0004985838" TargetMode="External"/><Relationship Id="rId4" Type="http://schemas.openxmlformats.org/officeDocument/2006/relationships/hyperlink" Target="http://terms.naver.com/entry.nhn?docId=3353338&amp;cid=58226&amp;categoryId=58226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youtu.be/8yBsY1aTl48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ver.com/main/read.nhn?mode=LSD&amp;mid=sec&amp;sid1=001&amp;oid=055&amp;aid=0000236385" TargetMode="External"/><Relationship Id="rId2" Type="http://schemas.openxmlformats.org/officeDocument/2006/relationships/hyperlink" Target="http://news.naver.com/main/read.nhn?mode=LSD&amp;mid=sec&amp;sid1=001&amp;oid=052&amp;aid=0000558671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6UhFr4jbzkI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hW5LXd8sdcs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0AF497C2-6820-48B4-A067-BD830D0846C2}"/>
              </a:ext>
            </a:extLst>
          </p:cNvPr>
          <p:cNvSpPr/>
          <p:nvPr/>
        </p:nvSpPr>
        <p:spPr>
          <a:xfrm>
            <a:off x="902208" y="1691194"/>
            <a:ext cx="11174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국제사회가 보는 독도의 영유권 인식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AC0A0FC-901F-44E3-B5D7-E83C6AA9257A}"/>
              </a:ext>
            </a:extLst>
          </p:cNvPr>
          <p:cNvSpPr/>
          <p:nvPr/>
        </p:nvSpPr>
        <p:spPr>
          <a:xfrm>
            <a:off x="526026" y="3470394"/>
            <a:ext cx="2243328" cy="128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4</a:t>
            </a:r>
            <a:r>
              <a:rPr lang="ko-KR" altLang="en-US" sz="4400" dirty="0"/>
              <a:t>조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C200A6B-80C5-4BCF-A5C5-2170F58F7D1A}"/>
              </a:ext>
            </a:extLst>
          </p:cNvPr>
          <p:cNvSpPr/>
          <p:nvPr/>
        </p:nvSpPr>
        <p:spPr>
          <a:xfrm>
            <a:off x="2049624" y="5433150"/>
            <a:ext cx="10448544" cy="1536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dirty="0"/>
              <a:t>체육학과 </a:t>
            </a:r>
            <a:r>
              <a:rPr lang="ko-KR" altLang="en-US" dirty="0" err="1"/>
              <a:t>신진석</a:t>
            </a:r>
            <a:r>
              <a:rPr lang="ko-KR" altLang="en-US" dirty="0"/>
              <a:t> </a:t>
            </a:r>
            <a:r>
              <a:rPr lang="en-US" altLang="ko-KR" dirty="0"/>
              <a:t>21703482   </a:t>
            </a:r>
            <a:r>
              <a:rPr lang="ko-KR" altLang="en-US" dirty="0"/>
              <a:t>경찰행정학과 박희수 </a:t>
            </a:r>
            <a:r>
              <a:rPr lang="en-US" altLang="ko-KR" dirty="0"/>
              <a:t>21507727       </a:t>
            </a:r>
            <a:r>
              <a:rPr lang="ko-KR" altLang="en-US" dirty="0"/>
              <a:t>체육학과 장영준 </a:t>
            </a:r>
            <a:r>
              <a:rPr lang="en-US" altLang="ko-KR" dirty="0"/>
              <a:t>21703770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체육학과 조성민 </a:t>
            </a:r>
            <a:r>
              <a:rPr lang="en-US" altLang="ko-KR" dirty="0"/>
              <a:t>21703819    </a:t>
            </a:r>
            <a:r>
              <a:rPr lang="ko-KR" altLang="en-US" dirty="0"/>
              <a:t>체육학과 </a:t>
            </a:r>
            <a:r>
              <a:rPr lang="ko-KR" altLang="en-US" dirty="0" err="1"/>
              <a:t>박성순</a:t>
            </a:r>
            <a:r>
              <a:rPr lang="ko-KR" altLang="en-US" dirty="0"/>
              <a:t> </a:t>
            </a:r>
            <a:r>
              <a:rPr lang="en-US" altLang="ko-KR" dirty="0"/>
              <a:t>21703783               </a:t>
            </a:r>
            <a:r>
              <a:rPr lang="ko-KR" altLang="en-US" dirty="0"/>
              <a:t>체육학과 류현우 </a:t>
            </a:r>
            <a:r>
              <a:rPr lang="en-US" altLang="ko-KR" dirty="0"/>
              <a:t>21703767</a:t>
            </a:r>
          </a:p>
          <a:p>
            <a:r>
              <a:rPr lang="ko-KR" altLang="en-US" dirty="0"/>
              <a:t>체육학과 </a:t>
            </a:r>
            <a:r>
              <a:rPr lang="ko-KR" altLang="en-US" dirty="0" err="1"/>
              <a:t>김유상</a:t>
            </a:r>
            <a:r>
              <a:rPr lang="ko-KR" altLang="en-US" dirty="0"/>
              <a:t> </a:t>
            </a:r>
            <a:r>
              <a:rPr lang="en-US" altLang="ko-KR" dirty="0"/>
              <a:t>21703495    </a:t>
            </a:r>
            <a:r>
              <a:rPr lang="ko-KR" altLang="en-US" dirty="0"/>
              <a:t>체육학과 장진희 </a:t>
            </a:r>
            <a:r>
              <a:rPr lang="en-US" altLang="ko-KR" dirty="0"/>
              <a:t>21703738               </a:t>
            </a:r>
            <a:r>
              <a:rPr lang="ko-KR" altLang="en-US" dirty="0"/>
              <a:t>체육학과 </a:t>
            </a:r>
            <a:r>
              <a:rPr lang="ko-KR" altLang="en-US" dirty="0" err="1"/>
              <a:t>김호섭</a:t>
            </a:r>
            <a:r>
              <a:rPr lang="ko-KR" altLang="en-US" dirty="0"/>
              <a:t> </a:t>
            </a:r>
            <a:r>
              <a:rPr lang="en-US" altLang="ko-KR" dirty="0"/>
              <a:t>2170387</a:t>
            </a:r>
          </a:p>
          <a:p>
            <a:r>
              <a:rPr lang="ko-KR" altLang="en-US" dirty="0"/>
              <a:t>체육학과 </a:t>
            </a:r>
            <a:r>
              <a:rPr lang="ko-KR" altLang="en-US" dirty="0" err="1"/>
              <a:t>이성종</a:t>
            </a:r>
            <a:r>
              <a:rPr lang="ko-KR" altLang="en-US" dirty="0"/>
              <a:t> </a:t>
            </a:r>
            <a:r>
              <a:rPr lang="en-US" altLang="ko-KR" dirty="0"/>
              <a:t>2170</a:t>
            </a:r>
          </a:p>
        </p:txBody>
      </p:sp>
    </p:spTree>
    <p:extLst>
      <p:ext uri="{BB962C8B-B14F-4D97-AF65-F5344CB8AC3E}">
        <p14:creationId xmlns:p14="http://schemas.microsoft.com/office/powerpoint/2010/main" val="37753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F14A86-4370-4179-A16D-73BE51B16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 </a:t>
            </a:r>
            <a:r>
              <a:rPr lang="ko-KR" altLang="en-US" dirty="0">
                <a:hlinkClick r:id="rId2"/>
              </a:rPr>
              <a:t>조어도 분쟁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18B71C-12CE-4DB4-9B5E-26C626C01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016" y="1825625"/>
            <a:ext cx="4551784" cy="4351338"/>
          </a:xfrm>
        </p:spPr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일본의 센카쿠 열도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중국의 </a:t>
            </a:r>
            <a:r>
              <a:rPr lang="ko-KR" altLang="en-US" dirty="0" err="1"/>
              <a:t>댜오위다오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227604B-FD42-4E6E-B9A8-F6921042C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384" y="2061242"/>
            <a:ext cx="3125755" cy="388010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D2924F4-ED90-4B7F-AE37-4ED44C36A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22" y="2061242"/>
            <a:ext cx="2972641" cy="38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5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28205D-FA45-4C22-94A7-515C47307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391" y="230308"/>
            <a:ext cx="7924800" cy="114300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   </a:t>
            </a:r>
            <a:r>
              <a:rPr lang="ko-KR" altLang="en-US" sz="4000" dirty="0"/>
              <a:t>쿠릴열도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2C3E5D-D87B-4C1E-98D6-0C1F703D4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958" y="1690688"/>
            <a:ext cx="41598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러시아 입장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일본의 입장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747930A-A974-4598-AFF6-F782BD76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90688"/>
            <a:ext cx="6601767" cy="460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73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953308" y="2711354"/>
            <a:ext cx="8280920" cy="3888432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altLang="ko-KR" sz="3000" dirty="0"/>
          </a:p>
          <a:p>
            <a:pPr marL="514350" indent="-514350">
              <a:buAutoNum type="arabicPeriod"/>
            </a:pPr>
            <a:r>
              <a:rPr lang="ko-KR" altLang="en-US" sz="3000" dirty="0"/>
              <a:t>   대한민국</a:t>
            </a:r>
            <a:r>
              <a:rPr lang="en-US" altLang="ko-KR" sz="3000" dirty="0"/>
              <a:t>(</a:t>
            </a:r>
            <a:r>
              <a:rPr lang="ko-KR" altLang="en-US" sz="3000" dirty="0"/>
              <a:t>독도</a:t>
            </a:r>
            <a:r>
              <a:rPr lang="en-US" altLang="ko-KR" sz="3000" dirty="0"/>
              <a:t>) </a:t>
            </a:r>
            <a:r>
              <a:rPr lang="en-US" altLang="ko-KR" sz="3000" dirty="0" err="1"/>
              <a:t>vs</a:t>
            </a:r>
            <a:r>
              <a:rPr lang="en-US" altLang="ko-KR" sz="3000" dirty="0"/>
              <a:t> </a:t>
            </a:r>
            <a:r>
              <a:rPr lang="ko-KR" altLang="en-US" sz="3000" dirty="0"/>
              <a:t>일본</a:t>
            </a:r>
            <a:r>
              <a:rPr lang="en-US" altLang="ko-KR" sz="3000" dirty="0"/>
              <a:t>(</a:t>
            </a:r>
            <a:r>
              <a:rPr lang="ko-KR" altLang="en-US" sz="3000" dirty="0" err="1"/>
              <a:t>다케시마</a:t>
            </a:r>
            <a:r>
              <a:rPr lang="en-US" altLang="ko-KR" sz="3000" dirty="0"/>
              <a:t>)</a:t>
            </a:r>
          </a:p>
          <a:p>
            <a:pPr marL="514350" indent="-514350">
              <a:buAutoNum type="arabicPeriod"/>
            </a:pPr>
            <a:r>
              <a:rPr lang="ko-KR" altLang="en-US" sz="3000" dirty="0"/>
              <a:t>   중국 </a:t>
            </a:r>
            <a:r>
              <a:rPr lang="en-US" altLang="ko-KR" sz="3000" dirty="0" err="1"/>
              <a:t>vs</a:t>
            </a:r>
            <a:r>
              <a:rPr lang="en-US" altLang="ko-KR" sz="3000" dirty="0"/>
              <a:t> </a:t>
            </a:r>
            <a:r>
              <a:rPr lang="ko-KR" altLang="en-US" sz="3000" dirty="0"/>
              <a:t>인도 국경문제</a:t>
            </a:r>
            <a:endParaRPr lang="en-US" altLang="ko-KR" sz="3000" dirty="0"/>
          </a:p>
          <a:p>
            <a:pPr marL="514350" indent="-514350">
              <a:buAutoNum type="arabicPeriod"/>
            </a:pPr>
            <a:r>
              <a:rPr lang="ko-KR" altLang="en-US" sz="3000" dirty="0"/>
              <a:t>   인도 </a:t>
            </a:r>
            <a:r>
              <a:rPr lang="en-US" altLang="ko-KR" sz="3000" dirty="0" err="1"/>
              <a:t>vs</a:t>
            </a:r>
            <a:r>
              <a:rPr lang="en-US" altLang="ko-KR" sz="3000" dirty="0"/>
              <a:t> </a:t>
            </a:r>
            <a:r>
              <a:rPr lang="ko-KR" altLang="en-US" sz="3000" dirty="0"/>
              <a:t>파키스탄</a:t>
            </a:r>
            <a:endParaRPr lang="en-US" altLang="ko-KR" sz="3000" dirty="0"/>
          </a:p>
          <a:p>
            <a:r>
              <a:rPr lang="en-US" altLang="ko-KR" sz="3000" dirty="0">
                <a:solidFill>
                  <a:srgbClr val="0070C0"/>
                </a:solidFill>
              </a:rPr>
              <a:t>4.      </a:t>
            </a:r>
            <a:r>
              <a:rPr lang="ko-KR" altLang="en-US" sz="3000" dirty="0" err="1"/>
              <a:t>댜오위다오</a:t>
            </a:r>
            <a:r>
              <a:rPr lang="en-US" altLang="ko-KR" sz="3000" dirty="0"/>
              <a:t>(</a:t>
            </a:r>
            <a:r>
              <a:rPr lang="ko-KR" altLang="en-US" sz="3000" dirty="0"/>
              <a:t>중국</a:t>
            </a:r>
            <a:r>
              <a:rPr lang="en-US" altLang="ko-KR" sz="3000" dirty="0"/>
              <a:t>) vs </a:t>
            </a:r>
            <a:r>
              <a:rPr lang="ko-KR" altLang="en-US" sz="3000" dirty="0"/>
              <a:t>센카쿠 열도</a:t>
            </a:r>
            <a:r>
              <a:rPr lang="en-US" altLang="ko-KR" sz="3000" dirty="0"/>
              <a:t>(</a:t>
            </a:r>
            <a:r>
              <a:rPr lang="ko-KR" altLang="en-US" sz="3000" dirty="0"/>
              <a:t>일본</a:t>
            </a:r>
            <a:r>
              <a:rPr lang="en-US" altLang="ko-KR" sz="3000" dirty="0"/>
              <a:t>)</a:t>
            </a:r>
            <a:endParaRPr lang="ko-KR" altLang="en-US" sz="3000" dirty="0"/>
          </a:p>
          <a:p>
            <a:r>
              <a:rPr lang="en-US" altLang="ko-KR" sz="3000" dirty="0">
                <a:solidFill>
                  <a:srgbClr val="0070C0"/>
                </a:solidFill>
              </a:rPr>
              <a:t>5.      </a:t>
            </a:r>
            <a:r>
              <a:rPr lang="ko-KR" altLang="en-US" sz="3000" dirty="0"/>
              <a:t>러시아 </a:t>
            </a:r>
            <a:r>
              <a:rPr lang="en-US" altLang="ko-KR" sz="3000" dirty="0"/>
              <a:t>vs</a:t>
            </a:r>
            <a:r>
              <a:rPr lang="ko-KR" altLang="en-US" sz="3000" dirty="0"/>
              <a:t> 일본</a:t>
            </a:r>
          </a:p>
          <a:p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5A4FB3D-C875-44EF-8B14-F511A0B2095A}"/>
              </a:ext>
            </a:extLst>
          </p:cNvPr>
          <p:cNvSpPr/>
          <p:nvPr/>
        </p:nvSpPr>
        <p:spPr>
          <a:xfrm>
            <a:off x="3393894" y="1414800"/>
            <a:ext cx="68403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세계영토 분쟁  원인</a:t>
            </a:r>
            <a:endParaRPr lang="en-US" altLang="ko-KR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478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47624" y="4005064"/>
            <a:ext cx="8229600" cy="2151112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223"/>
            <a:ext cx="12192000" cy="507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19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BFABDF9-8A81-40F6-9958-DDB0D54C7208}"/>
              </a:ext>
            </a:extLst>
          </p:cNvPr>
          <p:cNvSpPr/>
          <p:nvPr/>
        </p:nvSpPr>
        <p:spPr>
          <a:xfrm>
            <a:off x="3980049" y="2805843"/>
            <a:ext cx="4641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독도 분쟁 원인</a:t>
            </a:r>
            <a:endParaRPr lang="en-US" altLang="ko-KR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249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59" y="1359092"/>
            <a:ext cx="10832123" cy="46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9F4EA424-8209-490C-84CB-DEDC9F86ADBD}"/>
              </a:ext>
            </a:extLst>
          </p:cNvPr>
          <p:cNvSpPr/>
          <p:nvPr/>
        </p:nvSpPr>
        <p:spPr>
          <a:xfrm>
            <a:off x="2012582" y="154649"/>
            <a:ext cx="6800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중국 </a:t>
            </a:r>
            <a:r>
              <a:rPr lang="en-US" altLang="ko-K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 </a:t>
            </a:r>
            <a:r>
              <a:rPr lang="ko-KR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인도 국경문제</a:t>
            </a:r>
            <a:endParaRPr lang="en-US" altLang="ko-KR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3579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50991D3B-4E01-4E04-BFE5-2D86ED7885F4}"/>
              </a:ext>
            </a:extLst>
          </p:cNvPr>
          <p:cNvSpPr/>
          <p:nvPr/>
        </p:nvSpPr>
        <p:spPr>
          <a:xfrm>
            <a:off x="1421841" y="2924271"/>
            <a:ext cx="986748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중국과 인도 국경문제의 원인</a:t>
            </a:r>
            <a:endParaRPr lang="en-US" altLang="ko-K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8786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9D8329EA-1F9F-4B81-9652-15F42BC9A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7" y="1612106"/>
            <a:ext cx="11726426" cy="4429125"/>
          </a:xfr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C5EA524-8D26-439F-94D6-E73BBC6AC534}"/>
              </a:ext>
            </a:extLst>
          </p:cNvPr>
          <p:cNvSpPr/>
          <p:nvPr/>
        </p:nvSpPr>
        <p:spPr>
          <a:xfrm>
            <a:off x="2268109" y="244232"/>
            <a:ext cx="759214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인도 </a:t>
            </a:r>
            <a:r>
              <a:rPr lang="en-US" altLang="ko-KR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 </a:t>
            </a:r>
            <a:r>
              <a:rPr lang="ko-KR" altLang="en-US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파키스탄 카슈미르</a:t>
            </a:r>
            <a:endParaRPr lang="en-US" altLang="ko-KR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450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8B5D3ACC-2CE6-46AC-8223-E3B465CFB206}"/>
              </a:ext>
            </a:extLst>
          </p:cNvPr>
          <p:cNvSpPr/>
          <p:nvPr/>
        </p:nvSpPr>
        <p:spPr>
          <a:xfrm>
            <a:off x="2584628" y="2828094"/>
            <a:ext cx="730841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인도와 파키스탄 카슈미르 분쟁 원인</a:t>
            </a:r>
            <a:endParaRPr lang="en-US" altLang="ko-KR" sz="3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3331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D842CD1-461A-4B9D-8594-056ABA0A4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00" y="1225900"/>
            <a:ext cx="11108565" cy="480311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EA4208E0-818A-4B32-B8A8-30B096D71F10}"/>
              </a:ext>
            </a:extLst>
          </p:cNvPr>
          <p:cNvSpPr/>
          <p:nvPr/>
        </p:nvSpPr>
        <p:spPr>
          <a:xfrm>
            <a:off x="2086967" y="405006"/>
            <a:ext cx="654538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댜오위다오</a:t>
            </a:r>
            <a:r>
              <a:rPr lang="en-US" altLang="ko-KR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중국</a:t>
            </a:r>
            <a:r>
              <a:rPr lang="en-US" altLang="ko-KR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)vs</a:t>
            </a:r>
            <a:r>
              <a:rPr lang="ko-KR" alt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센카쿠 열도</a:t>
            </a:r>
            <a:r>
              <a:rPr lang="en-US" altLang="ko-KR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일본</a:t>
            </a:r>
            <a:r>
              <a:rPr lang="en-US" altLang="ko-KR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710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1637DA-B6C3-48DA-8314-3ACEDE86C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세 계 영 토    분 쟁    사 </a:t>
            </a:r>
            <a:r>
              <a:rPr lang="ko-KR" altLang="en-US" dirty="0" err="1"/>
              <a:t>례</a:t>
            </a:r>
            <a:endParaRPr lang="en-US" altLang="ko-KR" dirty="0"/>
          </a:p>
          <a:p>
            <a:r>
              <a:rPr lang="ko-KR" altLang="en-US" dirty="0"/>
              <a:t>세 계 영 토    분 쟁    원 인</a:t>
            </a:r>
            <a:endParaRPr lang="en-US" altLang="ko-KR" dirty="0"/>
          </a:p>
          <a:p>
            <a:r>
              <a:rPr lang="ko-KR" altLang="en-US" dirty="0"/>
              <a:t>중 국 이    보 는    독 도</a:t>
            </a:r>
            <a:endParaRPr lang="en-US" altLang="ko-KR" dirty="0"/>
          </a:p>
          <a:p>
            <a:r>
              <a:rPr lang="ko-KR" altLang="en-US" dirty="0"/>
              <a:t>러 시 아 가    보 는    독 도</a:t>
            </a:r>
            <a:endParaRPr lang="en-US" altLang="ko-KR" dirty="0"/>
          </a:p>
          <a:p>
            <a:r>
              <a:rPr lang="ko-KR" altLang="en-US" dirty="0"/>
              <a:t>미 국 이    보 는    독 도</a:t>
            </a:r>
            <a:endParaRPr lang="en-US" altLang="ko-KR" dirty="0"/>
          </a:p>
          <a:p>
            <a:r>
              <a:rPr lang="ko-KR" altLang="en-US" dirty="0"/>
              <a:t>유 </a:t>
            </a:r>
            <a:r>
              <a:rPr lang="ko-KR" altLang="en-US" dirty="0" err="1"/>
              <a:t>럽</a:t>
            </a:r>
            <a:r>
              <a:rPr lang="ko-KR" altLang="en-US" dirty="0"/>
              <a:t> 이    보 는    독 도</a:t>
            </a:r>
            <a:endParaRPr lang="en-US" altLang="ko-KR" dirty="0"/>
          </a:p>
          <a:p>
            <a:r>
              <a:rPr lang="ko-KR" altLang="en-US" dirty="0"/>
              <a:t>세 계 지 도 에 서    나 타 나 는    독도</a:t>
            </a:r>
            <a:endParaRPr lang="en-US" altLang="ko-KR" dirty="0"/>
          </a:p>
          <a:p>
            <a:r>
              <a:rPr lang="ko-KR" altLang="en-US" dirty="0"/>
              <a:t>제 </a:t>
            </a:r>
            <a:r>
              <a:rPr lang="en-US" altLang="ko-KR" dirty="0"/>
              <a:t>3 </a:t>
            </a:r>
            <a:r>
              <a:rPr lang="ko-KR" altLang="en-US" dirty="0"/>
              <a:t>국    학 자 들 의    연 구</a:t>
            </a:r>
            <a:endParaRPr lang="en-US" altLang="ko-KR" dirty="0"/>
          </a:p>
          <a:p>
            <a:r>
              <a:rPr lang="ko-KR" altLang="en-US" dirty="0"/>
              <a:t>해 결 방 안 과    대 응 방 안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F5C266C-B0E6-4AC7-A831-3FFB67FE7809}"/>
              </a:ext>
            </a:extLst>
          </p:cNvPr>
          <p:cNvSpPr/>
          <p:nvPr/>
        </p:nvSpPr>
        <p:spPr>
          <a:xfrm>
            <a:off x="1657277" y="73410"/>
            <a:ext cx="382912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047328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D43AB15-BC37-4AD2-9DEA-D2618C5F5AC8}"/>
              </a:ext>
            </a:extLst>
          </p:cNvPr>
          <p:cNvSpPr/>
          <p:nvPr/>
        </p:nvSpPr>
        <p:spPr>
          <a:xfrm>
            <a:off x="2926702" y="2837220"/>
            <a:ext cx="66720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중국과 일본의 영토분쟁 원인</a:t>
            </a:r>
            <a:endParaRPr lang="en-US" altLang="ko-K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34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96" y="1867970"/>
            <a:ext cx="10792408" cy="384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CF9DF826-C24C-4046-991C-2DE12ABF6E58}"/>
              </a:ext>
            </a:extLst>
          </p:cNvPr>
          <p:cNvSpPr/>
          <p:nvPr/>
        </p:nvSpPr>
        <p:spPr>
          <a:xfrm>
            <a:off x="2304364" y="219563"/>
            <a:ext cx="7191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러시아</a:t>
            </a:r>
            <a:r>
              <a:rPr lang="en-US" altLang="ko-K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</a:t>
            </a:r>
            <a:r>
              <a:rPr lang="ko-KR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일본 쿠릴열도</a:t>
            </a:r>
            <a:endParaRPr lang="ko-KR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44A86CFC-A449-4A31-93FC-7891197A3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850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D6DC99B6-295F-473D-B885-16CB95236F06}"/>
              </a:ext>
            </a:extLst>
          </p:cNvPr>
          <p:cNvSpPr/>
          <p:nvPr/>
        </p:nvSpPr>
        <p:spPr>
          <a:xfrm>
            <a:off x="1997263" y="2832135"/>
            <a:ext cx="7917553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러시아와 일본의 쿠릴열도 분쟁 원인</a:t>
            </a:r>
            <a:endParaRPr lang="en-US" altLang="ko-KR" sz="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994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650E18B3-38CB-4C24-9B07-18E290AAAF54}"/>
              </a:ext>
            </a:extLst>
          </p:cNvPr>
          <p:cNvSpPr/>
          <p:nvPr/>
        </p:nvSpPr>
        <p:spPr>
          <a:xfrm>
            <a:off x="3703748" y="1866323"/>
            <a:ext cx="59041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중국이 보는 독도</a:t>
            </a:r>
            <a:endParaRPr lang="en-US" altLang="ko-KR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8905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62472" y="1017037"/>
            <a:ext cx="11112759" cy="3585348"/>
          </a:xfrm>
        </p:spPr>
        <p:txBody>
          <a:bodyPr/>
          <a:lstStyle/>
          <a:p>
            <a:pPr marL="0" indent="0" algn="ctr">
              <a:buNone/>
            </a:pPr>
            <a:endParaRPr lang="en-US" altLang="ko-KR" dirty="0">
              <a:hlinkClick r:id="" action="ppaction://noaction"/>
            </a:endParaRPr>
          </a:p>
          <a:p>
            <a:pPr marL="0" indent="0" algn="ctr">
              <a:buNone/>
            </a:pPr>
            <a:endParaRPr lang="en-US" altLang="ko-KR" dirty="0">
              <a:hlinkClick r:id="" action="ppaction://noaction"/>
            </a:endParaRPr>
          </a:p>
          <a:p>
            <a:pPr marL="0" indent="0" algn="ctr">
              <a:buNone/>
            </a:pPr>
            <a:endParaRPr lang="en-US" altLang="ko-KR" sz="3000" b="1" dirty="0"/>
          </a:p>
          <a:p>
            <a:pPr marL="0" indent="0" algn="ctr">
              <a:buNone/>
            </a:pPr>
            <a:r>
              <a:rPr lang="ko-KR" altLang="en-US" sz="5000" b="1" dirty="0">
                <a:hlinkClick r:id="rId2"/>
              </a:rPr>
              <a:t>중국 </a:t>
            </a:r>
            <a:r>
              <a:rPr lang="en-US" altLang="ko-KR" sz="5000" b="1" dirty="0">
                <a:hlinkClick r:id="rId2"/>
              </a:rPr>
              <a:t>"</a:t>
            </a:r>
            <a:r>
              <a:rPr lang="ko-KR" altLang="en-US" sz="5000" b="1" dirty="0">
                <a:hlinkClick r:id="rId2"/>
              </a:rPr>
              <a:t>독도 분쟁은 일본 탓</a:t>
            </a:r>
            <a:r>
              <a:rPr lang="en-US" altLang="ko-KR" sz="5000" b="1" dirty="0">
                <a:hlinkClick r:id="rId2"/>
              </a:rPr>
              <a:t>”</a:t>
            </a:r>
            <a:r>
              <a:rPr lang="ko-KR" altLang="en-US" sz="5000" b="1" dirty="0">
                <a:hlinkClick r:id="rId2"/>
              </a:rPr>
              <a:t> 배경은</a:t>
            </a:r>
            <a:r>
              <a:rPr lang="en-US" altLang="ko-KR" sz="5000" b="1" dirty="0">
                <a:hlinkClick r:id="rId2"/>
              </a:rPr>
              <a:t>?</a:t>
            </a:r>
            <a:endParaRPr lang="en-US" altLang="ko-KR" sz="5000" dirty="0">
              <a:hlinkClick r:id="" action="ppaction://noaction"/>
            </a:endParaRPr>
          </a:p>
          <a:p>
            <a:pPr marL="0" indent="0" algn="ctr">
              <a:buNone/>
            </a:pPr>
            <a:endParaRPr lang="en-US" altLang="ko-KR" sz="3000" b="1" dirty="0">
              <a:hlinkClick r:id="rId2"/>
            </a:endParaRPr>
          </a:p>
          <a:p>
            <a:pPr marL="0" indent="0" algn="ctr">
              <a:buNone/>
            </a:pPr>
            <a:endParaRPr lang="en-US" altLang="ko-KR" dirty="0">
              <a:hlinkClick r:id="" action="ppaction://noaction"/>
            </a:endParaRPr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3117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ko-KR" altLang="en-US" b="1" dirty="0"/>
              <a:t>중국 지도</a:t>
            </a:r>
            <a:endParaRPr lang="en-US" altLang="ko-KR" b="1" dirty="0"/>
          </a:p>
          <a:p>
            <a:pPr marL="0" indent="0" algn="ctr">
              <a:buNone/>
            </a:pPr>
            <a:r>
              <a:rPr lang="ko-KR" altLang="en-US" sz="2700" dirty="0"/>
              <a:t>한국의 서해는 중국동쪽에 있어서 동해</a:t>
            </a:r>
            <a:r>
              <a:rPr lang="en-US" altLang="ko-KR" sz="2700" dirty="0"/>
              <a:t> </a:t>
            </a:r>
          </a:p>
          <a:p>
            <a:pPr marL="0" indent="0" algn="ctr">
              <a:buNone/>
            </a:pPr>
            <a:r>
              <a:rPr lang="ko-KR" altLang="en-US" sz="2700" dirty="0"/>
              <a:t>그리고 한국의 동해를 </a:t>
            </a:r>
            <a:r>
              <a:rPr lang="ko-KR" altLang="en-US" sz="2700" dirty="0" err="1"/>
              <a:t>일본해</a:t>
            </a:r>
            <a:endParaRPr lang="ko-KR" altLang="en-US" dirty="0"/>
          </a:p>
        </p:txBody>
      </p:sp>
      <p:pic>
        <p:nvPicPr>
          <p:cNvPr id="3074" name="Picture 2" descr="C:\Users\jds\Desktop\201509240951064197037_20150924095514_01_99_20150924105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1217"/>
            <a:ext cx="9144000" cy="409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495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ds\Desktop\ha42_7_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97" y="933061"/>
            <a:ext cx="9144000" cy="438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8302" y="233265"/>
            <a:ext cx="9144000" cy="6895323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ko-KR" altLang="en-US" b="1" dirty="0"/>
              <a:t>                         </a:t>
            </a:r>
            <a:r>
              <a:rPr lang="ko-KR" altLang="en-US" b="1" dirty="0" err="1"/>
              <a:t>황여전람도</a:t>
            </a:r>
            <a:endParaRPr lang="ko-KR" altLang="en-US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2192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25506" y="0"/>
            <a:ext cx="9142494" cy="6858000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sz="2700" dirty="0"/>
          </a:p>
          <a:p>
            <a:pPr marL="0" indent="0" algn="ctr">
              <a:buNone/>
            </a:pPr>
            <a:r>
              <a:rPr lang="ko-KR" altLang="en-US" sz="2700" dirty="0"/>
              <a:t>중국과 일본의 센카쿠열도</a:t>
            </a:r>
            <a:r>
              <a:rPr lang="en-US" altLang="ko-KR" sz="2700" dirty="0"/>
              <a:t>(</a:t>
            </a:r>
            <a:r>
              <a:rPr lang="ko-KR" altLang="en-US" sz="2700" dirty="0" err="1"/>
              <a:t>중국명</a:t>
            </a:r>
            <a:r>
              <a:rPr lang="ko-KR" altLang="en-US" sz="2700" dirty="0"/>
              <a:t> </a:t>
            </a:r>
            <a:r>
              <a:rPr lang="ko-KR" altLang="en-US" sz="2700" dirty="0" err="1"/>
              <a:t>댜오위다오</a:t>
            </a:r>
            <a:r>
              <a:rPr lang="en-US" altLang="ko-KR" sz="2700" dirty="0"/>
              <a:t>) </a:t>
            </a:r>
            <a:r>
              <a:rPr lang="ko-KR" altLang="en-US" sz="2700" dirty="0"/>
              <a:t>영유권논란</a:t>
            </a:r>
          </a:p>
          <a:p>
            <a:endParaRPr lang="ko-KR" altLang="en-US" dirty="0"/>
          </a:p>
        </p:txBody>
      </p:sp>
      <p:pic>
        <p:nvPicPr>
          <p:cNvPr id="4098" name="Picture 2" descr="C:\Users\jds\Desktop\chn_i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4" y="1019673"/>
            <a:ext cx="4979436" cy="461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jds\Desktop\GYH2011033000110004400_P2.jpg">
            <a:extLst>
              <a:ext uri="{FF2B5EF4-FFF2-40B4-BE49-F238E27FC236}">
                <a16:creationId xmlns:a16="http://schemas.microsoft.com/office/drawing/2014/main" id="{25165036-760B-46D6-A7BC-7DC276690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41" y="1005216"/>
            <a:ext cx="5514392" cy="46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78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" y="1054359"/>
            <a:ext cx="11495314" cy="52158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000" dirty="0">
              <a:hlinkClick r:id="rId2"/>
            </a:endParaRPr>
          </a:p>
          <a:p>
            <a:r>
              <a:rPr lang="en-US" altLang="ko-KR" sz="2000" dirty="0">
                <a:hlinkClick r:id="rId2"/>
              </a:rPr>
              <a:t>http://news.jtbc.joins.com/article/article.aspx?news_id=NB10436586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>
                <a:hlinkClick r:id="rId3"/>
              </a:rPr>
              <a:t>http://news.naver.com/main/read.nhn?mode=LSD&amp;mid=sec&amp;sid1=100&amp;oid=016&amp;aid=0000641777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>
                <a:hlinkClick r:id="rId4"/>
              </a:rPr>
              <a:t>http://terms.naver.com/entry.nhn?docId=3353338&amp;cid=58226&amp;categoryId=58226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>
                <a:hlinkClick r:id="rId5"/>
              </a:rPr>
              <a:t>http://news.naver.com/main/read.nhn?mode=LSD&amp;mid=sec&amp;sid1=104&amp;oid=001&amp;aid=0004985838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>
                <a:hlinkClick r:id="rId6"/>
              </a:rPr>
              <a:t>http://terms.naver.com/entry.nhn?docId=1687587&amp;cid=43792&amp;categoryId=43793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>
                <a:hlinkClick r:id="rId7"/>
              </a:rPr>
              <a:t>http://news.g-enews.com/view.php?ud=201509240951064197037_1&amp;md=20150924105624_I</a:t>
            </a:r>
            <a:endParaRPr lang="en-US" altLang="ko-KR" sz="2000" dirty="0"/>
          </a:p>
          <a:p>
            <a:endParaRPr lang="en-US" altLang="ko-KR" sz="2700" dirty="0"/>
          </a:p>
          <a:p>
            <a:endParaRPr lang="ko-KR" altLang="en-US" sz="27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3EDAC08-E998-4E33-BB77-C3F46A06EBE2}"/>
              </a:ext>
            </a:extLst>
          </p:cNvPr>
          <p:cNvSpPr/>
          <p:nvPr/>
        </p:nvSpPr>
        <p:spPr>
          <a:xfrm>
            <a:off x="4683967" y="317241"/>
            <a:ext cx="2323323" cy="6438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500" b="1" dirty="0" err="1"/>
              <a:t>자료출저</a:t>
            </a:r>
            <a:endParaRPr lang="en-US" altLang="ko-KR" sz="2500" b="1" dirty="0"/>
          </a:p>
        </p:txBody>
      </p:sp>
    </p:spTree>
    <p:extLst>
      <p:ext uri="{BB962C8B-B14F-4D97-AF65-F5344CB8AC3E}">
        <p14:creationId xmlns:p14="http://schemas.microsoft.com/office/powerpoint/2010/main" val="1189191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6DFBC701-A3CA-40F0-9668-DA3B54089EC5}"/>
              </a:ext>
            </a:extLst>
          </p:cNvPr>
          <p:cNvSpPr/>
          <p:nvPr/>
        </p:nvSpPr>
        <p:spPr>
          <a:xfrm>
            <a:off x="3281705" y="1940968"/>
            <a:ext cx="66736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러시아가 보는 독도</a:t>
            </a:r>
            <a:endParaRPr lang="en-US" altLang="ko-KR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085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1F6185-E2CB-4E9B-AC4C-2DDAEB73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F66149-E919-4166-82B2-AA83C0DB0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3EAEF84-901B-4B37-8168-23F0B52BA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527048"/>
            <a:ext cx="3162300" cy="3337488"/>
          </a:xfrm>
          <a:prstGeom prst="rect">
            <a:avLst/>
          </a:prstGeom>
        </p:spPr>
      </p:pic>
      <p:sp>
        <p:nvSpPr>
          <p:cNvPr id="5" name="부제목 2">
            <a:extLst>
              <a:ext uri="{FF2B5EF4-FFF2-40B4-BE49-F238E27FC236}">
                <a16:creationId xmlns:a16="http://schemas.microsoft.com/office/drawing/2014/main" id="{F8966B11-1F79-40E1-93E8-B1D425C739E7}"/>
              </a:ext>
            </a:extLst>
          </p:cNvPr>
          <p:cNvSpPr txBox="1">
            <a:spLocks/>
          </p:cNvSpPr>
          <p:nvPr/>
        </p:nvSpPr>
        <p:spPr bwMode="gray">
          <a:xfrm>
            <a:off x="4572000" y="1332126"/>
            <a:ext cx="7010400" cy="6120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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500" dirty="0"/>
          </a:p>
          <a:p>
            <a:r>
              <a:rPr lang="ko-KR" altLang="en-US" sz="1500" dirty="0"/>
              <a:t>서울대학교 국제대학원 연수연구원</a:t>
            </a:r>
          </a:p>
          <a:p>
            <a:r>
              <a:rPr lang="ko-KR" altLang="en-US" sz="1500" dirty="0"/>
              <a:t> 서울대학교 국제대학원 책임연구원</a:t>
            </a:r>
          </a:p>
          <a:p>
            <a:r>
              <a:rPr lang="ko-KR" altLang="en-US" sz="1500" dirty="0"/>
              <a:t> 동명대학교 교양학부 교수</a:t>
            </a:r>
          </a:p>
          <a:p>
            <a:r>
              <a:rPr lang="ko-KR" altLang="en-US" sz="1500" dirty="0"/>
              <a:t> 일본 </a:t>
            </a:r>
            <a:r>
              <a:rPr lang="ko-KR" altLang="en-US" sz="1500" dirty="0" err="1"/>
              <a:t>쥬오</a:t>
            </a:r>
            <a:r>
              <a:rPr lang="en-US" altLang="ko-KR" sz="1500" dirty="0"/>
              <a:t>(</a:t>
            </a:r>
            <a:r>
              <a:rPr lang="ko-KR" altLang="en-US" sz="1500" dirty="0"/>
              <a:t>中央</a:t>
            </a:r>
            <a:r>
              <a:rPr lang="en-US" altLang="ko-KR" sz="1500" dirty="0"/>
              <a:t>)</a:t>
            </a:r>
            <a:r>
              <a:rPr lang="ko-KR" altLang="en-US" sz="1500" dirty="0"/>
              <a:t>대학 사회과학연구소 객원연구원</a:t>
            </a:r>
          </a:p>
          <a:p>
            <a:r>
              <a:rPr lang="ko-KR" altLang="en-US" sz="1500" dirty="0"/>
              <a:t> 동북아역사재단 독도연구소 자문위원</a:t>
            </a:r>
          </a:p>
          <a:p>
            <a:r>
              <a:rPr lang="ko-KR" altLang="en-US" sz="1500" dirty="0"/>
              <a:t> 영남대학교 독도연구소 객원연구원</a:t>
            </a:r>
            <a:r>
              <a:rPr lang="en-US" altLang="ko-KR" sz="1500" dirty="0"/>
              <a:t>(</a:t>
            </a:r>
            <a:r>
              <a:rPr lang="ko-KR" altLang="en-US" sz="1500" dirty="0"/>
              <a:t>현</a:t>
            </a:r>
            <a:r>
              <a:rPr lang="en-US" altLang="ko-KR" sz="1500" dirty="0"/>
              <a:t>)</a:t>
            </a:r>
          </a:p>
          <a:p>
            <a:r>
              <a:rPr lang="ko-KR" altLang="en-US" sz="1500" dirty="0"/>
              <a:t>대구한의대학교 </a:t>
            </a:r>
            <a:r>
              <a:rPr lang="ko-KR" altLang="en-US" sz="1500" dirty="0" err="1"/>
              <a:t>안용복연구소</a:t>
            </a:r>
            <a:r>
              <a:rPr lang="ko-KR" altLang="en-US" sz="1500" dirty="0"/>
              <a:t> 객원연구원</a:t>
            </a:r>
          </a:p>
          <a:p>
            <a:r>
              <a:rPr lang="ko-KR" altLang="en-US" sz="1500" dirty="0"/>
              <a:t> 대구대학교 </a:t>
            </a:r>
            <a:r>
              <a:rPr lang="ko-KR" altLang="en-US" sz="1500" dirty="0" err="1"/>
              <a:t>독도영토학연구소장</a:t>
            </a:r>
            <a:r>
              <a:rPr lang="en-US" altLang="ko-KR" sz="1500" dirty="0"/>
              <a:t>(</a:t>
            </a:r>
            <a:r>
              <a:rPr lang="ko-KR" altLang="en-US" sz="1500" dirty="0"/>
              <a:t>현</a:t>
            </a:r>
            <a:r>
              <a:rPr lang="en-US" altLang="ko-KR" sz="1500" dirty="0"/>
              <a:t>)</a:t>
            </a:r>
          </a:p>
          <a:p>
            <a:r>
              <a:rPr lang="ko-KR" altLang="en-US" sz="1500" dirty="0"/>
              <a:t>한일민족문제학회 영남지역 담당이사</a:t>
            </a:r>
            <a:r>
              <a:rPr lang="en-US" altLang="ko-KR" sz="1500" dirty="0"/>
              <a:t>(</a:t>
            </a:r>
            <a:r>
              <a:rPr lang="ko-KR" altLang="en-US" sz="1500" dirty="0"/>
              <a:t>현</a:t>
            </a:r>
            <a:r>
              <a:rPr lang="en-US" altLang="ko-KR" sz="1500" dirty="0"/>
              <a:t>)</a:t>
            </a:r>
          </a:p>
          <a:p>
            <a:r>
              <a:rPr lang="ko-KR" altLang="en-US" sz="1500" dirty="0" err="1"/>
              <a:t>대한일어일문학회</a:t>
            </a:r>
            <a:r>
              <a:rPr lang="ko-KR" altLang="en-US" sz="1500" dirty="0"/>
              <a:t> 섭외이사</a:t>
            </a:r>
            <a:r>
              <a:rPr lang="en-US" altLang="ko-KR" sz="1500" dirty="0"/>
              <a:t>(</a:t>
            </a:r>
            <a:r>
              <a:rPr lang="ko-KR" altLang="en-US" sz="1500" dirty="0"/>
              <a:t>현</a:t>
            </a:r>
            <a:r>
              <a:rPr lang="en-US" altLang="ko-KR" sz="1500" dirty="0"/>
              <a:t>)</a:t>
            </a:r>
          </a:p>
          <a:p>
            <a:r>
              <a:rPr lang="ko-KR" altLang="en-US" sz="1500" dirty="0" err="1"/>
              <a:t>동아시아일본학회</a:t>
            </a:r>
            <a:r>
              <a:rPr lang="ko-KR" altLang="en-US" sz="1500" dirty="0"/>
              <a:t> 부회장</a:t>
            </a:r>
            <a:r>
              <a:rPr lang="en-US" altLang="ko-KR" sz="1500" dirty="0"/>
              <a:t>(</a:t>
            </a:r>
            <a:r>
              <a:rPr lang="ko-KR" altLang="en-US" sz="1500" dirty="0"/>
              <a:t>현</a:t>
            </a:r>
            <a:r>
              <a:rPr lang="en-US" altLang="ko-KR" sz="1500" dirty="0"/>
              <a:t>)</a:t>
            </a:r>
          </a:p>
          <a:p>
            <a:r>
              <a:rPr lang="ko-KR" altLang="en-US" sz="1500" dirty="0" err="1"/>
              <a:t>한국일본문화학회</a:t>
            </a:r>
            <a:r>
              <a:rPr lang="ko-KR" altLang="en-US" sz="1500" dirty="0"/>
              <a:t> 부회장</a:t>
            </a:r>
            <a:r>
              <a:rPr lang="en-US" altLang="ko-KR" sz="1500" dirty="0"/>
              <a:t>(2012.1-2013.12)</a:t>
            </a:r>
          </a:p>
          <a:p>
            <a:r>
              <a:rPr lang="ko-KR" altLang="en-US" sz="1500" dirty="0"/>
              <a:t>미국 </a:t>
            </a:r>
            <a:r>
              <a:rPr lang="ko-KR" altLang="en-US" sz="1500" dirty="0" err="1"/>
              <a:t>머레이대학</a:t>
            </a:r>
            <a:r>
              <a:rPr lang="en-US" altLang="ko-KR" sz="1500" dirty="0"/>
              <a:t>(Murray state university) </a:t>
            </a:r>
            <a:r>
              <a:rPr lang="ko-KR" altLang="en-US" sz="1500" dirty="0"/>
              <a:t>교환교수</a:t>
            </a:r>
            <a:r>
              <a:rPr lang="en-US" altLang="ko-KR" sz="1500" dirty="0"/>
              <a:t>(2012)</a:t>
            </a:r>
          </a:p>
          <a:p>
            <a:r>
              <a:rPr lang="ko-KR" altLang="en-US" sz="1500" dirty="0"/>
              <a:t>경상북도 독도연구기관통합협의체 의장</a:t>
            </a:r>
            <a:r>
              <a:rPr lang="en-US" altLang="ko-KR" sz="1500" dirty="0"/>
              <a:t>(2015.3.1~2017.2.28)</a:t>
            </a:r>
          </a:p>
          <a:p>
            <a:r>
              <a:rPr lang="ko-KR" altLang="en-US" sz="1500" dirty="0" err="1"/>
              <a:t>한국일본문화학회</a:t>
            </a:r>
            <a:r>
              <a:rPr lang="ko-KR" altLang="en-US" sz="1500" dirty="0"/>
              <a:t> 회장</a:t>
            </a:r>
            <a:r>
              <a:rPr lang="en-US" altLang="ko-KR" sz="1500" dirty="0"/>
              <a:t>(2016.3.1~2018.2.28) </a:t>
            </a:r>
            <a:endParaRPr lang="ko-KR" altLang="en-US" sz="15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04F5DE8-AF55-4632-84B6-774978986CCA}"/>
              </a:ext>
            </a:extLst>
          </p:cNvPr>
          <p:cNvSpPr/>
          <p:nvPr/>
        </p:nvSpPr>
        <p:spPr>
          <a:xfrm>
            <a:off x="468953" y="5075630"/>
            <a:ext cx="3162300" cy="83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err="1"/>
              <a:t>최장근</a:t>
            </a:r>
            <a:r>
              <a:rPr lang="ko-KR" altLang="en-US" b="1" dirty="0"/>
              <a:t> 교수님</a:t>
            </a:r>
          </a:p>
        </p:txBody>
      </p:sp>
    </p:spTree>
    <p:extLst>
      <p:ext uri="{BB962C8B-B14F-4D97-AF65-F5344CB8AC3E}">
        <p14:creationId xmlns:p14="http://schemas.microsoft.com/office/powerpoint/2010/main" val="747496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477F82-CF00-4876-AAAC-4F28EC6E5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19</a:t>
            </a:r>
            <a:r>
              <a:rPr lang="ko-KR" altLang="en-US" dirty="0"/>
              <a:t>세기 해양탐사 시작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C418B5-3CA9-4FB5-AD36-367663F5B9A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3328988"/>
            <a:ext cx="6343650" cy="949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5400" dirty="0"/>
              <a:t>1854</a:t>
            </a:r>
            <a:r>
              <a:rPr lang="ko-KR" altLang="en-US" sz="5400" dirty="0"/>
              <a:t>년 독도 발견</a:t>
            </a:r>
          </a:p>
        </p:txBody>
      </p:sp>
    </p:spTree>
    <p:extLst>
      <p:ext uri="{BB962C8B-B14F-4D97-AF65-F5344CB8AC3E}">
        <p14:creationId xmlns:p14="http://schemas.microsoft.com/office/powerpoint/2010/main" val="2729250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4E8B96-3848-4CC3-954D-84E59183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9909"/>
            <a:ext cx="10058400" cy="857758"/>
          </a:xfrm>
        </p:spPr>
        <p:txBody>
          <a:bodyPr/>
          <a:lstStyle/>
          <a:p>
            <a:r>
              <a:rPr lang="ko-KR" altLang="en-US" dirty="0"/>
              <a:t>               러시아 </a:t>
            </a:r>
            <a:r>
              <a:rPr lang="en-US" altLang="ko-KR" dirty="0"/>
              <a:t>- </a:t>
            </a:r>
            <a:r>
              <a:rPr lang="ko-KR" altLang="en-US" dirty="0"/>
              <a:t>최초로 독도 분류 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A5A005B-D3F9-4441-95D3-53D659639608}"/>
              </a:ext>
            </a:extLst>
          </p:cNvPr>
          <p:cNvSpPr/>
          <p:nvPr/>
        </p:nvSpPr>
        <p:spPr>
          <a:xfrm>
            <a:off x="1735131" y="1692852"/>
            <a:ext cx="2388094" cy="121624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000" dirty="0"/>
              <a:t>동도</a:t>
            </a:r>
            <a:r>
              <a:rPr lang="ko-KR" altLang="en-US" sz="3200" dirty="0"/>
              <a:t> 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648ED99-291B-4A2E-A434-452AD6B17F12}"/>
              </a:ext>
            </a:extLst>
          </p:cNvPr>
          <p:cNvSpPr/>
          <p:nvPr/>
        </p:nvSpPr>
        <p:spPr>
          <a:xfrm>
            <a:off x="7396548" y="1692852"/>
            <a:ext cx="2441359" cy="121624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000" dirty="0"/>
              <a:t>서도</a:t>
            </a:r>
          </a:p>
        </p:txBody>
      </p: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2EAEC29E-C55A-4550-B688-238476A3C15F}"/>
              </a:ext>
            </a:extLst>
          </p:cNvPr>
          <p:cNvSpPr/>
          <p:nvPr/>
        </p:nvSpPr>
        <p:spPr>
          <a:xfrm>
            <a:off x="2693921" y="31576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442C0625-5BCC-4DD8-B43C-403CCAA921DD}"/>
              </a:ext>
            </a:extLst>
          </p:cNvPr>
          <p:cNvSpPr/>
          <p:nvPr/>
        </p:nvSpPr>
        <p:spPr>
          <a:xfrm>
            <a:off x="8435236" y="31708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60A729A-32BC-42DC-A48B-14EFB3FC70A8}"/>
              </a:ext>
            </a:extLst>
          </p:cNvPr>
          <p:cNvSpPr/>
          <p:nvPr/>
        </p:nvSpPr>
        <p:spPr>
          <a:xfrm>
            <a:off x="1735131" y="4773405"/>
            <a:ext cx="2388094" cy="914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500" dirty="0" err="1"/>
              <a:t>올리부차</a:t>
            </a:r>
            <a:endParaRPr lang="ko-KR" altLang="en-US" sz="35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2EFB8B1-498F-4884-940B-8334B8A95FE6}"/>
              </a:ext>
            </a:extLst>
          </p:cNvPr>
          <p:cNvSpPr/>
          <p:nvPr/>
        </p:nvSpPr>
        <p:spPr>
          <a:xfrm>
            <a:off x="7458692" y="4724461"/>
            <a:ext cx="2317072" cy="914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500" dirty="0" err="1"/>
              <a:t>미넬라이</a:t>
            </a:r>
            <a:endParaRPr lang="ko-KR" altLang="en-US" sz="3500" dirty="0"/>
          </a:p>
        </p:txBody>
      </p:sp>
    </p:spTree>
    <p:extLst>
      <p:ext uri="{BB962C8B-B14F-4D97-AF65-F5344CB8AC3E}">
        <p14:creationId xmlns:p14="http://schemas.microsoft.com/office/powerpoint/2010/main" val="3769147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11ECACD-8F9D-4A9B-8A59-12F2C9FB1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064672"/>
            <a:ext cx="4354525" cy="504825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4348EDB-0D31-4F91-8CE8-ECABA12D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554" y="1906032"/>
            <a:ext cx="5839876" cy="3084055"/>
          </a:xfrm>
        </p:spPr>
        <p:txBody>
          <a:bodyPr>
            <a:normAutofit/>
          </a:bodyPr>
          <a:lstStyle/>
          <a:p>
            <a:r>
              <a:rPr lang="ko-KR" altLang="en-US" sz="2500" dirty="0" err="1"/>
              <a:t>올리부차</a:t>
            </a:r>
            <a:r>
              <a:rPr lang="en-US" altLang="ko-KR" sz="2500" dirty="0"/>
              <a:t>,</a:t>
            </a:r>
            <a:r>
              <a:rPr lang="ko-KR" altLang="en-US" sz="2500" dirty="0" err="1"/>
              <a:t>미넬라이</a:t>
            </a:r>
            <a:r>
              <a:rPr lang="en-US" altLang="ko-KR" sz="2500" dirty="0"/>
              <a:t>=</a:t>
            </a:r>
            <a:r>
              <a:rPr lang="ko-KR" altLang="en-US" sz="2500" dirty="0"/>
              <a:t>한국영토임을 확인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FF35E856-3CB4-4D1C-A266-4FC0A71D6262}"/>
              </a:ext>
            </a:extLst>
          </p:cNvPr>
          <p:cNvSpPr/>
          <p:nvPr/>
        </p:nvSpPr>
        <p:spPr>
          <a:xfrm>
            <a:off x="4747464" y="32057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790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D781F0-3DA0-456C-BA5B-D229BDF6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5905"/>
            <a:ext cx="4824925" cy="731609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러</a:t>
            </a:r>
            <a:r>
              <a:rPr lang="en-US" altLang="ko-KR" dirty="0"/>
              <a:t>-</a:t>
            </a:r>
            <a:r>
              <a:rPr lang="ko-KR" altLang="en-US" dirty="0"/>
              <a:t>일 전쟁 패배</a:t>
            </a: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068CBAC5-C3AF-4568-A7E1-7B01689EA04A}"/>
              </a:ext>
            </a:extLst>
          </p:cNvPr>
          <p:cNvSpPr/>
          <p:nvPr/>
        </p:nvSpPr>
        <p:spPr>
          <a:xfrm>
            <a:off x="1251752" y="12624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555D8F9-9516-4620-86E3-FEE301B52EC6}"/>
              </a:ext>
            </a:extLst>
          </p:cNvPr>
          <p:cNvSpPr/>
          <p:nvPr/>
        </p:nvSpPr>
        <p:spPr>
          <a:xfrm>
            <a:off x="1069848" y="2075555"/>
            <a:ext cx="6866789" cy="8203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400" dirty="0"/>
              <a:t>다케시마 라는 이름 사용 </a:t>
            </a:r>
            <a:r>
              <a:rPr lang="en-US" altLang="ko-KR" sz="4400" dirty="0"/>
              <a:t>x</a:t>
            </a:r>
            <a:endParaRPr lang="ko-KR" altLang="en-US" sz="4400" dirty="0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B85FDA8B-CC39-496F-9649-F69EE8013183}"/>
              </a:ext>
            </a:extLst>
          </p:cNvPr>
          <p:cNvSpPr/>
          <p:nvPr/>
        </p:nvSpPr>
        <p:spPr>
          <a:xfrm>
            <a:off x="1251752" y="32244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B7203C6-FE06-4B0E-B928-F03D6327CCD3}"/>
              </a:ext>
            </a:extLst>
          </p:cNvPr>
          <p:cNvSpPr/>
          <p:nvPr/>
        </p:nvSpPr>
        <p:spPr>
          <a:xfrm>
            <a:off x="1069848" y="4047602"/>
            <a:ext cx="6991076" cy="9055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r>
              <a:rPr lang="ko-KR" altLang="en-US" sz="4400" dirty="0" err="1"/>
              <a:t>리앙쿠르암석</a:t>
            </a:r>
            <a:r>
              <a:rPr lang="ko-KR" altLang="en-US" sz="4400" dirty="0"/>
              <a:t> 이라고 부름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C5DCCC5-44EF-41F7-A20D-FF4E857EACFC}"/>
              </a:ext>
            </a:extLst>
          </p:cNvPr>
          <p:cNvSpPr/>
          <p:nvPr/>
        </p:nvSpPr>
        <p:spPr>
          <a:xfrm>
            <a:off x="2656687" y="1216241"/>
            <a:ext cx="1775534" cy="577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/>
              <a:t>하지만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FEDB06F-80F4-4D57-9A3F-B987A7F09889}"/>
              </a:ext>
            </a:extLst>
          </p:cNvPr>
          <p:cNvSpPr/>
          <p:nvPr/>
        </p:nvSpPr>
        <p:spPr>
          <a:xfrm>
            <a:off x="1069848" y="4995601"/>
            <a:ext cx="8225072" cy="9765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400" dirty="0"/>
              <a:t>또한 조선의 </a:t>
            </a:r>
            <a:r>
              <a:rPr lang="ko-KR" altLang="en-US" sz="4400" dirty="0" err="1"/>
              <a:t>부속영토라고</a:t>
            </a:r>
            <a:r>
              <a:rPr lang="ko-KR" altLang="en-US" sz="4400" dirty="0"/>
              <a:t> 표기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86C9C44-CA95-4BE5-8E0A-1BE03DD56909}"/>
              </a:ext>
            </a:extLst>
          </p:cNvPr>
          <p:cNvSpPr/>
          <p:nvPr/>
        </p:nvSpPr>
        <p:spPr>
          <a:xfrm>
            <a:off x="2656687" y="3183247"/>
            <a:ext cx="1775534" cy="577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/>
              <a:t>그리고</a:t>
            </a:r>
          </a:p>
        </p:txBody>
      </p:sp>
    </p:spTree>
    <p:extLst>
      <p:ext uri="{BB962C8B-B14F-4D97-AF65-F5344CB8AC3E}">
        <p14:creationId xmlns:p14="http://schemas.microsoft.com/office/powerpoint/2010/main" val="81341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023A7F-8999-4E06-9496-14228019E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118" y="2352583"/>
            <a:ext cx="4989251" cy="772357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조선동해안도   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1901</a:t>
            </a:r>
            <a:r>
              <a:rPr lang="ko-KR" altLang="en-US" dirty="0"/>
              <a:t>년 까지 발행</a:t>
            </a:r>
            <a:br>
              <a:rPr lang="en-US" altLang="ko-KR" dirty="0"/>
            </a:br>
            <a:br>
              <a:rPr lang="en-US" altLang="ko-KR" dirty="0"/>
            </a:b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7075407-7C9F-45D7-B134-FA4A708DA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1147838"/>
            <a:ext cx="3362325" cy="504825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BBD8C789-A453-44DA-A2FE-08477E8C261F}"/>
              </a:ext>
            </a:extLst>
          </p:cNvPr>
          <p:cNvSpPr/>
          <p:nvPr/>
        </p:nvSpPr>
        <p:spPr>
          <a:xfrm>
            <a:off x="5517269" y="3602822"/>
            <a:ext cx="1447061" cy="798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800" dirty="0"/>
              <a:t>즉</a:t>
            </a:r>
          </a:p>
        </p:txBody>
      </p: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20DD80DA-B65C-4D56-80AB-704B1DB08633}"/>
              </a:ext>
            </a:extLst>
          </p:cNvPr>
          <p:cNvSpPr/>
          <p:nvPr/>
        </p:nvSpPr>
        <p:spPr>
          <a:xfrm>
            <a:off x="8049427" y="33646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337522A-4451-43D5-A36F-D19F5C880766}"/>
              </a:ext>
            </a:extLst>
          </p:cNvPr>
          <p:cNvSpPr/>
          <p:nvPr/>
        </p:nvSpPr>
        <p:spPr>
          <a:xfrm>
            <a:off x="4699524" y="4818908"/>
            <a:ext cx="7184438" cy="8345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500" dirty="0"/>
              <a:t>러시아는 독도가 한국영토라 인식</a:t>
            </a:r>
          </a:p>
        </p:txBody>
      </p:sp>
    </p:spTree>
    <p:extLst>
      <p:ext uri="{BB962C8B-B14F-4D97-AF65-F5344CB8AC3E}">
        <p14:creationId xmlns:p14="http://schemas.microsoft.com/office/powerpoint/2010/main" val="2083252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D73FCF-6E42-48C1-9568-7986A29A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13" y="611963"/>
            <a:ext cx="4620738" cy="1917577"/>
          </a:xfrm>
        </p:spPr>
        <p:txBody>
          <a:bodyPr>
            <a:normAutofit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국인 러시아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039DCD4-8197-4EC7-A993-ED7843C33EA9}"/>
              </a:ext>
            </a:extLst>
          </p:cNvPr>
          <p:cNvSpPr/>
          <p:nvPr/>
        </p:nvSpPr>
        <p:spPr>
          <a:xfrm>
            <a:off x="750454" y="4365993"/>
            <a:ext cx="3746376" cy="1065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‘</a:t>
            </a:r>
            <a:r>
              <a:rPr lang="ko-KR" altLang="en-US" dirty="0"/>
              <a:t>조선의 현상유지</a:t>
            </a:r>
            <a:r>
              <a:rPr lang="en-US" altLang="ko-KR" dirty="0"/>
              <a:t>’ </a:t>
            </a:r>
            <a:r>
              <a:rPr lang="ko-KR" altLang="en-US" dirty="0"/>
              <a:t>를 위해 노력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0D20879-7B13-4DA4-A889-009F5148486A}"/>
              </a:ext>
            </a:extLst>
          </p:cNvPr>
          <p:cNvSpPr/>
          <p:nvPr/>
        </p:nvSpPr>
        <p:spPr>
          <a:xfrm>
            <a:off x="155448" y="2072340"/>
            <a:ext cx="3355583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특별 회의 개최</a:t>
            </a: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23EB9483-F37A-4F1B-BECB-2F050AA20293}"/>
              </a:ext>
            </a:extLst>
          </p:cNvPr>
          <p:cNvSpPr/>
          <p:nvPr/>
        </p:nvSpPr>
        <p:spPr>
          <a:xfrm>
            <a:off x="3847496" y="22872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9432176-CF82-44FD-A25C-C611A63D9C28}"/>
              </a:ext>
            </a:extLst>
          </p:cNvPr>
          <p:cNvSpPr/>
          <p:nvPr/>
        </p:nvSpPr>
        <p:spPr>
          <a:xfrm>
            <a:off x="5112651" y="2069095"/>
            <a:ext cx="322259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외교적 협조</a:t>
            </a: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281F5178-C21A-4CDD-98F7-07D8C092D4C1}"/>
              </a:ext>
            </a:extLst>
          </p:cNvPr>
          <p:cNvSpPr/>
          <p:nvPr/>
        </p:nvSpPr>
        <p:spPr>
          <a:xfrm rot="2682427">
            <a:off x="5020051" y="329135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35BC925B-7564-43F3-B63B-BC67D55E7597}"/>
              </a:ext>
            </a:extLst>
          </p:cNvPr>
          <p:cNvSpPr/>
          <p:nvPr/>
        </p:nvSpPr>
        <p:spPr>
          <a:xfrm>
            <a:off x="5112651" y="46880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D7001C5-960A-4D11-97A4-FF8A59A15023}"/>
              </a:ext>
            </a:extLst>
          </p:cNvPr>
          <p:cNvSpPr/>
          <p:nvPr/>
        </p:nvSpPr>
        <p:spPr>
          <a:xfrm>
            <a:off x="6719507" y="4365993"/>
            <a:ext cx="3231472" cy="1065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독도가 한국땅임을 간접적으로 인정</a:t>
            </a:r>
          </a:p>
        </p:txBody>
      </p:sp>
    </p:spTree>
    <p:extLst>
      <p:ext uri="{BB962C8B-B14F-4D97-AF65-F5344CB8AC3E}">
        <p14:creationId xmlns:p14="http://schemas.microsoft.com/office/powerpoint/2010/main" val="1081368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B2B655F-8E51-422A-BD66-905FA3197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3498979"/>
            <a:ext cx="3175581" cy="251926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526FA43-245C-43E3-A269-9D2882E2DFF1}"/>
              </a:ext>
            </a:extLst>
          </p:cNvPr>
          <p:cNvSpPr/>
          <p:nvPr/>
        </p:nvSpPr>
        <p:spPr>
          <a:xfrm>
            <a:off x="433861" y="811236"/>
            <a:ext cx="1033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러시아는 독도를 한국땅이라 인식</a:t>
            </a:r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A3C60DBC-8FBC-41D3-975B-4A565A03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8045AD4-CE05-4D5C-9A04-C0D31DD55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78935">
            <a:off x="263874" y="2239347"/>
            <a:ext cx="2659691" cy="251926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33E720A-FDBB-49E3-9636-94EC72E7F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37890">
            <a:off x="8598117" y="3498980"/>
            <a:ext cx="3175581" cy="251926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00A722B-886E-42E2-AF25-200C1F6D9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30776">
            <a:off x="4846765" y="2367235"/>
            <a:ext cx="3175581" cy="251926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278D672-1871-413A-9C0D-002729E5D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582652">
            <a:off x="2666279" y="2284051"/>
            <a:ext cx="2659691" cy="251926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263D4A7-59F0-4CCD-BC8A-10BDE86B0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52975">
            <a:off x="7224781" y="1920811"/>
            <a:ext cx="2659691" cy="251926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A18585D-02BF-4DB2-BFC4-38E6FD516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413" y="3762944"/>
            <a:ext cx="2659691" cy="251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D29CD5E2-ED0B-4D00-8DB0-93C11A4219F1}"/>
              </a:ext>
            </a:extLst>
          </p:cNvPr>
          <p:cNvSpPr/>
          <p:nvPr/>
        </p:nvSpPr>
        <p:spPr>
          <a:xfrm>
            <a:off x="3293201" y="1782347"/>
            <a:ext cx="59041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미국이 보는 독도</a:t>
            </a:r>
            <a:endParaRPr lang="en-US" altLang="ko-KR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454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부제목 2">
            <a:extLst>
              <a:ext uri="{FF2B5EF4-FFF2-40B4-BE49-F238E27FC236}">
                <a16:creationId xmlns:a16="http://schemas.microsoft.com/office/drawing/2014/main" id="{49AC4A70-6AD7-4AEC-BEAE-DD77C58C8D33}"/>
              </a:ext>
            </a:extLst>
          </p:cNvPr>
          <p:cNvSpPr txBox="1">
            <a:spLocks/>
          </p:cNvSpPr>
          <p:nvPr/>
        </p:nvSpPr>
        <p:spPr bwMode="gray">
          <a:xfrm>
            <a:off x="240443" y="0"/>
            <a:ext cx="9144000" cy="105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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/>
              <a:t>                    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               </a:t>
            </a:r>
            <a:r>
              <a:rPr lang="ko-KR" altLang="en-US" dirty="0"/>
              <a:t>  미국과 한국의 관계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0348019-FBE9-4008-954A-99F1D4924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598"/>
            <a:ext cx="4222204" cy="33007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EBBAE6B-7C57-4057-ADA7-FAFB297B0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96" y="2122598"/>
            <a:ext cx="4222204" cy="330074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7FD181E0-AB2D-4050-B2B7-F71DCA773F0E}"/>
              </a:ext>
            </a:extLst>
          </p:cNvPr>
          <p:cNvSpPr/>
          <p:nvPr/>
        </p:nvSpPr>
        <p:spPr>
          <a:xfrm>
            <a:off x="4597739" y="2354071"/>
            <a:ext cx="2659117" cy="2837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dirty="0"/>
          </a:p>
          <a:p>
            <a:pPr algn="ctr"/>
            <a:r>
              <a:rPr lang="ko-KR" altLang="en-US" dirty="0"/>
              <a:t>군사적 동맹관계</a:t>
            </a:r>
            <a:endParaRPr lang="en-US" altLang="ko-KR" dirty="0"/>
          </a:p>
          <a:p>
            <a:pPr algn="ctr"/>
            <a:r>
              <a:rPr lang="ko-KR" altLang="en-US" dirty="0"/>
              <a:t>국제적 교류</a:t>
            </a:r>
            <a:endParaRPr lang="en-US" altLang="ko-KR" dirty="0"/>
          </a:p>
          <a:p>
            <a:pPr algn="ctr"/>
            <a:r>
              <a:rPr lang="ko-KR" altLang="en-US" dirty="0"/>
              <a:t>주한미군 주둔</a:t>
            </a:r>
            <a:endParaRPr lang="en-US" altLang="ko-KR" dirty="0"/>
          </a:p>
          <a:p>
            <a:pPr algn="ctr"/>
            <a:r>
              <a:rPr lang="ko-KR" altLang="en-US" dirty="0"/>
              <a:t>대아시아 외교</a:t>
            </a:r>
            <a:endParaRPr lang="en-US" altLang="ko-KR" dirty="0"/>
          </a:p>
          <a:p>
            <a:pPr algn="ctr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16384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A86738-2CBF-42CD-8269-1D7EDB51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74726" y="149921"/>
            <a:ext cx="7924800" cy="1143000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                                     한국 일본 관계</a:t>
            </a:r>
          </a:p>
        </p:txBody>
      </p:sp>
      <p:pic>
        <p:nvPicPr>
          <p:cNvPr id="13" name="내용 개체 틀 12">
            <a:extLst>
              <a:ext uri="{FF2B5EF4-FFF2-40B4-BE49-F238E27FC236}">
                <a16:creationId xmlns:a16="http://schemas.microsoft.com/office/drawing/2014/main" id="{F6C401DC-6F42-419A-89E2-0B5D2CE23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619" y="2012237"/>
            <a:ext cx="3583219" cy="3300740"/>
          </a:xfr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F0B32CD-5A8B-498F-802F-934B50772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2237"/>
            <a:ext cx="4306286" cy="330074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B3243AB0-60AA-47CB-A957-24D6C79CE3FD}"/>
              </a:ext>
            </a:extLst>
          </p:cNvPr>
          <p:cNvSpPr/>
          <p:nvPr/>
        </p:nvSpPr>
        <p:spPr>
          <a:xfrm>
            <a:off x="4625778" y="1825625"/>
            <a:ext cx="3450348" cy="3300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dirty="0"/>
          </a:p>
          <a:p>
            <a:pPr algn="ctr"/>
            <a:r>
              <a:rPr lang="ko-KR" altLang="en-US" dirty="0"/>
              <a:t>국제적 교류</a:t>
            </a:r>
            <a:endParaRPr lang="en-US" altLang="ko-KR" dirty="0"/>
          </a:p>
          <a:p>
            <a:pPr algn="ctr"/>
            <a:r>
              <a:rPr lang="ko-KR" altLang="en-US" dirty="0"/>
              <a:t>위안부 문제</a:t>
            </a:r>
            <a:endParaRPr lang="en-US" altLang="ko-KR" dirty="0"/>
          </a:p>
          <a:p>
            <a:pPr algn="ctr"/>
            <a:r>
              <a:rPr lang="ko-KR" altLang="en-US" dirty="0"/>
              <a:t>독도 영토권 문제</a:t>
            </a:r>
            <a:endParaRPr lang="en-US" altLang="ko-KR" dirty="0"/>
          </a:p>
          <a:p>
            <a:pPr algn="ctr"/>
            <a:r>
              <a:rPr lang="ko-KR" altLang="en-US" dirty="0"/>
              <a:t>어업 협정</a:t>
            </a:r>
            <a:endParaRPr lang="en-US" altLang="ko-KR" dirty="0"/>
          </a:p>
          <a:p>
            <a:pPr algn="ctr"/>
            <a:r>
              <a:rPr lang="ko-KR" altLang="en-US" dirty="0"/>
              <a:t>문화재 및 문화협력의 협정</a:t>
            </a:r>
          </a:p>
        </p:txBody>
      </p:sp>
    </p:spTree>
    <p:extLst>
      <p:ext uri="{BB962C8B-B14F-4D97-AF65-F5344CB8AC3E}">
        <p14:creationId xmlns:p14="http://schemas.microsoft.com/office/powerpoint/2010/main" val="1507347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14380532-6B43-402A-98EB-F18D08BD0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5746" y="1800807"/>
            <a:ext cx="4030825" cy="4926563"/>
          </a:xfrm>
        </p:spPr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4893A3C4-420A-48C7-9469-930498523D10}"/>
              </a:ext>
            </a:extLst>
          </p:cNvPr>
          <p:cNvSpPr txBox="1">
            <a:spLocks/>
          </p:cNvSpPr>
          <p:nvPr/>
        </p:nvSpPr>
        <p:spPr bwMode="gray">
          <a:xfrm>
            <a:off x="922175" y="237603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해결되지 않은 영토분쟁은 대략 </a:t>
            </a:r>
            <a:r>
              <a:rPr lang="en-US" altLang="ko-KR" dirty="0"/>
              <a:t>70~80</a:t>
            </a:r>
            <a:r>
              <a:rPr lang="ko-KR" altLang="en-US" dirty="0"/>
              <a:t>개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대표적</a:t>
            </a:r>
            <a:endParaRPr lang="en-US" altLang="ko-KR" dirty="0"/>
          </a:p>
          <a:p>
            <a:endParaRPr lang="en-US" altLang="ko-KR" dirty="0"/>
          </a:p>
          <a:p>
            <a:pPr marL="514350" indent="-514350">
              <a:buFont typeface="Wingdings 3" pitchFamily="18" charset="2"/>
              <a:buAutoNum type="arabicPeriod"/>
            </a:pPr>
            <a:r>
              <a:rPr lang="ko-KR" altLang="en-US" dirty="0"/>
              <a:t>독도 </a:t>
            </a:r>
            <a:r>
              <a:rPr lang="en-US" altLang="ko-KR" dirty="0"/>
              <a:t>VS </a:t>
            </a:r>
            <a:r>
              <a:rPr lang="ko-KR" altLang="en-US" dirty="0"/>
              <a:t>다케시마</a:t>
            </a:r>
            <a:endParaRPr lang="en-US" altLang="ko-KR" dirty="0"/>
          </a:p>
          <a:p>
            <a:pPr marL="514350" indent="-514350">
              <a:buFont typeface="Wingdings 3" pitchFamily="18" charset="2"/>
              <a:buAutoNum type="arabicPeriod"/>
            </a:pPr>
            <a:endParaRPr lang="en-US" altLang="ko-KR" dirty="0"/>
          </a:p>
          <a:p>
            <a:pPr marL="514350" indent="-514350">
              <a:buFont typeface="Wingdings 3" pitchFamily="18" charset="2"/>
              <a:buAutoNum type="arabicPeriod"/>
            </a:pPr>
            <a:r>
              <a:rPr lang="ko-KR" altLang="en-US" dirty="0"/>
              <a:t>중국</a:t>
            </a:r>
            <a:r>
              <a:rPr lang="en-US" altLang="ko-KR" dirty="0"/>
              <a:t>, </a:t>
            </a:r>
            <a:r>
              <a:rPr lang="ko-KR" altLang="en-US" dirty="0"/>
              <a:t>인도 국경분쟁</a:t>
            </a:r>
            <a:r>
              <a:rPr lang="en-US" altLang="ko-KR" dirty="0"/>
              <a:t>.</a:t>
            </a:r>
          </a:p>
          <a:p>
            <a:pPr marL="514350" indent="-514350">
              <a:buFont typeface="Wingdings 3" pitchFamily="18" charset="2"/>
              <a:buAutoNum type="arabicPeriod"/>
            </a:pPr>
            <a:endParaRPr lang="en-US" altLang="ko-KR" dirty="0"/>
          </a:p>
          <a:p>
            <a:pPr marL="514350" indent="-514350">
              <a:buFont typeface="Wingdings 3" pitchFamily="18" charset="2"/>
              <a:buAutoNum type="arabicPeriod"/>
            </a:pPr>
            <a:r>
              <a:rPr lang="ko-KR" altLang="en-US" dirty="0"/>
              <a:t>인도</a:t>
            </a:r>
            <a:r>
              <a:rPr lang="en-US" altLang="ko-KR" dirty="0"/>
              <a:t>, </a:t>
            </a:r>
            <a:r>
              <a:rPr lang="ko-KR" altLang="en-US" dirty="0"/>
              <a:t>파키스탄 카슈미르분쟁</a:t>
            </a:r>
            <a:r>
              <a:rPr lang="en-US" altLang="ko-KR" dirty="0"/>
              <a:t>.</a:t>
            </a:r>
          </a:p>
          <a:p>
            <a:pPr marL="514350" indent="-514350">
              <a:buFont typeface="Wingdings 3" pitchFamily="18" charset="2"/>
              <a:buAutoNum type="arabicPeriod"/>
            </a:pPr>
            <a:endParaRPr lang="en-US" altLang="ko-KR" dirty="0"/>
          </a:p>
          <a:p>
            <a:pPr marL="514350" indent="-514350">
              <a:buFont typeface="Wingdings 3" pitchFamily="18" charset="2"/>
              <a:buAutoNum type="arabicPeriod"/>
            </a:pPr>
            <a:r>
              <a:rPr lang="ko-KR" altLang="en-US" dirty="0"/>
              <a:t>조어도 분쟁</a:t>
            </a:r>
            <a:r>
              <a:rPr lang="en-US" altLang="ko-KR" dirty="0"/>
              <a:t>.</a:t>
            </a:r>
          </a:p>
          <a:p>
            <a:pPr marL="514350" indent="-514350">
              <a:buFont typeface="Wingdings 3" pitchFamily="18" charset="2"/>
              <a:buAutoNum type="arabicPeriod"/>
            </a:pPr>
            <a:endParaRPr lang="en-US" altLang="ko-KR" dirty="0"/>
          </a:p>
          <a:p>
            <a:pPr marL="514350" indent="-514350">
              <a:buFont typeface="Wingdings 3" pitchFamily="18" charset="2"/>
              <a:buAutoNum type="arabicPeriod"/>
            </a:pPr>
            <a:r>
              <a:rPr lang="ko-KR" altLang="en-US" dirty="0"/>
              <a:t>쿠릴열도 분쟁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9DC6D02-4047-4211-9C8F-62B3C268AF47}"/>
              </a:ext>
            </a:extLst>
          </p:cNvPr>
          <p:cNvSpPr/>
          <p:nvPr/>
        </p:nvSpPr>
        <p:spPr>
          <a:xfrm>
            <a:off x="3379865" y="1165089"/>
            <a:ext cx="6869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세계의 영토 분쟁 사례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509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28A7A3-DE07-4BA9-8373-7039759F0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43613" y="89632"/>
            <a:ext cx="7924800" cy="1143000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                              미국 일본 관계</a:t>
            </a:r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A15FB735-7B2A-439E-A5B5-B7FA38E9D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9896"/>
            <a:ext cx="4222204" cy="3305667"/>
          </a:xfrm>
          <a:prstGeom prst="rect">
            <a:avLst/>
          </a:prstGeom>
        </p:spPr>
      </p:pic>
      <p:pic>
        <p:nvPicPr>
          <p:cNvPr id="8" name="내용 개체 틀 12">
            <a:extLst>
              <a:ext uri="{FF2B5EF4-FFF2-40B4-BE49-F238E27FC236}">
                <a16:creationId xmlns:a16="http://schemas.microsoft.com/office/drawing/2014/main" id="{0F487AC1-82C0-41FD-9ADD-6564066A8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96" y="2119896"/>
            <a:ext cx="4222204" cy="330074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557D0CD9-1A24-41C5-90B7-89C6B41EBC08}"/>
              </a:ext>
            </a:extLst>
          </p:cNvPr>
          <p:cNvSpPr/>
          <p:nvPr/>
        </p:nvSpPr>
        <p:spPr>
          <a:xfrm>
            <a:off x="4750676" y="1597984"/>
            <a:ext cx="3090041" cy="33056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/>
              <a:t>군사적 동맹</a:t>
            </a:r>
            <a:endParaRPr lang="en-US" altLang="ko-KR" dirty="0"/>
          </a:p>
          <a:p>
            <a:pPr algn="ctr"/>
            <a:r>
              <a:rPr lang="ko-KR" altLang="en-US" dirty="0"/>
              <a:t>동아시아권 연합</a:t>
            </a:r>
            <a:endParaRPr lang="en-US" altLang="ko-KR" dirty="0"/>
          </a:p>
          <a:p>
            <a:pPr algn="ctr"/>
            <a:r>
              <a:rPr lang="ko-KR" altLang="en-US" dirty="0"/>
              <a:t>대아시아 외교</a:t>
            </a:r>
            <a:endParaRPr lang="en-US" altLang="ko-KR" dirty="0"/>
          </a:p>
          <a:p>
            <a:pPr algn="ctr"/>
            <a:r>
              <a:rPr lang="ko-KR" altLang="en-US" dirty="0"/>
              <a:t>주일미군 주둔</a:t>
            </a:r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2403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803543-7838-49E9-97F6-2FB386AB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2516" y="378686"/>
            <a:ext cx="8244673" cy="662782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독도의 지리적 위치</a:t>
            </a:r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82A7D6B5-36E8-4F2D-968F-A50B8DED4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649"/>
            <a:ext cx="5465379" cy="4611153"/>
          </a:xfr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7B5E38F6-7E7E-45BA-8519-4E253FD81B6C}"/>
              </a:ext>
            </a:extLst>
          </p:cNvPr>
          <p:cNvSpPr/>
          <p:nvPr/>
        </p:nvSpPr>
        <p:spPr>
          <a:xfrm>
            <a:off x="9806151" y="662781"/>
            <a:ext cx="2236237" cy="58471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동도가 북위 </a:t>
            </a:r>
            <a:r>
              <a:rPr lang="en-US" altLang="ko-KR" dirty="0"/>
              <a:t>37</a:t>
            </a:r>
            <a:r>
              <a:rPr lang="ko-KR" altLang="en-US" dirty="0"/>
              <a:t>도 </a:t>
            </a:r>
            <a:r>
              <a:rPr lang="en-US" altLang="ko-KR" dirty="0"/>
              <a:t>14</a:t>
            </a:r>
            <a:r>
              <a:rPr lang="ko-KR" altLang="en-US" dirty="0"/>
              <a:t>분 </a:t>
            </a:r>
            <a:r>
              <a:rPr lang="en-US" altLang="ko-KR" dirty="0"/>
              <a:t>26.8</a:t>
            </a:r>
            <a:r>
              <a:rPr lang="ko-KR" altLang="en-US" dirty="0"/>
              <a:t>초</a:t>
            </a:r>
            <a:r>
              <a:rPr lang="en-US" altLang="ko-KR" dirty="0"/>
              <a:t>, </a:t>
            </a:r>
            <a:r>
              <a:rPr lang="ko-KR" altLang="en-US" dirty="0"/>
              <a:t>동경 </a:t>
            </a:r>
            <a:r>
              <a:rPr lang="en-US" altLang="ko-KR" dirty="0"/>
              <a:t>131</a:t>
            </a:r>
            <a:r>
              <a:rPr lang="ko-KR" altLang="en-US" dirty="0"/>
              <a:t>도 </a:t>
            </a:r>
            <a:r>
              <a:rPr lang="en-US" altLang="ko-KR" dirty="0"/>
              <a:t>52</a:t>
            </a:r>
            <a:r>
              <a:rPr lang="ko-KR" altLang="en-US" dirty="0"/>
              <a:t>분 </a:t>
            </a:r>
            <a:r>
              <a:rPr lang="en-US" altLang="ko-KR" dirty="0"/>
              <a:t>10.4</a:t>
            </a:r>
            <a:r>
              <a:rPr lang="ko-KR" altLang="en-US" dirty="0"/>
              <a:t>초</a:t>
            </a:r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/>
              <a:t>서도가 북위 </a:t>
            </a:r>
            <a:r>
              <a:rPr lang="en-US" altLang="ko-KR" dirty="0"/>
              <a:t>37</a:t>
            </a:r>
            <a:r>
              <a:rPr lang="ko-KR" altLang="en-US" dirty="0"/>
              <a:t>도 </a:t>
            </a:r>
            <a:r>
              <a:rPr lang="en-US" altLang="ko-KR" dirty="0"/>
              <a:t>14</a:t>
            </a:r>
            <a:r>
              <a:rPr lang="ko-KR" altLang="en-US" dirty="0"/>
              <a:t>분 </a:t>
            </a:r>
            <a:r>
              <a:rPr lang="en-US" altLang="ko-KR" dirty="0"/>
              <a:t>30.6</a:t>
            </a:r>
            <a:r>
              <a:rPr lang="ko-KR" altLang="en-US" dirty="0"/>
              <a:t>초</a:t>
            </a:r>
            <a:r>
              <a:rPr lang="en-US" altLang="ko-KR" dirty="0"/>
              <a:t>, </a:t>
            </a:r>
            <a:r>
              <a:rPr lang="ko-KR" altLang="en-US" dirty="0"/>
              <a:t>동경 </a:t>
            </a:r>
            <a:r>
              <a:rPr lang="en-US" altLang="ko-KR" dirty="0"/>
              <a:t>131</a:t>
            </a:r>
            <a:r>
              <a:rPr lang="ko-KR" altLang="en-US" dirty="0"/>
              <a:t>도 </a:t>
            </a:r>
            <a:r>
              <a:rPr lang="en-US" altLang="ko-KR" dirty="0"/>
              <a:t>51</a:t>
            </a:r>
            <a:r>
              <a:rPr lang="ko-KR" altLang="en-US" dirty="0"/>
              <a:t>분 </a:t>
            </a:r>
            <a:r>
              <a:rPr lang="en-US" altLang="ko-KR" dirty="0"/>
              <a:t>54.6</a:t>
            </a:r>
            <a:r>
              <a:rPr lang="ko-KR" altLang="en-US" dirty="0"/>
              <a:t>초</a:t>
            </a:r>
          </a:p>
        </p:txBody>
      </p:sp>
      <p:pic>
        <p:nvPicPr>
          <p:cNvPr id="1026" name="Picture 2" descr="이미지1">
            <a:extLst>
              <a:ext uri="{FF2B5EF4-FFF2-40B4-BE49-F238E27FC236}">
                <a16:creationId xmlns:a16="http://schemas.microsoft.com/office/drawing/2014/main" id="{F6786BC9-141C-4174-9872-AA8E6CB7C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3195"/>
            <a:ext cx="9256506" cy="469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내용 개체 틀 6">
            <a:extLst>
              <a:ext uri="{FF2B5EF4-FFF2-40B4-BE49-F238E27FC236}">
                <a16:creationId xmlns:a16="http://schemas.microsoft.com/office/drawing/2014/main" id="{2AFA16D1-A5A4-4C0D-ADC7-044D046EC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3195"/>
            <a:ext cx="5465379" cy="46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49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DBA1BD-BE20-402D-9746-491120460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29824"/>
            <a:ext cx="7924800" cy="1143000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미국 군전문가에 대한 설문조사 결과</a:t>
            </a:r>
            <a:r>
              <a:rPr lang="en-US" altLang="ko-KR" sz="2400" dirty="0"/>
              <a:t> (1)</a:t>
            </a:r>
            <a:endParaRPr lang="ko-KR" altLang="en-US" sz="2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084A792-5236-4D32-8513-809FC9841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3783"/>
            <a:ext cx="10515600" cy="714873"/>
          </a:xfrm>
        </p:spPr>
        <p:txBody>
          <a:bodyPr/>
          <a:lstStyle/>
          <a:p>
            <a:r>
              <a:rPr lang="ko-KR" altLang="en-US" dirty="0"/>
              <a:t>독도에 대한 미국의 입장</a:t>
            </a:r>
          </a:p>
        </p:txBody>
      </p:sp>
      <p:graphicFrame>
        <p:nvGraphicFramePr>
          <p:cNvPr id="14" name="차트 13">
            <a:extLst>
              <a:ext uri="{FF2B5EF4-FFF2-40B4-BE49-F238E27FC236}">
                <a16:creationId xmlns:a16="http://schemas.microsoft.com/office/drawing/2014/main" id="{BC7A4F3F-A31D-4835-BDF5-E236E5C3D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8044528"/>
              </p:ext>
            </p:extLst>
          </p:nvPr>
        </p:nvGraphicFramePr>
        <p:xfrm>
          <a:off x="-669707" y="1198172"/>
          <a:ext cx="1264734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0088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FDC9A7-333F-41D4-A595-F0205F46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8438" y="2912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미국 군전문가에 대한 설문조사 결과 </a:t>
            </a:r>
            <a:r>
              <a:rPr lang="en-US" altLang="ko-KR" sz="2400" dirty="0"/>
              <a:t>(2)</a:t>
            </a:r>
            <a:endParaRPr lang="ko-KR" altLang="en-US" sz="2400" dirty="0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359A547A-4877-4F4A-8BAF-60C6EF33C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27" y="1078131"/>
            <a:ext cx="10972800" cy="774025"/>
          </a:xfrm>
        </p:spPr>
        <p:txBody>
          <a:bodyPr/>
          <a:lstStyle/>
          <a:p>
            <a:r>
              <a:rPr lang="ko-KR" altLang="en-US" dirty="0"/>
              <a:t>미국이 생각하는 혈맹 관계</a:t>
            </a:r>
          </a:p>
        </p:txBody>
      </p:sp>
      <p:graphicFrame>
        <p:nvGraphicFramePr>
          <p:cNvPr id="11" name="차트 10">
            <a:extLst>
              <a:ext uri="{FF2B5EF4-FFF2-40B4-BE49-F238E27FC236}">
                <a16:creationId xmlns:a16="http://schemas.microsoft.com/office/drawing/2014/main" id="{9C519692-7805-4389-AE73-20454D10B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679022"/>
              </p:ext>
            </p:extLst>
          </p:nvPr>
        </p:nvGraphicFramePr>
        <p:xfrm>
          <a:off x="-166334" y="1577697"/>
          <a:ext cx="12254501" cy="4727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724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D815D6-7E8C-4580-8741-5F7161B1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75" y="109727"/>
            <a:ext cx="7924800" cy="1143000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미국 군전문가에 대한 설문조사 결과 </a:t>
            </a:r>
            <a:r>
              <a:rPr lang="en-US" altLang="ko-KR" sz="2400" dirty="0"/>
              <a:t>(3)</a:t>
            </a:r>
            <a:r>
              <a:rPr lang="ko-KR" altLang="en-US" sz="2400" dirty="0"/>
              <a:t>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B077F8-1C93-44AD-B440-B7410DC84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616"/>
            <a:ext cx="10515600" cy="544223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독도는 어느 나라 영토인가</a:t>
            </a:r>
            <a:endParaRPr lang="en-US" altLang="ko-KR" dirty="0"/>
          </a:p>
          <a:p>
            <a:endParaRPr lang="ko-KR" altLang="en-US" dirty="0"/>
          </a:p>
        </p:txBody>
      </p:sp>
      <p:graphicFrame>
        <p:nvGraphicFramePr>
          <p:cNvPr id="12" name="차트 11">
            <a:extLst>
              <a:ext uri="{FF2B5EF4-FFF2-40B4-BE49-F238E27FC236}">
                <a16:creationId xmlns:a16="http://schemas.microsoft.com/office/drawing/2014/main" id="{ADCDC427-B054-4ED1-AD3B-84533E94B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293417"/>
              </p:ext>
            </p:extLst>
          </p:nvPr>
        </p:nvGraphicFramePr>
        <p:xfrm>
          <a:off x="-272376" y="1665567"/>
          <a:ext cx="12270107" cy="4649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246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DE1BF2-1A62-4DB9-A296-3DA77145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75" y="99680"/>
            <a:ext cx="7924800" cy="1143000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종합적인 미국의 입장 및 전망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1AD9D3-E045-4452-98CC-E5C6CFA4A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가</a:t>
            </a:r>
            <a:r>
              <a:rPr lang="en-US" altLang="ko-KR" dirty="0"/>
              <a:t>.  </a:t>
            </a:r>
            <a:r>
              <a:rPr lang="ko-KR" altLang="en-US" dirty="0"/>
              <a:t>조정자 역할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나</a:t>
            </a:r>
            <a:r>
              <a:rPr lang="en-US" altLang="ko-KR" dirty="0"/>
              <a:t>.  </a:t>
            </a:r>
            <a:r>
              <a:rPr lang="ko-KR" altLang="en-US" dirty="0" err="1"/>
              <a:t>현형대로</a:t>
            </a:r>
            <a:r>
              <a:rPr lang="ko-KR" altLang="en-US" dirty="0"/>
              <a:t> 유지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다</a:t>
            </a:r>
            <a:r>
              <a:rPr lang="en-US" altLang="ko-KR" dirty="0"/>
              <a:t>.  </a:t>
            </a:r>
            <a:r>
              <a:rPr lang="ko-KR" altLang="en-US" dirty="0"/>
              <a:t>국제 재판소에 제소 </a:t>
            </a:r>
          </a:p>
        </p:txBody>
      </p:sp>
    </p:spTree>
    <p:extLst>
      <p:ext uri="{BB962C8B-B14F-4D97-AF65-F5344CB8AC3E}">
        <p14:creationId xmlns:p14="http://schemas.microsoft.com/office/powerpoint/2010/main" val="995078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5B610E-9FB8-43AC-B29D-3D735138D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182" y="107875"/>
            <a:ext cx="7924800" cy="1143000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소결론 및 미국의 전망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E15B54-B62F-4B22-8A83-180A3F7FE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56" y="1868692"/>
            <a:ext cx="10972800" cy="4599432"/>
          </a:xfrm>
        </p:spPr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독도 분쟁 발생                                                      중립적인 입장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한국 일본 유사시                                                  일본지지의 가능성</a:t>
            </a:r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4713A7B2-322A-4392-A870-71CCBD4DFDA3}"/>
              </a:ext>
            </a:extLst>
          </p:cNvPr>
          <p:cNvSpPr/>
          <p:nvPr/>
        </p:nvSpPr>
        <p:spPr>
          <a:xfrm>
            <a:off x="4613962" y="2333966"/>
            <a:ext cx="2431915" cy="885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A651F10C-F616-4E68-9613-4B406A37207D}"/>
              </a:ext>
            </a:extLst>
          </p:cNvPr>
          <p:cNvSpPr/>
          <p:nvPr/>
        </p:nvSpPr>
        <p:spPr>
          <a:xfrm>
            <a:off x="4613963" y="4044205"/>
            <a:ext cx="2431915" cy="8852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531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A422D6-4D72-4BBA-88B8-308A10B2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자료 출처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0EE97E-9667-43E4-A1C9-30F385D06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ko-KR" altLang="en-US" dirty="0"/>
              <a:t>자료 출처 </a:t>
            </a:r>
            <a:r>
              <a:rPr lang="en-US" altLang="ko-KR" dirty="0"/>
              <a:t>: </a:t>
            </a:r>
            <a:r>
              <a:rPr lang="ko-KR" altLang="en-US" dirty="0"/>
              <a:t>설문조사는 </a:t>
            </a:r>
            <a:r>
              <a:rPr lang="en-US" altLang="ko-KR" dirty="0"/>
              <a:t>1998</a:t>
            </a:r>
            <a:r>
              <a:rPr lang="ko-KR" altLang="en-US" dirty="0"/>
              <a:t>년 </a:t>
            </a:r>
            <a:r>
              <a:rPr lang="en-US" altLang="ko-KR" dirty="0"/>
              <a:t>7</a:t>
            </a:r>
            <a:r>
              <a:rPr lang="ko-KR" altLang="en-US" dirty="0"/>
              <a:t>월 </a:t>
            </a:r>
            <a:r>
              <a:rPr lang="en-US" altLang="ko-KR" dirty="0"/>
              <a:t>10</a:t>
            </a:r>
            <a:r>
              <a:rPr lang="ko-KR" altLang="en-US" dirty="0"/>
              <a:t>일 </a:t>
            </a:r>
            <a:r>
              <a:rPr lang="en-US" altLang="ko-KR" dirty="0"/>
              <a:t>- 1999</a:t>
            </a:r>
            <a:r>
              <a:rPr lang="ko-KR" altLang="en-US" dirty="0"/>
              <a:t>년 </a:t>
            </a:r>
            <a:r>
              <a:rPr lang="en-US" altLang="ko-KR" dirty="0"/>
              <a:t>1</a:t>
            </a:r>
            <a:r>
              <a:rPr lang="ko-KR" altLang="en-US" dirty="0"/>
              <a:t>월 </a:t>
            </a:r>
            <a:r>
              <a:rPr lang="en-US" altLang="ko-KR" dirty="0"/>
              <a:t>10</a:t>
            </a:r>
            <a:r>
              <a:rPr lang="ko-KR" altLang="en-US" dirty="0"/>
              <a:t>일까지 </a:t>
            </a:r>
            <a:r>
              <a:rPr lang="en-US" altLang="ko-KR" dirty="0"/>
              <a:t>(</a:t>
            </a:r>
            <a:r>
              <a:rPr lang="ko-KR" altLang="en-US" dirty="0" err="1"/>
              <a:t>이부균</a:t>
            </a:r>
            <a:r>
              <a:rPr lang="en-US" altLang="ko-KR" dirty="0"/>
              <a:t>) </a:t>
            </a:r>
            <a:r>
              <a:rPr lang="ko-KR" altLang="en-US" dirty="0"/>
              <a:t>직접 미국인 </a:t>
            </a:r>
            <a:r>
              <a:rPr lang="en-US" altLang="ko-KR" dirty="0"/>
              <a:t>100</a:t>
            </a:r>
            <a:r>
              <a:rPr lang="ko-KR" altLang="en-US" dirty="0"/>
              <a:t>명</a:t>
            </a:r>
            <a:r>
              <a:rPr lang="en-US" altLang="ko-KR" dirty="0"/>
              <a:t>(</a:t>
            </a:r>
            <a:r>
              <a:rPr lang="ko-KR" altLang="en-US" dirty="0"/>
              <a:t>미 해군대학원생</a:t>
            </a:r>
            <a:r>
              <a:rPr lang="en-US" altLang="ko-KR" dirty="0"/>
              <a:t>, </a:t>
            </a:r>
            <a:r>
              <a:rPr lang="ko-KR" altLang="en-US" dirty="0"/>
              <a:t>주한미국 영관장교</a:t>
            </a:r>
            <a:r>
              <a:rPr lang="en-US" altLang="ko-KR" dirty="0"/>
              <a:t>)</a:t>
            </a:r>
            <a:r>
              <a:rPr lang="ko-KR" altLang="en-US" dirty="0"/>
              <a:t>를 대상으로 실시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관련 자료 </a:t>
            </a:r>
            <a:r>
              <a:rPr lang="en-US" altLang="ko-KR" dirty="0"/>
              <a:t>: </a:t>
            </a:r>
            <a:r>
              <a:rPr lang="ko-KR" altLang="en-US" dirty="0"/>
              <a:t>관련자료인 워싱턴대 교수 </a:t>
            </a:r>
            <a:r>
              <a:rPr lang="ko-KR" altLang="en-US" dirty="0" err="1"/>
              <a:t>라우너스의</a:t>
            </a:r>
            <a:r>
              <a:rPr lang="ko-KR" altLang="en-US" dirty="0"/>
              <a:t> 연구논문 “독도 영유권 분쟁을 둘러싼 정치학</a:t>
            </a:r>
            <a:r>
              <a:rPr lang="en-US" altLang="ko-KR" dirty="0"/>
              <a:t>(The politics of Competing Territorial Claims to </a:t>
            </a:r>
            <a:r>
              <a:rPr lang="en-US" altLang="ko-KR" dirty="0" err="1"/>
              <a:t>Tokdo</a:t>
            </a:r>
            <a:r>
              <a:rPr lang="en-US" altLang="ko-KR" dirty="0"/>
              <a:t>)"</a:t>
            </a:r>
            <a:endParaRPr lang="ko-KR" altLang="en-US" dirty="0"/>
          </a:p>
          <a:p>
            <a:pPr fontAlgn="base"/>
            <a:r>
              <a:rPr lang="ko-KR" altLang="en-US" dirty="0"/>
              <a:t>자료 출처 </a:t>
            </a:r>
            <a:r>
              <a:rPr lang="en-US" altLang="ko-KR" dirty="0"/>
              <a:t>: </a:t>
            </a:r>
            <a:r>
              <a:rPr lang="ko-KR" altLang="en-US" dirty="0"/>
              <a:t>단국대학교 대학원 정치외교학과 비교정치전공 </a:t>
            </a:r>
            <a:r>
              <a:rPr lang="ko-KR" altLang="en-US" dirty="0" err="1"/>
              <a:t>이부균</a:t>
            </a:r>
            <a:r>
              <a:rPr lang="ko-KR" altLang="en-US" dirty="0"/>
              <a:t> </a:t>
            </a:r>
          </a:p>
          <a:p>
            <a:pPr fontAlgn="base"/>
            <a:r>
              <a:rPr lang="ko-KR" altLang="en-US" dirty="0"/>
              <a:t>박사학위 논문</a:t>
            </a:r>
            <a:r>
              <a:rPr lang="en-US" altLang="ko-KR" dirty="0"/>
              <a:t>(1999</a:t>
            </a:r>
            <a:r>
              <a:rPr lang="ko-KR" altLang="en-US" dirty="0"/>
              <a:t>년 </a:t>
            </a:r>
            <a:r>
              <a:rPr lang="en-US" altLang="ko-KR" dirty="0"/>
              <a:t>8</a:t>
            </a:r>
            <a:r>
              <a:rPr lang="ko-KR" altLang="en-US" dirty="0"/>
              <a:t>월</a:t>
            </a:r>
            <a:r>
              <a:rPr lang="en-US" altLang="ko-KR" dirty="0"/>
              <a:t>) "</a:t>
            </a:r>
            <a:r>
              <a:rPr lang="ko-KR" altLang="en-US" dirty="0"/>
              <a:t>한일 독도영유권 분쟁과 미국의 입장</a:t>
            </a:r>
            <a:r>
              <a:rPr lang="en-US" altLang="ko-KR" dirty="0"/>
              <a:t>" </a:t>
            </a:r>
            <a:r>
              <a:rPr lang="ko-KR" altLang="en-US" dirty="0"/>
              <a:t>일부 요약본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2681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4077081"/>
            <a:ext cx="8534399" cy="1752600"/>
          </a:xfrm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8104B052-18BA-4537-A5ED-2F0132A9CFB8}"/>
              </a:ext>
            </a:extLst>
          </p:cNvPr>
          <p:cNvSpPr txBox="1">
            <a:spLocks/>
          </p:cNvSpPr>
          <p:nvPr/>
        </p:nvSpPr>
        <p:spPr>
          <a:xfrm>
            <a:off x="1051560" y="1432223"/>
            <a:ext cx="9966960" cy="3035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0" eaLnBrk="1" latinLnBrk="1" hangingPunct="1">
              <a:defRPr>
                <a:solidFill>
                  <a:schemeClr val="tx2"/>
                </a:solidFill>
              </a:defRPr>
            </a:lvl2pPr>
            <a:lvl3pPr rtl="0" eaLnBrk="1" latinLnBrk="1" hangingPunct="1">
              <a:defRPr>
                <a:solidFill>
                  <a:schemeClr val="tx2"/>
                </a:solidFill>
              </a:defRPr>
            </a:lvl3pPr>
            <a:lvl4pPr rtl="0" eaLnBrk="1" latinLnBrk="1" hangingPunct="1">
              <a:defRPr>
                <a:solidFill>
                  <a:schemeClr val="tx2"/>
                </a:solidFill>
              </a:defRPr>
            </a:lvl4pPr>
            <a:lvl5pPr rtl="0" eaLnBrk="1" latinLnBrk="1" hangingPunct="1">
              <a:defRPr>
                <a:solidFill>
                  <a:schemeClr val="tx2"/>
                </a:solidFill>
              </a:defRPr>
            </a:lvl5pPr>
            <a:lvl6pPr rtl="0" eaLnBrk="1" latinLnBrk="1" hangingPunct="1">
              <a:defRPr>
                <a:solidFill>
                  <a:schemeClr val="tx2"/>
                </a:solidFill>
              </a:defRPr>
            </a:lvl6pPr>
            <a:lvl7pPr rtl="0" eaLnBrk="1" latinLnBrk="1" hangingPunct="1">
              <a:defRPr>
                <a:solidFill>
                  <a:schemeClr val="tx2"/>
                </a:solidFill>
              </a:defRPr>
            </a:lvl7pPr>
            <a:lvl8pPr rtl="0" eaLnBrk="1" latinLnBrk="1" hangingPunct="1">
              <a:defRPr>
                <a:solidFill>
                  <a:schemeClr val="tx2"/>
                </a:solidFill>
              </a:defRPr>
            </a:lvl8pPr>
            <a:lvl9pPr rtl="0"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C44949B-9A80-4290-9164-97A1D339C4F9}"/>
              </a:ext>
            </a:extLst>
          </p:cNvPr>
          <p:cNvSpPr/>
          <p:nvPr/>
        </p:nvSpPr>
        <p:spPr>
          <a:xfrm>
            <a:off x="3587865" y="1432223"/>
            <a:ext cx="652651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유럽이 보는 독도</a:t>
            </a:r>
            <a:endParaRPr lang="en-US" altLang="ko-KR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9333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서양 고지도로 본 독도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84045" y="1252727"/>
            <a:ext cx="4146311" cy="4886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3908" y="2002233"/>
            <a:ext cx="741692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300" dirty="0"/>
              <a:t>-</a:t>
            </a:r>
            <a:r>
              <a:rPr lang="ko-KR" altLang="en-US" sz="3300" dirty="0"/>
              <a:t>서양 고지도에서 </a:t>
            </a:r>
            <a:r>
              <a:rPr lang="en-US" altLang="ko-KR" sz="3300" dirty="0"/>
              <a:t>1597</a:t>
            </a:r>
            <a:r>
              <a:rPr lang="ko-KR" altLang="en-US" sz="3300" dirty="0"/>
              <a:t>년 </a:t>
            </a:r>
            <a:r>
              <a:rPr lang="en-US" altLang="ko-KR" sz="3300" dirty="0"/>
              <a:t>‘Asia’</a:t>
            </a:r>
            <a:r>
              <a:rPr lang="ko-KR" altLang="en-US" sz="3300" dirty="0"/>
              <a:t>지도에서 </a:t>
            </a:r>
            <a:r>
              <a:rPr lang="en-US" altLang="ko-KR" sz="3300" dirty="0"/>
              <a:t>‘The Easter or </a:t>
            </a:r>
            <a:r>
              <a:rPr lang="en-US" altLang="ko-KR" sz="3300" dirty="0" err="1"/>
              <a:t>corea</a:t>
            </a:r>
            <a:r>
              <a:rPr lang="en-US" altLang="ko-KR" sz="3300" dirty="0"/>
              <a:t> sea’ </a:t>
            </a:r>
            <a:r>
              <a:rPr lang="ko-KR" altLang="en-US" sz="3300" dirty="0"/>
              <a:t>처음표기 </a:t>
            </a:r>
          </a:p>
          <a:p>
            <a:pPr>
              <a:defRPr/>
            </a:pPr>
            <a:r>
              <a:rPr lang="en-US" altLang="ko-KR" sz="3300" dirty="0"/>
              <a:t>-16</a:t>
            </a:r>
            <a:r>
              <a:rPr lang="ko-KR" altLang="en-US" sz="3300" dirty="0"/>
              <a:t>세기부터</a:t>
            </a:r>
            <a:r>
              <a:rPr lang="en-US" altLang="ko-KR" sz="3300" dirty="0"/>
              <a:t>20</a:t>
            </a:r>
            <a:r>
              <a:rPr lang="ko-KR" altLang="en-US" sz="3300" dirty="0"/>
              <a:t>세기 서양고지도 </a:t>
            </a:r>
            <a:r>
              <a:rPr lang="en-US" altLang="ko-KR" sz="3300" dirty="0"/>
              <a:t>407</a:t>
            </a:r>
            <a:r>
              <a:rPr lang="ko-KR" altLang="en-US" sz="3300" dirty="0"/>
              <a:t>종을 조사 </a:t>
            </a:r>
          </a:p>
          <a:p>
            <a:pPr>
              <a:defRPr/>
            </a:pPr>
            <a:r>
              <a:rPr lang="en-US" altLang="ko-KR" sz="3300" dirty="0"/>
              <a:t>-</a:t>
            </a:r>
            <a:r>
              <a:rPr lang="ko-KR" altLang="en-US" sz="3300" dirty="0"/>
              <a:t>그중 </a:t>
            </a:r>
            <a:r>
              <a:rPr lang="en-US" altLang="ko-KR" sz="3300" dirty="0"/>
              <a:t>298</a:t>
            </a:r>
            <a:r>
              <a:rPr lang="ko-KR" altLang="en-US" sz="3300" dirty="0"/>
              <a:t>종</a:t>
            </a:r>
            <a:r>
              <a:rPr lang="en-US" altLang="ko-KR" sz="3300" dirty="0"/>
              <a:t>(73.2%)</a:t>
            </a:r>
            <a:r>
              <a:rPr lang="ko-KR" altLang="en-US" sz="3300" dirty="0"/>
              <a:t> </a:t>
            </a:r>
            <a:r>
              <a:rPr lang="en-US" altLang="ko-KR" sz="3300" dirty="0"/>
              <a:t>‘Sea of </a:t>
            </a:r>
            <a:r>
              <a:rPr lang="en-US" altLang="ko-KR" sz="3300" dirty="0" err="1"/>
              <a:t>Corea</a:t>
            </a:r>
            <a:r>
              <a:rPr lang="en-US" altLang="ko-KR" sz="3300" dirty="0"/>
              <a:t>/Mer </a:t>
            </a:r>
            <a:r>
              <a:rPr lang="en-US" altLang="ko-KR" sz="3300" dirty="0" err="1"/>
              <a:t>deCorea</a:t>
            </a:r>
            <a:r>
              <a:rPr lang="en-US" altLang="ko-KR" sz="3300" dirty="0"/>
              <a:t>’</a:t>
            </a:r>
            <a:r>
              <a:rPr lang="ko-KR" altLang="en-US" sz="3300" dirty="0"/>
              <a:t>로 표기</a:t>
            </a:r>
          </a:p>
          <a:p>
            <a:pPr>
              <a:defRPr/>
            </a:pPr>
            <a:endParaRPr lang="ko-KR" altLang="en-US" sz="3300" dirty="0"/>
          </a:p>
        </p:txBody>
      </p:sp>
    </p:spTree>
    <p:extLst>
      <p:ext uri="{BB962C8B-B14F-4D97-AF65-F5344CB8AC3E}">
        <p14:creationId xmlns:p14="http://schemas.microsoft.com/office/powerpoint/2010/main" val="3414093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AB9D9B-B4D7-43B6-9840-F3AA2976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</a:t>
            </a:r>
            <a:r>
              <a:rPr lang="en-US" altLang="ko-KR" dirty="0"/>
              <a:t>  VS  </a:t>
            </a:r>
            <a:r>
              <a:rPr lang="ko-KR" altLang="en-US" dirty="0"/>
              <a:t>다케시마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02CA01D-CEAE-4CFD-9A3A-1FAE0931C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217" y="178934"/>
            <a:ext cx="1459367" cy="100458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A7474FC-78D9-4A1A-A0DD-4BEACE129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276" y="178934"/>
            <a:ext cx="1409214" cy="937768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F9D9442-B03C-4E89-8354-B3EDF02FEE62}"/>
              </a:ext>
            </a:extLst>
          </p:cNvPr>
          <p:cNvSpPr/>
          <p:nvPr/>
        </p:nvSpPr>
        <p:spPr>
          <a:xfrm>
            <a:off x="2407398" y="2339265"/>
            <a:ext cx="76510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hlinkClick r:id="rId4"/>
              </a:rPr>
              <a:t>"</a:t>
            </a:r>
            <a:r>
              <a:rPr lang="ko-KR" altLang="en-US" sz="4400" b="1" dirty="0">
                <a:hlinkClick r:id="rId4"/>
              </a:rPr>
              <a:t>평창올림픽 홈페이지서 </a:t>
            </a:r>
            <a:r>
              <a:rPr lang="en-US" altLang="ko-KR" sz="4400" b="1" dirty="0">
                <a:hlinkClick r:id="rId4"/>
              </a:rPr>
              <a:t>'</a:t>
            </a:r>
            <a:r>
              <a:rPr lang="ko-KR" altLang="en-US" sz="4400" b="1" dirty="0">
                <a:hlinkClick r:id="rId4"/>
              </a:rPr>
              <a:t>독도</a:t>
            </a:r>
            <a:r>
              <a:rPr lang="en-US" altLang="ko-KR" sz="4400" b="1" dirty="0">
                <a:hlinkClick r:id="rId4"/>
              </a:rPr>
              <a:t>' </a:t>
            </a:r>
            <a:r>
              <a:rPr lang="ko-KR" altLang="en-US" sz="4400" b="1" dirty="0">
                <a:hlinkClick r:id="rId4"/>
              </a:rPr>
              <a:t>빼라</a:t>
            </a:r>
            <a:r>
              <a:rPr lang="en-US" altLang="ko-KR" sz="4400" b="1" dirty="0">
                <a:hlinkClick r:id="rId4"/>
              </a:rPr>
              <a:t>"…</a:t>
            </a:r>
            <a:r>
              <a:rPr lang="ko-KR" altLang="en-US" sz="4400" b="1" dirty="0">
                <a:hlinkClick r:id="rId4"/>
              </a:rPr>
              <a:t>도 넘는 일본</a:t>
            </a:r>
            <a:r>
              <a:rPr lang="en-US" altLang="ko-KR" sz="4400" b="1" dirty="0">
                <a:hlinkClick r:id="rId4"/>
              </a:rPr>
              <a:t>.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91578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1519608"/>
            <a:ext cx="5338509" cy="452596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338508" y="1085222"/>
            <a:ext cx="6608981" cy="488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55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>
                <a:solidFill>
                  <a:srgbClr val="000000"/>
                </a:solidFill>
              </a:rPr>
              <a:t>영국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216378" y="1333977"/>
            <a:ext cx="3168396" cy="4176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02843" y="2585712"/>
            <a:ext cx="410046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5300" dirty="0"/>
              <a:t>중립적 입장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7874" y="1694180"/>
            <a:ext cx="6674548" cy="11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ko-KR" sz="2800">
              <a:solidFill>
                <a:srgbClr val="000000"/>
              </a:solidFill>
              <a:latin typeface="한컴바탕"/>
              <a:ea typeface="한컴바탕"/>
            </a:endParaRPr>
          </a:p>
          <a:p>
            <a:pPr marL="0" algn="l" defTabSz="914400" rtl="0" eaLnBrk="1" latinLnBrk="1" hangingPunct="1">
              <a:defRPr/>
            </a:pPr>
            <a:endParaRPr lang="en-US" altLang="ko-KR" sz="2400">
              <a:ln w="19050" cap="flat" cmpd="sng" algn="ctr">
                <a:solidFill>
                  <a:schemeClr val="accent1">
                    <a:shade val="20000"/>
                  </a:schemeClr>
                </a:solidFill>
                <a:prstDash val="solid"/>
                <a:round/>
              </a:ln>
              <a:solidFill>
                <a:schemeClr val="accent1"/>
              </a:solidFill>
              <a:latin typeface="한컴바탕"/>
              <a:ea typeface="한컴바탕"/>
            </a:endParaRPr>
          </a:p>
          <a:p>
            <a:pPr>
              <a:defRPr/>
            </a:pPr>
            <a:endParaRPr lang="en-US" altLang="ko-KR" sz="1600">
              <a:solidFill>
                <a:srgbClr val="000000"/>
              </a:solidFill>
              <a:latin typeface="한컴바탕"/>
              <a:ea typeface="한컴바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0064" y="2132838"/>
            <a:ext cx="4680584" cy="324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104126" y="2132838"/>
            <a:ext cx="254888" cy="3608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727979"/>
            <a:ext cx="5760719" cy="36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>
                <a:ln w="1270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  <a:round/>
                </a:ln>
                <a:gradFill flip="xy"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25400" dir="5400000" rotWithShape="0">
                    <a:srgbClr val="000000">
                      <a:alpha val="75000"/>
                    </a:srgbClr>
                  </a:outerShdw>
                </a:effectLst>
              </a:rPr>
              <a:t>    영국 일간지</a:t>
            </a:r>
            <a:r>
              <a:rPr lang="en-US" altLang="ko-KR" dirty="0">
                <a:ln w="1270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  <a:round/>
                </a:ln>
                <a:gradFill flip="xy"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25400" dir="5400000" rotWithShape="0">
                    <a:srgbClr val="000000">
                      <a:alpha val="75000"/>
                    </a:srgbClr>
                  </a:outerShdw>
                </a:effectLst>
              </a:rPr>
              <a:t>(</a:t>
            </a:r>
            <a:r>
              <a:rPr lang="ko-KR" altLang="en-US" dirty="0">
                <a:ln w="1270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  <a:round/>
                </a:ln>
                <a:gradFill flip="xy"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25400" dir="5400000" rotWithShape="0">
                    <a:srgbClr val="000000">
                      <a:alpha val="75000"/>
                    </a:srgbClr>
                  </a:outerShdw>
                </a:effectLst>
              </a:rPr>
              <a:t>가디언</a:t>
            </a:r>
            <a:r>
              <a:rPr lang="en-US" altLang="ko-KR" dirty="0">
                <a:ln w="1270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  <a:round/>
                </a:ln>
                <a:gradFill flip="xy"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25400" dir="5400000" rotWithShape="0">
                    <a:srgbClr val="000000">
                      <a:alpha val="75000"/>
                    </a:srgbClr>
                  </a:outerShdw>
                </a:effectLst>
              </a:rPr>
              <a:t>)</a:t>
            </a:r>
            <a:r>
              <a:rPr lang="ko-KR" altLang="en-US" dirty="0">
                <a:ln w="1270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  <a:round/>
                </a:ln>
                <a:gradFill flip="xy"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25400" dir="5400000" rotWithShape="0">
                    <a:srgbClr val="000000">
                      <a:alpha val="75000"/>
                    </a:srgbClr>
                  </a:outerShdw>
                </a:effectLst>
              </a:rPr>
              <a:t> </a:t>
            </a:r>
            <a:r>
              <a:rPr lang="en-US" altLang="ko-KR" dirty="0">
                <a:ln w="1270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  <a:round/>
                </a:ln>
                <a:gradFill flip="xy"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25400" dir="5400000" rotWithShape="0">
                    <a:srgbClr val="000000">
                      <a:alpha val="75000"/>
                    </a:srgbClr>
                  </a:outerShdw>
                </a:effectLst>
              </a:rPr>
              <a:t>1996</a:t>
            </a:r>
            <a:r>
              <a:rPr lang="ko-KR" altLang="en-US" dirty="0">
                <a:ln w="1270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  <a:round/>
                </a:ln>
                <a:gradFill flip="xy"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25400" dir="5400000" rotWithShape="0">
                    <a:srgbClr val="000000">
                      <a:alpha val="75000"/>
                    </a:srgbClr>
                  </a:outerShdw>
                </a:effectLst>
              </a:rPr>
              <a:t>년</a:t>
            </a:r>
            <a:r>
              <a:rPr lang="en-US" altLang="ko-KR" dirty="0">
                <a:ln w="1270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  <a:round/>
                </a:ln>
                <a:gradFill flip="xy"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25400" dir="5400000" rotWithShape="0">
                    <a:srgbClr val="000000">
                      <a:alpha val="75000"/>
                    </a:srgbClr>
                  </a:outerShdw>
                </a:effectLst>
              </a:rPr>
              <a:t>2</a:t>
            </a:r>
            <a:r>
              <a:rPr lang="ko-KR" altLang="en-US" dirty="0">
                <a:ln w="1270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  <a:round/>
                </a:ln>
                <a:gradFill flip="xy"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25400" dir="5400000" rotWithShape="0">
                    <a:srgbClr val="000000">
                      <a:alpha val="75000"/>
                    </a:srgbClr>
                  </a:outerShdw>
                </a:effectLst>
              </a:rPr>
              <a:t>월</a:t>
            </a:r>
            <a:r>
              <a:rPr lang="en-US" altLang="ko-KR" dirty="0">
                <a:ln w="1270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  <a:round/>
                </a:ln>
                <a:gradFill flip="xy"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25400" dir="5400000" rotWithShape="0">
                    <a:srgbClr val="000000">
                      <a:alpha val="75000"/>
                    </a:srgbClr>
                  </a:outerShdw>
                </a:effectLst>
              </a:rPr>
              <a:t>21</a:t>
            </a:r>
            <a:r>
              <a:rPr lang="ko-KR" altLang="en-US" dirty="0">
                <a:ln w="1270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  <a:round/>
                </a:ln>
                <a:gradFill flip="xy"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25400" dir="5400000" rotWithShape="0">
                    <a:srgbClr val="000000">
                      <a:alpha val="75000"/>
                    </a:srgbClr>
                  </a:outerShdw>
                </a:effectLst>
              </a:rPr>
              <a:t>일자 독도 보도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384774" y="1358235"/>
            <a:ext cx="4100466" cy="3719201"/>
          </a:xfrm>
          <a:prstGeom prst="rect">
            <a:avLst/>
          </a:prstGeom>
        </p:spPr>
      </p:pic>
      <p:graphicFrame>
        <p:nvGraphicFramePr>
          <p:cNvPr id="10" name="표 9"/>
          <p:cNvGraphicFramePr/>
          <p:nvPr/>
        </p:nvGraphicFramePr>
        <p:xfrm>
          <a:off x="6837868" y="4109275"/>
          <a:ext cx="834259" cy="365760"/>
        </p:xfrm>
        <a:graphic>
          <a:graphicData uri="http://schemas.openxmlformats.org/drawingml/2006/table">
            <a:tbl>
              <a:tblPr firstRow="1" bandRow="1"/>
              <a:tblGrid>
                <a:gridCol w="834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428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9525" cap="flat" cmpd="sng" algn="ctr">
                      <a:noFill/>
                      <a:prstDash val="solid"/>
                      <a:round/>
                    </a:lnT>
                    <a:lnB w="9525" cap="flat" cmpd="sng" algn="ctr">
                      <a:noFill/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91602" y="5937817"/>
            <a:ext cx="914400" cy="899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ko-KR" altLang="en-US" sz="5300" b="0" i="0" u="none" strike="noStrike" kern="1200" cap="none" normalizeH="0" baseline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</a:t>
            </a: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470111" y="5234913"/>
            <a:ext cx="5251777" cy="407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100" dirty="0"/>
              <a:t>2</a:t>
            </a:r>
            <a:r>
              <a:rPr lang="ko-KR" altLang="en-US" sz="2100" dirty="0"/>
              <a:t>차대전후 미</a:t>
            </a:r>
            <a:r>
              <a:rPr lang="en-US" altLang="ko-KR" sz="2100" dirty="0"/>
              <a:t>.</a:t>
            </a:r>
            <a:r>
              <a:rPr lang="ko-KR" altLang="en-US" sz="2100" dirty="0"/>
              <a:t>영지도에 독도는 한국땅</a:t>
            </a:r>
          </a:p>
        </p:txBody>
      </p:sp>
    </p:spTree>
    <p:extLst>
      <p:ext uri="{BB962C8B-B14F-4D97-AF65-F5344CB8AC3E}">
        <p14:creationId xmlns:p14="http://schemas.microsoft.com/office/powerpoint/2010/main" val="2674777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프랑스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606535" y="1535886"/>
            <a:ext cx="4046221" cy="272110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382591" y="1535886"/>
            <a:ext cx="5498813" cy="3373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5510" y="5050025"/>
            <a:ext cx="9747344" cy="125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800" dirty="0"/>
              <a:t> </a:t>
            </a:r>
            <a:r>
              <a:rPr lang="en-US" altLang="ko-KR" sz="3800" dirty="0"/>
              <a:t>                         </a:t>
            </a:r>
            <a:r>
              <a:rPr lang="ko-KR" altLang="en-US" sz="2700" dirty="0"/>
              <a:t>프랑스의 교양 방송 채널 </a:t>
            </a:r>
            <a:r>
              <a:rPr lang="en-US" altLang="ko-KR" sz="2700" dirty="0" err="1"/>
              <a:t>Arte</a:t>
            </a:r>
            <a:r>
              <a:rPr lang="en-US" altLang="ko-KR" sz="2700" dirty="0"/>
              <a:t>’</a:t>
            </a:r>
          </a:p>
          <a:p>
            <a:pPr algn="ctr">
              <a:defRPr/>
            </a:pPr>
            <a:r>
              <a:rPr lang="ko-KR" altLang="en-US" sz="3800" dirty="0"/>
              <a:t>보수적 언론 </a:t>
            </a:r>
            <a:r>
              <a:rPr lang="en-US" altLang="ko-KR" sz="2000" dirty="0"/>
              <a:t>(</a:t>
            </a:r>
            <a:r>
              <a:rPr lang="ko-KR" altLang="en-US" sz="2000" dirty="0"/>
              <a:t>일본입장</a:t>
            </a:r>
            <a:r>
              <a:rPr lang="en-US" altLang="ko-KR" sz="2000" dirty="0"/>
              <a:t>)</a:t>
            </a:r>
            <a:endParaRPr lang="ko-KR" altLang="en-US" sz="3800" dirty="0"/>
          </a:p>
        </p:txBody>
      </p:sp>
    </p:spTree>
    <p:extLst>
      <p:ext uri="{BB962C8B-B14F-4D97-AF65-F5344CB8AC3E}">
        <p14:creationId xmlns:p14="http://schemas.microsoft.com/office/powerpoint/2010/main" val="45486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11240" y="935439"/>
            <a:ext cx="5908431" cy="403250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608211" y="935439"/>
            <a:ext cx="4753121" cy="4032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470" y="5285822"/>
            <a:ext cx="11582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dirty="0"/>
              <a:t>프랑스의 정통 시사주간지 '</a:t>
            </a:r>
            <a:r>
              <a:rPr lang="ko-KR" altLang="en-US" sz="2400" dirty="0" err="1"/>
              <a:t>렉스프레스</a:t>
            </a:r>
            <a:r>
              <a:rPr lang="en-US" altLang="ko-KR" sz="2400" dirty="0"/>
              <a:t>’</a:t>
            </a:r>
            <a:r>
              <a:rPr lang="ko-KR" altLang="en-US" sz="2400" dirty="0"/>
              <a:t>      1894년 9월 3일 </a:t>
            </a:r>
            <a:r>
              <a:rPr lang="ko-KR" altLang="en-US" sz="2400" dirty="0" err="1"/>
              <a:t>르쁘띠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주르날</a:t>
            </a:r>
            <a:r>
              <a:rPr lang="ko-KR" altLang="en-US" sz="2400" dirty="0"/>
              <a:t>(프랑스)</a:t>
            </a:r>
          </a:p>
          <a:p>
            <a:pPr>
              <a:defRPr/>
            </a:pPr>
            <a:r>
              <a:rPr lang="ko-KR" altLang="en-US" sz="3600" dirty="0"/>
              <a:t>                              진보적 언론</a:t>
            </a:r>
            <a:r>
              <a:rPr lang="en-US" altLang="ko-KR" sz="2000" dirty="0"/>
              <a:t>(</a:t>
            </a:r>
            <a:r>
              <a:rPr lang="ko-KR" altLang="en-US" sz="2000" dirty="0"/>
              <a:t>한국입장</a:t>
            </a:r>
            <a:r>
              <a:rPr lang="en-US" altLang="ko-KR" sz="2000" dirty="0"/>
              <a:t>)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44441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독일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3569" y="5663880"/>
            <a:ext cx="11188828" cy="57031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ko-KR" altLang="en-US" dirty="0"/>
              <a:t>            대부분 일본의 독도 수탈이 제국주의의 잔재라고 주장 </a:t>
            </a:r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50104" y="1215914"/>
            <a:ext cx="6494527" cy="3948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1" y="5164853"/>
            <a:ext cx="10972798" cy="469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500" dirty="0"/>
              <a:t>     </a:t>
            </a:r>
            <a:r>
              <a:rPr lang="ko-KR" altLang="en-US" sz="2500" dirty="0" err="1"/>
              <a:t>프랑크푸르터</a:t>
            </a:r>
            <a:r>
              <a:rPr lang="ko-KR" altLang="en-US" sz="2500" dirty="0"/>
              <a:t> </a:t>
            </a:r>
            <a:r>
              <a:rPr lang="ko-KR" altLang="en-US" sz="2500" dirty="0" err="1"/>
              <a:t>알게마이네</a:t>
            </a:r>
            <a:r>
              <a:rPr lang="ko-KR" altLang="en-US" sz="2500" dirty="0"/>
              <a:t> </a:t>
            </a:r>
            <a:r>
              <a:rPr lang="ko-KR" altLang="en-US" sz="2500" dirty="0" err="1"/>
              <a:t>차이퉁</a:t>
            </a:r>
            <a:r>
              <a:rPr lang="ko-KR" altLang="en-US" sz="2500" dirty="0"/>
              <a:t>               세계 </a:t>
            </a:r>
            <a:r>
              <a:rPr lang="en-US" altLang="ko-KR" sz="2500" dirty="0"/>
              <a:t>10</a:t>
            </a:r>
            <a:r>
              <a:rPr lang="ko-KR" altLang="en-US" sz="2500" dirty="0"/>
              <a:t>대 신문 </a:t>
            </a:r>
            <a:r>
              <a:rPr lang="ko-KR" altLang="en-US" sz="2500" dirty="0" err="1"/>
              <a:t>르</a:t>
            </a:r>
            <a:r>
              <a:rPr lang="ko-KR" altLang="en-US" sz="2500" dirty="0"/>
              <a:t> </a:t>
            </a:r>
            <a:r>
              <a:rPr lang="ko-KR" altLang="en-US" sz="2500" dirty="0" err="1"/>
              <a:t>피가로</a:t>
            </a:r>
            <a:endParaRPr lang="ko-KR" altLang="en-US" sz="2500" dirty="0"/>
          </a:p>
        </p:txBody>
      </p:sp>
      <p:sp>
        <p:nvSpPr>
          <p:cNvPr id="8" name="TextBox 7"/>
          <p:cNvSpPr txBox="1"/>
          <p:nvPr/>
        </p:nvSpPr>
        <p:spPr>
          <a:xfrm>
            <a:off x="8040243" y="1844802"/>
            <a:ext cx="3542154" cy="57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 sz="320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420933" y="1215914"/>
            <a:ext cx="5760720" cy="394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86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5597" y="141503"/>
            <a:ext cx="7924800" cy="1143000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자료 출처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" y="2040635"/>
            <a:ext cx="10972798" cy="4525963"/>
          </a:xfrm>
        </p:spPr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2143" y="3803966"/>
            <a:ext cx="10743055" cy="49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en-US" sz="2700"/>
          </a:p>
        </p:txBody>
      </p:sp>
      <p:sp>
        <p:nvSpPr>
          <p:cNvPr id="5" name="TextBox 4"/>
          <p:cNvSpPr txBox="1"/>
          <p:nvPr/>
        </p:nvSpPr>
        <p:spPr>
          <a:xfrm>
            <a:off x="382144" y="3268280"/>
            <a:ext cx="10743055" cy="49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en-US" sz="2700"/>
          </a:p>
        </p:txBody>
      </p:sp>
      <p:sp>
        <p:nvSpPr>
          <p:cNvPr id="6" name="TextBox 5"/>
          <p:cNvSpPr txBox="1"/>
          <p:nvPr/>
        </p:nvSpPr>
        <p:spPr>
          <a:xfrm>
            <a:off x="534544" y="3420680"/>
            <a:ext cx="10743055" cy="49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en-US" sz="2700"/>
          </a:p>
        </p:txBody>
      </p:sp>
      <p:sp>
        <p:nvSpPr>
          <p:cNvPr id="7" name="TextBox 6"/>
          <p:cNvSpPr txBox="1"/>
          <p:nvPr/>
        </p:nvSpPr>
        <p:spPr>
          <a:xfrm>
            <a:off x="114873" y="1171635"/>
            <a:ext cx="1074305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500" dirty="0"/>
              <a:t>"</a:t>
            </a:r>
            <a:r>
              <a:rPr lang="en-US" altLang="en-US" sz="3500" dirty="0" err="1"/>
              <a:t>OECD국</a:t>
            </a:r>
            <a:r>
              <a:rPr lang="en-US" altLang="en-US" sz="3500" dirty="0"/>
              <a:t> </a:t>
            </a:r>
            <a:r>
              <a:rPr lang="en-US" altLang="en-US" sz="3500" dirty="0" err="1"/>
              <a:t>교과서</a:t>
            </a:r>
            <a:r>
              <a:rPr lang="en-US" altLang="en-US" sz="3500" dirty="0"/>
              <a:t> '</a:t>
            </a:r>
            <a:r>
              <a:rPr lang="en-US" altLang="en-US" sz="3500" dirty="0" err="1"/>
              <a:t>동해·독도</a:t>
            </a:r>
            <a:r>
              <a:rPr lang="en-US" altLang="en-US" sz="3500" dirty="0"/>
              <a:t>' </a:t>
            </a:r>
            <a:r>
              <a:rPr lang="en-US" altLang="en-US" sz="3500" dirty="0" err="1"/>
              <a:t>단독</a:t>
            </a:r>
            <a:r>
              <a:rPr lang="en-US" altLang="en-US" sz="3500" dirty="0"/>
              <a:t> </a:t>
            </a:r>
            <a:r>
              <a:rPr lang="en-US" altLang="en-US" sz="3500" dirty="0" err="1"/>
              <a:t>표기</a:t>
            </a:r>
            <a:r>
              <a:rPr lang="en-US" altLang="en-US" sz="3500" dirty="0"/>
              <a:t> </a:t>
            </a:r>
            <a:r>
              <a:rPr lang="en-US" altLang="en-US" sz="3500" dirty="0" err="1"/>
              <a:t>없다</a:t>
            </a:r>
            <a:endParaRPr lang="en-US" altLang="en-US" sz="3500" dirty="0"/>
          </a:p>
          <a:p>
            <a:pPr>
              <a:defRPr/>
            </a:pPr>
            <a:r>
              <a:rPr lang="en-US" altLang="en-US" sz="3400" dirty="0">
                <a:hlinkClick r:id="rId2" action="ppaction://program" highlightClick="1"/>
              </a:rPr>
              <a:t>http://news.naver.com/main/read.nhn?mode=LSD&amp;mid=sec&amp;sid1=001&amp;oid=052&amp;aid=0000558671</a:t>
            </a:r>
            <a:endParaRPr lang="en-US" altLang="en-US"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800412"/>
            <a:ext cx="10590654" cy="1736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600" dirty="0"/>
              <a:t>프랑스 주간지, '독도 갈등' 일본의 태도 질타</a:t>
            </a:r>
          </a:p>
          <a:p>
            <a:pPr>
              <a:defRPr/>
            </a:pPr>
            <a:r>
              <a:rPr lang="ko-KR" altLang="en-US" sz="3600" dirty="0">
                <a:hlinkClick r:id="rId3" action="ppaction://program" highlightClick="1"/>
              </a:rPr>
              <a:t>http://news.naver.com/main/read.nhn?mode=LSD&amp;mid=sec&amp;sid1=001&amp;oid=055&amp;aid=0000236385</a:t>
            </a:r>
            <a:endParaRPr lang="ko-KR" alt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91071" y="4577777"/>
            <a:ext cx="10208510" cy="36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7436" y="4577777"/>
            <a:ext cx="10857928" cy="125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900"/>
              <a:t>독도를 세계에 알리는 한국의청소년! </a:t>
            </a:r>
          </a:p>
          <a:p>
            <a:pPr>
              <a:defRPr/>
            </a:pPr>
            <a:r>
              <a:rPr lang="en-US" altLang="en-US" sz="3700">
                <a:hlinkClick r:id="rId4" action="ppaction://program" highlightClick="1"/>
              </a:rPr>
              <a:t>https://www.youtube.com/watch?v=6UhFr4jbzkI</a:t>
            </a:r>
            <a:endParaRPr lang="en-US" altLang="en-US" sz="3700"/>
          </a:p>
        </p:txBody>
      </p:sp>
    </p:spTree>
    <p:extLst>
      <p:ext uri="{BB962C8B-B14F-4D97-AF65-F5344CB8AC3E}">
        <p14:creationId xmlns:p14="http://schemas.microsoft.com/office/powerpoint/2010/main" val="1853495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6829" y="1514899"/>
            <a:ext cx="8856984" cy="1010543"/>
          </a:xfrm>
        </p:spPr>
        <p:txBody>
          <a:bodyPr>
            <a:noAutofit/>
          </a:bodyPr>
          <a:lstStyle/>
          <a:p>
            <a:r>
              <a:rPr lang="ko-KR" altLang="en-US" sz="4800" dirty="0">
                <a:latin typeface="HY백송B" pitchFamily="18" charset="-127"/>
                <a:ea typeface="HY백송B" pitchFamily="18" charset="-127"/>
              </a:rPr>
              <a:t>국제 사회가 보는 </a:t>
            </a:r>
            <a:br>
              <a:rPr lang="en-US" altLang="ko-KR" sz="4800" dirty="0">
                <a:latin typeface="HY백송B" pitchFamily="18" charset="-127"/>
                <a:ea typeface="HY백송B" pitchFamily="18" charset="-127"/>
              </a:rPr>
            </a:br>
            <a:r>
              <a:rPr lang="ko-KR" altLang="en-US" sz="4800" dirty="0">
                <a:solidFill>
                  <a:schemeClr val="accent3">
                    <a:lumMod val="50000"/>
                  </a:schemeClr>
                </a:solidFill>
                <a:latin typeface="HY백송B" pitchFamily="18" charset="-127"/>
                <a:ea typeface="HY백송B" pitchFamily="18" charset="-127"/>
              </a:rPr>
              <a:t>독</a:t>
            </a:r>
            <a:r>
              <a:rPr lang="ko-KR" altLang="en-US" sz="4800" dirty="0">
                <a:solidFill>
                  <a:schemeClr val="accent3">
                    <a:lumMod val="75000"/>
                  </a:schemeClr>
                </a:solidFill>
                <a:latin typeface="HY백송B" pitchFamily="18" charset="-127"/>
                <a:ea typeface="HY백송B" pitchFamily="18" charset="-127"/>
              </a:rPr>
              <a:t>도</a:t>
            </a:r>
            <a:r>
              <a:rPr lang="ko-KR" altLang="en-US" sz="4800" dirty="0">
                <a:latin typeface="HY백송B" pitchFamily="18" charset="-127"/>
                <a:ea typeface="HY백송B" pitchFamily="18" charset="-127"/>
              </a:rPr>
              <a:t>의 영유권 인식</a:t>
            </a:r>
            <a:br>
              <a:rPr lang="ko-KR" altLang="en-US" sz="4800" dirty="0">
                <a:latin typeface="MD이솝체" pitchFamily="18" charset="-127"/>
                <a:ea typeface="MD이솝체" pitchFamily="18" charset="-127"/>
              </a:rPr>
            </a:br>
            <a:endParaRPr lang="ko-KR" altLang="en-US" sz="4800" dirty="0">
              <a:latin typeface="MD이솝체" pitchFamily="18" charset="-127"/>
              <a:ea typeface="MD이솝체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51584" y="4005064"/>
            <a:ext cx="7376864" cy="1752600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latin typeface="MD솔체" pitchFamily="18" charset="-127"/>
                <a:ea typeface="MD솔체" pitchFamily="18" charset="-127"/>
              </a:rPr>
              <a:t>-</a:t>
            </a:r>
            <a:r>
              <a:rPr lang="ko-KR" altLang="en-US" sz="4000" dirty="0">
                <a:latin typeface="MD솔체" pitchFamily="18" charset="-127"/>
                <a:ea typeface="MD솔체" pitchFamily="18" charset="-127"/>
              </a:rPr>
              <a:t>세계지도에서 나타나는 </a:t>
            </a:r>
            <a:r>
              <a:rPr lang="ko-KR" altLang="en-US" sz="4000" dirty="0">
                <a:solidFill>
                  <a:schemeClr val="accent3">
                    <a:lumMod val="50000"/>
                  </a:schemeClr>
                </a:solidFill>
                <a:latin typeface="MD솔체" pitchFamily="18" charset="-127"/>
                <a:ea typeface="MD솔체" pitchFamily="18" charset="-127"/>
              </a:rPr>
              <a:t>독</a:t>
            </a:r>
            <a:r>
              <a:rPr lang="ko-KR" altLang="en-US" sz="4000" dirty="0">
                <a:solidFill>
                  <a:schemeClr val="accent3">
                    <a:lumMod val="75000"/>
                  </a:schemeClr>
                </a:solidFill>
                <a:latin typeface="MD솔체" pitchFamily="18" charset="-127"/>
                <a:ea typeface="MD솔체" pitchFamily="18" charset="-127"/>
              </a:rPr>
              <a:t>도</a:t>
            </a:r>
          </a:p>
        </p:txBody>
      </p:sp>
    </p:spTree>
    <p:extLst>
      <p:ext uri="{BB962C8B-B14F-4D97-AF65-F5344CB8AC3E}">
        <p14:creationId xmlns:p14="http://schemas.microsoft.com/office/powerpoint/2010/main" val="2363672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15681" y="260648"/>
            <a:ext cx="6480719" cy="1162050"/>
          </a:xfrm>
        </p:spPr>
        <p:txBody>
          <a:bodyPr>
            <a:normAutofit/>
          </a:bodyPr>
          <a:lstStyle/>
          <a:p>
            <a:r>
              <a:rPr lang="en-US" altLang="ko-KR" dirty="0"/>
              <a:t>   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세</a:t>
            </a:r>
            <a:r>
              <a:rPr lang="ko-KR" altLang="en-US" dirty="0">
                <a:solidFill>
                  <a:schemeClr val="accent3">
                    <a:lumMod val="75000"/>
                  </a:schemeClr>
                </a:solidFill>
              </a:rPr>
              <a:t>계</a:t>
            </a:r>
            <a:r>
              <a:rPr lang="ko-KR" altLang="en-US" dirty="0">
                <a:solidFill>
                  <a:schemeClr val="accent1"/>
                </a:solidFill>
              </a:rPr>
              <a:t>지</a:t>
            </a:r>
            <a:r>
              <a:rPr lang="ko-KR" altLang="en-US" dirty="0">
                <a:solidFill>
                  <a:srgbClr val="FFC000"/>
                </a:solidFill>
              </a:rPr>
              <a:t>도</a:t>
            </a:r>
            <a:r>
              <a:rPr lang="ko-KR" altLang="en-US" dirty="0"/>
              <a:t>를 살펴보는 이유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pPr>
              <a:buFont typeface="Wingdings" pitchFamily="2" charset="2"/>
              <a:buChar char="Ø"/>
            </a:pPr>
            <a:endParaRPr lang="en-US" altLang="ko-KR" sz="2400" dirty="0"/>
          </a:p>
          <a:p>
            <a:pPr>
              <a:buFont typeface="Wingdings" pitchFamily="2" charset="2"/>
              <a:buChar char="Ø"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719736" y="4293096"/>
            <a:ext cx="4392488" cy="187220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지역사람들의 인식</a:t>
            </a:r>
            <a:endParaRPr lang="en-US" altLang="ko-K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ko-KR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당시 사회의 지배적인 사상</a:t>
            </a:r>
            <a:endParaRPr lang="en-US" altLang="ko-K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ko-KR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관습</a:t>
            </a:r>
            <a:r>
              <a:rPr lang="en-US" altLang="ko-K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ko-KR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종교</a:t>
            </a:r>
          </a:p>
        </p:txBody>
      </p:sp>
      <p:sp>
        <p:nvSpPr>
          <p:cNvPr id="15" name="순서도: 연결자 14"/>
          <p:cNvSpPr/>
          <p:nvPr/>
        </p:nvSpPr>
        <p:spPr>
          <a:xfrm>
            <a:off x="6384032" y="2006978"/>
            <a:ext cx="1224136" cy="122413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지역명</a:t>
            </a:r>
            <a:endParaRPr lang="ko-KR" altLang="en-US" sz="1700" dirty="0"/>
          </a:p>
        </p:txBody>
      </p:sp>
      <p:sp>
        <p:nvSpPr>
          <p:cNvPr id="16" name="순서도: 연결자 15"/>
          <p:cNvSpPr/>
          <p:nvPr/>
        </p:nvSpPr>
        <p:spPr>
          <a:xfrm>
            <a:off x="3997751" y="2039144"/>
            <a:ext cx="1224136" cy="122413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명칭</a:t>
            </a:r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4609819" y="359182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6996100" y="359182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158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11625" y="2348880"/>
            <a:ext cx="3008313" cy="1162050"/>
          </a:xfrm>
        </p:spPr>
        <p:txBody>
          <a:bodyPr>
            <a:noAutofit/>
          </a:bodyPr>
          <a:lstStyle/>
          <a:p>
            <a:r>
              <a:rPr lang="en-US" altLang="ko-KR" sz="20000" dirty="0"/>
              <a:t>1</a:t>
            </a:r>
            <a:endParaRPr lang="ko-KR" altLang="en-US" sz="200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81" y="1353568"/>
            <a:ext cx="4935944" cy="4700588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524000" y="3212977"/>
            <a:ext cx="4067944" cy="2841179"/>
          </a:xfrm>
        </p:spPr>
        <p:txBody>
          <a:bodyPr>
            <a:normAutofit/>
          </a:bodyPr>
          <a:lstStyle/>
          <a:p>
            <a:pPr algn="ctr"/>
            <a:r>
              <a:rPr lang="en-US" altLang="ko-KR" sz="1700" dirty="0">
                <a:latin typeface="HY견고딕" pitchFamily="18" charset="-127"/>
                <a:ea typeface="HY견고딕" pitchFamily="18" charset="-127"/>
              </a:rPr>
              <a:t>《</a:t>
            </a:r>
            <a:r>
              <a:rPr lang="ko-KR" altLang="en-US" sz="1700" dirty="0" err="1">
                <a:latin typeface="HY견고딕" pitchFamily="18" charset="-127"/>
                <a:ea typeface="HY견고딕" pitchFamily="18" charset="-127"/>
              </a:rPr>
              <a:t>혼일강리역대국도지도</a:t>
            </a:r>
            <a:r>
              <a:rPr lang="en-US" altLang="ko-KR" sz="1700" dirty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700" dirty="0">
                <a:latin typeface="HY견고딕" pitchFamily="18" charset="-127"/>
                <a:ea typeface="HY견고딕" pitchFamily="18" charset="-127"/>
              </a:rPr>
              <a:t>규장각 소장</a:t>
            </a:r>
            <a:r>
              <a:rPr lang="en-US" altLang="ko-KR" sz="1700" dirty="0">
                <a:latin typeface="HY견고딕" pitchFamily="18" charset="-127"/>
                <a:ea typeface="HY견고딕" pitchFamily="18" charset="-127"/>
              </a:rPr>
              <a:t>》           1402</a:t>
            </a:r>
            <a:r>
              <a:rPr lang="ko-KR" altLang="en-US" sz="1700" dirty="0">
                <a:latin typeface="HY견고딕" pitchFamily="18" charset="-127"/>
                <a:ea typeface="HY견고딕" pitchFamily="18" charset="-127"/>
              </a:rPr>
              <a:t>년</a:t>
            </a:r>
            <a:endParaRPr lang="en-US" altLang="ko-KR" sz="1700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170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동해안 </a:t>
            </a:r>
            <a:r>
              <a:rPr lang="ko-KR" altLang="en-US" sz="1800" dirty="0" err="1">
                <a:latin typeface="HY견고딕" pitchFamily="18" charset="-127"/>
                <a:ea typeface="HY견고딕" pitchFamily="18" charset="-127"/>
              </a:rPr>
              <a:t>울지포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 동쪽에 울릉도가 그려져 있다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울릉도라는 섬을 인식</a:t>
            </a:r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endParaRPr lang="ko-KR" altLang="en-US" sz="180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endParaRPr lang="ko-KR" altLang="en-US" sz="1800" dirty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700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1700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1700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ko-KR" altLang="en-US" sz="1700" dirty="0">
              <a:latin typeface="HY견고딕" pitchFamily="18" charset="-127"/>
              <a:ea typeface="HY견고딕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4230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11625" y="2348880"/>
            <a:ext cx="3008313" cy="1162050"/>
          </a:xfrm>
        </p:spPr>
        <p:txBody>
          <a:bodyPr>
            <a:noAutofit/>
          </a:bodyPr>
          <a:lstStyle/>
          <a:p>
            <a:r>
              <a:rPr lang="en-US" altLang="ko-KR" sz="20000" dirty="0"/>
              <a:t>2</a:t>
            </a:r>
            <a:endParaRPr lang="ko-KR" altLang="en-US" sz="20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524000" y="3284985"/>
            <a:ext cx="4248472" cy="2841179"/>
          </a:xfrm>
        </p:spPr>
        <p:txBody>
          <a:bodyPr>
            <a:normAutofit/>
          </a:bodyPr>
          <a:lstStyle/>
          <a:p>
            <a:pPr algn="ctr"/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《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화동고지도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규장각한국학연구원 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)》</a:t>
            </a:r>
            <a:endParaRPr lang="ko-KR" altLang="en-US" sz="1800" dirty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1700" dirty="0">
                <a:latin typeface="HY견고딕" pitchFamily="18" charset="-127"/>
                <a:ea typeface="HY견고딕" pitchFamily="18" charset="-127"/>
              </a:rPr>
              <a:t>16</a:t>
            </a:r>
            <a:r>
              <a:rPr lang="ko-KR" altLang="en-US" sz="1700" dirty="0">
                <a:latin typeface="HY견고딕" pitchFamily="18" charset="-127"/>
                <a:ea typeface="HY견고딕" pitchFamily="18" charset="-127"/>
              </a:rPr>
              <a:t>세기 후반</a:t>
            </a:r>
            <a:endParaRPr lang="en-US" altLang="ko-KR" sz="170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지도의 훼손이 심한 편</a:t>
            </a:r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800" dirty="0" err="1">
                <a:latin typeface="HY견고딕" pitchFamily="18" charset="-127"/>
                <a:ea typeface="HY견고딕" pitchFamily="18" charset="-127"/>
              </a:rPr>
              <a:t>파도사이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 울릉도와 독도 확실하게 </a:t>
            </a:r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    확인 가능</a:t>
            </a:r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endParaRPr lang="ko-KR" altLang="en-US" sz="180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endParaRPr lang="ko-KR" altLang="en-US" sz="1800" dirty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700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1700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1700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ko-KR" altLang="en-US" sz="1700" dirty="0">
              <a:latin typeface="HY견고딕" pitchFamily="18" charset="-127"/>
              <a:ea typeface="HY견고딕" pitchFamily="18" charset="-127"/>
            </a:endParaRPr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42" y="1430339"/>
            <a:ext cx="51054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66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585FD76D-188E-410C-9CB8-3DE8E4F6A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1136"/>
            <a:ext cx="9144000" cy="1035698"/>
          </a:xfrm>
        </p:spPr>
        <p:txBody>
          <a:bodyPr>
            <a:normAutofit/>
          </a:bodyPr>
          <a:lstStyle/>
          <a:p>
            <a:r>
              <a:rPr lang="ko-KR" altLang="en-US" dirty="0"/>
              <a:t>                 중국</a:t>
            </a:r>
            <a:r>
              <a:rPr lang="en-US" altLang="ko-KR" dirty="0"/>
              <a:t>, </a:t>
            </a:r>
            <a:r>
              <a:rPr lang="ko-KR" altLang="en-US" dirty="0"/>
              <a:t>인도 국경분쟁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4380532-6B43-402A-98EB-F18D08BD0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5746" y="1800807"/>
            <a:ext cx="4030825" cy="4926563"/>
          </a:xfrm>
        </p:spPr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0CB301B-3D99-4EED-B803-349D45D8A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3" y="2164702"/>
            <a:ext cx="5349552" cy="420198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6336A97-5C91-46C8-89F4-F8405BE6D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2164702"/>
            <a:ext cx="5449078" cy="42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14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11625" y="2391580"/>
            <a:ext cx="3008313" cy="1162050"/>
          </a:xfrm>
        </p:spPr>
        <p:txBody>
          <a:bodyPr>
            <a:noAutofit/>
          </a:bodyPr>
          <a:lstStyle/>
          <a:p>
            <a:r>
              <a:rPr lang="en-US" altLang="ko-KR" sz="20000" dirty="0"/>
              <a:t>3</a:t>
            </a:r>
            <a:endParaRPr lang="ko-KR" altLang="en-US" sz="20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98" y="8458"/>
            <a:ext cx="3377952" cy="280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23812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0446" y="28163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천하대총일람지도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7275" y="349575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조선왕국도</a:t>
            </a:r>
          </a:p>
          <a:p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97" y="3380296"/>
            <a:ext cx="3394841" cy="252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79777" y="5921609"/>
            <a:ext cx="397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1827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dirty="0" err="1">
                <a:latin typeface="HY견고딕" pitchFamily="18" charset="-127"/>
                <a:ea typeface="HY견고딕" pitchFamily="18" charset="-127"/>
              </a:rPr>
              <a:t>J.Wyld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아시아지도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’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037" y="3818923"/>
            <a:ext cx="3063962" cy="208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96200" y="60212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황여전람도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9536" y="423911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울릉도와 독도를 찾아 </a:t>
            </a:r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볼수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 있다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8229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11625" y="2348880"/>
            <a:ext cx="3008313" cy="1162050"/>
          </a:xfrm>
        </p:spPr>
        <p:txBody>
          <a:bodyPr>
            <a:noAutofit/>
          </a:bodyPr>
          <a:lstStyle/>
          <a:p>
            <a:r>
              <a:rPr lang="en-US" altLang="ko-KR" sz="20000" dirty="0"/>
              <a:t>4</a:t>
            </a:r>
            <a:endParaRPr lang="ko-KR" altLang="en-US" sz="200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564193" y="3490007"/>
            <a:ext cx="4248472" cy="2841179"/>
          </a:xfrm>
        </p:spPr>
        <p:txBody>
          <a:bodyPr>
            <a:normAutofit/>
          </a:bodyPr>
          <a:lstStyle/>
          <a:p>
            <a:pPr algn="ctr"/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프랑스가 본 독도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프랑스 해군도 독도를 인식하고 있음</a:t>
            </a:r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별개로 프랑스 </a:t>
            </a:r>
            <a:r>
              <a:rPr lang="ko-KR" altLang="en-US" sz="1800" dirty="0" err="1">
                <a:latin typeface="HY견고딕" pitchFamily="18" charset="-127"/>
                <a:ea typeface="HY견고딕" pitchFamily="18" charset="-127"/>
              </a:rPr>
              <a:t>해군성이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 발간한 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1867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년판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『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항해지침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』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에는 러시아 </a:t>
            </a:r>
            <a:r>
              <a:rPr lang="ko-KR" altLang="en-US" sz="1800" dirty="0" err="1">
                <a:latin typeface="HY견고딕" pitchFamily="18" charset="-127"/>
                <a:ea typeface="HY견고딕" pitchFamily="18" charset="-127"/>
              </a:rPr>
              <a:t>팔라스함의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800" dirty="0" err="1">
                <a:latin typeface="HY견고딕" pitchFamily="18" charset="-127"/>
                <a:ea typeface="HY견고딕" pitchFamily="18" charset="-127"/>
              </a:rPr>
              <a:t>시르게프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 대령이 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1854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년 독도를 관측하여 그린 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점의 그림이 포함 되 있음</a:t>
            </a:r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endParaRPr lang="ko-KR" altLang="en-US" sz="180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endParaRPr lang="ko-KR" altLang="en-US" sz="1800" dirty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700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1700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1700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ko-KR" altLang="en-US" sz="1700" dirty="0">
              <a:latin typeface="HY견고딕" pitchFamily="18" charset="-127"/>
              <a:ea typeface="HY견고딕" pitchFamily="18" charset="-127"/>
            </a:endParaRPr>
          </a:p>
          <a:p>
            <a:endParaRPr lang="ko-KR" altLang="en-US" dirty="0"/>
          </a:p>
        </p:txBody>
      </p:sp>
      <p:pic>
        <p:nvPicPr>
          <p:cNvPr id="4098" name="Picture 2" descr="img_리아쿠르호의 발견과 프랑스 수로지의기록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81072"/>
            <a:ext cx="4320480" cy="487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99548" y="5059981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프랑스 수로지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6080" y="5589241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1850</a:t>
            </a:r>
            <a:r>
              <a:rPr lang="ko-KR" altLang="en-US" sz="1400" dirty="0">
                <a:latin typeface="HY견고딕" pitchFamily="18" charset="-127"/>
                <a:ea typeface="HY견고딕" pitchFamily="18" charset="-127"/>
              </a:rPr>
              <a:t>년부터 프랑스 해군성에 의해 연 </a:t>
            </a: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400" dirty="0">
                <a:latin typeface="HY견고딕" pitchFamily="18" charset="-127"/>
                <a:ea typeface="HY견고딕" pitchFamily="18" charset="-127"/>
              </a:rPr>
              <a:t>회 발간되는 간행물로서</a:t>
            </a: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400" dirty="0">
                <a:latin typeface="HY견고딕" pitchFamily="18" charset="-127"/>
                <a:ea typeface="HY견고딕" pitchFamily="18" charset="-127"/>
              </a:rPr>
              <a:t>전 세계 모든 해양의 해안선</a:t>
            </a: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400" dirty="0">
                <a:latin typeface="HY견고딕" pitchFamily="18" charset="-127"/>
                <a:ea typeface="HY견고딕" pitchFamily="18" charset="-127"/>
              </a:rPr>
              <a:t>도서 등에 관한 정보를 실어 선박의 안전 운항을 도모하기 위해 만든 지도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108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11625" y="2348880"/>
            <a:ext cx="3008313" cy="1162050"/>
          </a:xfrm>
        </p:spPr>
        <p:txBody>
          <a:bodyPr>
            <a:noAutofit/>
          </a:bodyPr>
          <a:lstStyle/>
          <a:p>
            <a:r>
              <a:rPr lang="en-US" altLang="ko-KR" sz="20000" dirty="0"/>
              <a:t>5</a:t>
            </a:r>
            <a:endParaRPr lang="ko-KR" altLang="en-US" sz="200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467354" y="3423992"/>
            <a:ext cx="4067944" cy="2841179"/>
          </a:xfrm>
        </p:spPr>
        <p:txBody>
          <a:bodyPr>
            <a:normAutofit/>
          </a:bodyPr>
          <a:lstStyle/>
          <a:p>
            <a:pPr algn="ctr"/>
            <a:r>
              <a:rPr lang="en-US" altLang="ko-KR" sz="1700" dirty="0"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1700" dirty="0">
                <a:latin typeface="HY견고딕" pitchFamily="18" charset="-127"/>
                <a:ea typeface="HY견고딕" pitchFamily="18" charset="-127"/>
              </a:rPr>
              <a:t>지리 학회지</a:t>
            </a:r>
            <a:r>
              <a:rPr lang="en-US" altLang="ko-KR" sz="1700" dirty="0">
                <a:latin typeface="HY견고딕" pitchFamily="18" charset="-127"/>
                <a:ea typeface="HY견고딕" pitchFamily="18" charset="-127"/>
              </a:rPr>
              <a:t>&gt; </a:t>
            </a:r>
            <a:r>
              <a:rPr lang="ko-KR" altLang="en-US" sz="1700" dirty="0">
                <a:latin typeface="HY견고딕" pitchFamily="18" charset="-127"/>
                <a:ea typeface="HY견고딕" pitchFamily="18" charset="-127"/>
              </a:rPr>
              <a:t>프랑스 파리</a:t>
            </a:r>
            <a:endParaRPr lang="en-US" altLang="ko-KR" sz="1700" dirty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1700" dirty="0">
                <a:latin typeface="HY견고딕" pitchFamily="18" charset="-127"/>
                <a:ea typeface="HY견고딕" pitchFamily="18" charset="-127"/>
              </a:rPr>
              <a:t>1855</a:t>
            </a:r>
            <a:r>
              <a:rPr lang="ko-KR" altLang="en-US" sz="1700" dirty="0">
                <a:latin typeface="HY견고딕" pitchFamily="18" charset="-127"/>
                <a:ea typeface="HY견고딕" pitchFamily="18" charset="-127"/>
              </a:rPr>
              <a:t>년</a:t>
            </a:r>
            <a:endParaRPr lang="en-US" altLang="ko-KR" sz="170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en-US" altLang="ko-KR" sz="1800" dirty="0" err="1">
                <a:latin typeface="HY견고딕" pitchFamily="18" charset="-127"/>
                <a:ea typeface="HY견고딕" pitchFamily="18" charset="-127"/>
              </a:rPr>
              <a:t>Ulleungto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’, ‘</a:t>
            </a:r>
            <a:r>
              <a:rPr lang="en-US" altLang="ko-KR" sz="1800" dirty="0" err="1">
                <a:latin typeface="HY견고딕" pitchFamily="18" charset="-127"/>
                <a:ea typeface="HY견고딕" pitchFamily="18" charset="-127"/>
              </a:rPr>
              <a:t>Usan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울릉도와 독도를 명확하게 표시</a:t>
            </a:r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1800" dirty="0"/>
          </a:p>
          <a:p>
            <a:pPr marL="285750" indent="-285750">
              <a:buFont typeface="Arial" pitchFamily="34" charset="0"/>
              <a:buChar char="•"/>
            </a:pPr>
            <a:endParaRPr lang="ko-KR" altLang="en-US" sz="1800" dirty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700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1700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1700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ko-KR" altLang="en-US" sz="1700" dirty="0">
              <a:latin typeface="HY견고딕" pitchFamily="18" charset="-127"/>
              <a:ea typeface="HY견고딕" pitchFamily="18" charset="-127"/>
            </a:endParaRPr>
          </a:p>
          <a:p>
            <a:endParaRPr lang="ko-KR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" b="2506"/>
          <a:stretch/>
        </p:blipFill>
        <p:spPr bwMode="auto">
          <a:xfrm>
            <a:off x="5535298" y="836712"/>
            <a:ext cx="514806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68180" y="513675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한반도 지도 프랑스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Leon de </a:t>
            </a:r>
            <a:r>
              <a:rPr lang="en-US" altLang="ko-KR" dirty="0" err="1">
                <a:latin typeface="HY견고딕" pitchFamily="18" charset="-127"/>
                <a:ea typeface="HY견고딕" pitchFamily="18" charset="-127"/>
              </a:rPr>
              <a:t>Rosny</a:t>
            </a:r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말트브렁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959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91879" y="884255"/>
            <a:ext cx="5360635" cy="1748413"/>
          </a:xfrm>
        </p:spPr>
        <p:txBody>
          <a:bodyPr>
            <a:noAutofit/>
          </a:bodyPr>
          <a:lstStyle/>
          <a:p>
            <a:pPr algn="ctr"/>
            <a:br>
              <a:rPr lang="en-US" altLang="ko-KR" sz="9600" dirty="0">
                <a:solidFill>
                  <a:srgbClr val="C00000"/>
                </a:solidFill>
              </a:rPr>
            </a:br>
            <a:r>
              <a:rPr lang="ko-KR" altLang="en-US" sz="9000" dirty="0">
                <a:solidFill>
                  <a:srgbClr val="C00000"/>
                </a:solidFill>
              </a:rPr>
              <a:t>하</a:t>
            </a:r>
            <a:r>
              <a:rPr lang="en-US" altLang="ko-KR" sz="9000" dirty="0">
                <a:solidFill>
                  <a:srgbClr val="C00000"/>
                </a:solidFill>
              </a:rPr>
              <a:t>.</a:t>
            </a:r>
            <a:r>
              <a:rPr lang="ko-KR" altLang="en-US" sz="9000" dirty="0">
                <a:solidFill>
                  <a:srgbClr val="C00000"/>
                </a:solidFill>
              </a:rPr>
              <a:t>지</a:t>
            </a:r>
            <a:r>
              <a:rPr lang="en-US" altLang="ko-KR" sz="9000" dirty="0">
                <a:solidFill>
                  <a:srgbClr val="C00000"/>
                </a:solidFill>
              </a:rPr>
              <a:t>.</a:t>
            </a:r>
            <a:r>
              <a:rPr lang="ko-KR" altLang="en-US" sz="9000" dirty="0">
                <a:solidFill>
                  <a:srgbClr val="C00000"/>
                </a:solidFill>
              </a:rPr>
              <a:t>만</a:t>
            </a:r>
            <a:r>
              <a:rPr lang="en-US" altLang="ko-KR" sz="9000" dirty="0">
                <a:solidFill>
                  <a:srgbClr val="C00000"/>
                </a:solidFill>
              </a:rPr>
              <a:t>.</a:t>
            </a:r>
            <a:endParaRPr lang="ko-KR" altLang="en-US" sz="9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9829" y="3449159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모든 나라가 </a:t>
            </a:r>
            <a:r>
              <a:rPr lang="ko-KR" altLang="en-US" sz="2800" dirty="0">
                <a:solidFill>
                  <a:schemeClr val="accent3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독</a:t>
            </a:r>
            <a:r>
              <a:rPr lang="ko-KR" altLang="en-US" sz="2800" dirty="0">
                <a:solidFill>
                  <a:schemeClr val="accent3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도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를</a:t>
            </a:r>
            <a:endParaRPr lang="ko-KR" altLang="en-US" sz="2800" dirty="0">
              <a:solidFill>
                <a:schemeClr val="accent6">
                  <a:lumMod val="7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7961" y="471348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대한민국의 </a:t>
            </a:r>
            <a:r>
              <a:rPr lang="ko-KR" altLang="en-US" sz="2800" dirty="0">
                <a:solidFill>
                  <a:schemeClr val="bg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영토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라고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197" y="586561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인식하고 있지 </a:t>
            </a:r>
            <a:r>
              <a:rPr lang="ko-KR" altLang="en-US" sz="2800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않다</a:t>
            </a: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9892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en-US" altLang="ko-KR" sz="3200" dirty="0"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3200" dirty="0">
                <a:latin typeface="HY견고딕" pitchFamily="18" charset="-127"/>
                <a:ea typeface="HY견고딕" pitchFamily="18" charset="-127"/>
              </a:rPr>
              <a:t>전 세계 세계지도의 </a:t>
            </a:r>
            <a:r>
              <a:rPr lang="ko-KR" altLang="en-US" sz="3200" dirty="0">
                <a:solidFill>
                  <a:schemeClr val="accent3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독</a:t>
            </a:r>
            <a:r>
              <a:rPr lang="ko-KR" altLang="en-US" sz="3200" dirty="0">
                <a:solidFill>
                  <a:schemeClr val="accent3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도 </a:t>
            </a:r>
            <a:r>
              <a:rPr lang="ko-KR" altLang="en-US" sz="3200" dirty="0">
                <a:latin typeface="HY견고딕" pitchFamily="18" charset="-127"/>
                <a:ea typeface="HY견고딕" pitchFamily="18" charset="-127"/>
              </a:rPr>
              <a:t>표기현황 자료</a:t>
            </a:r>
            <a:r>
              <a:rPr lang="en-US" altLang="ko-KR" sz="3200" dirty="0"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3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959898" y="1772816"/>
            <a:ext cx="2376264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총 </a:t>
            </a:r>
            <a: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5114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2666" y="28095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latin typeface="HY견고딕" pitchFamily="18" charset="-127"/>
                <a:ea typeface="HY견고딕" pitchFamily="18" charset="-127"/>
              </a:rPr>
              <a:t> 표기 되 있지 않은 지도</a:t>
            </a:r>
            <a:endParaRPr lang="en-US" altLang="ko-KR" spc="-15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2706" y="357846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1312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개</a:t>
            </a:r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5968010" y="3184257"/>
            <a:ext cx="0" cy="385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5968010" y="233975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63554" y="4149080"/>
            <a:ext cx="288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latin typeface="HY견고딕" pitchFamily="18" charset="-127"/>
                <a:ea typeface="HY견고딕" pitchFamily="18" charset="-127"/>
              </a:rPr>
              <a:t>독도와 </a:t>
            </a:r>
            <a:r>
              <a:rPr lang="ko-KR" altLang="en-US" spc="-150" dirty="0" err="1">
                <a:latin typeface="HY견고딕" pitchFamily="18" charset="-127"/>
                <a:ea typeface="HY견고딕" pitchFamily="18" charset="-127"/>
              </a:rPr>
              <a:t>다케시마</a:t>
            </a:r>
            <a:r>
              <a:rPr lang="ko-KR" altLang="en-US" spc="-150" dirty="0">
                <a:latin typeface="HY견고딕" pitchFamily="18" charset="-127"/>
                <a:ea typeface="HY견고딕" pitchFamily="18" charset="-127"/>
              </a:rPr>
              <a:t> 병기 표기</a:t>
            </a:r>
          </a:p>
        </p:txBody>
      </p:sp>
      <p:cxnSp>
        <p:nvCxnSpPr>
          <p:cNvPr id="17" name="구부러진 연결선 16"/>
          <p:cNvCxnSpPr/>
          <p:nvPr/>
        </p:nvCxnSpPr>
        <p:spPr>
          <a:xfrm rot="10800000" flipV="1">
            <a:off x="4599858" y="3763132"/>
            <a:ext cx="864096" cy="57892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16022" y="45718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725(55.3%)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12706" y="432573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독도 단독 표기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91948" y="4677790"/>
            <a:ext cx="161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277(21.1%)</a:t>
            </a:r>
          </a:p>
        </p:txBody>
      </p:sp>
      <p:cxnSp>
        <p:nvCxnSpPr>
          <p:cNvPr id="29" name="직선 화살표 연결선 28"/>
          <p:cNvCxnSpPr>
            <a:stCxn id="7" idx="2"/>
            <a:endCxn id="26" idx="0"/>
          </p:cNvCxnSpPr>
          <p:nvPr/>
        </p:nvCxnSpPr>
        <p:spPr>
          <a:xfrm>
            <a:off x="5976802" y="3947798"/>
            <a:ext cx="0" cy="377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68210" y="41410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다케시마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 단독 표기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92246" y="45104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101(7.7%)</a:t>
            </a:r>
          </a:p>
        </p:txBody>
      </p:sp>
      <p:cxnSp>
        <p:nvCxnSpPr>
          <p:cNvPr id="34" name="구부러진 연결선 33"/>
          <p:cNvCxnSpPr>
            <a:endCxn id="31" idx="1"/>
          </p:cNvCxnSpPr>
          <p:nvPr/>
        </p:nvCxnSpPr>
        <p:spPr>
          <a:xfrm>
            <a:off x="6544074" y="3763132"/>
            <a:ext cx="1224136" cy="56260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자유형 35"/>
          <p:cNvSpPr/>
          <p:nvPr/>
        </p:nvSpPr>
        <p:spPr>
          <a:xfrm>
            <a:off x="6521482" y="3012343"/>
            <a:ext cx="2039863" cy="688774"/>
          </a:xfrm>
          <a:custGeom>
            <a:avLst/>
            <a:gdLst>
              <a:gd name="connsiteX0" fmla="*/ 0 w 2039863"/>
              <a:gd name="connsiteY0" fmla="*/ 688774 h 688774"/>
              <a:gd name="connsiteX1" fmla="*/ 43961 w 2039863"/>
              <a:gd name="connsiteY1" fmla="*/ 671189 h 688774"/>
              <a:gd name="connsiteX2" fmla="*/ 70338 w 2039863"/>
              <a:gd name="connsiteY2" fmla="*/ 662397 h 688774"/>
              <a:gd name="connsiteX3" fmla="*/ 96715 w 2039863"/>
              <a:gd name="connsiteY3" fmla="*/ 644812 h 688774"/>
              <a:gd name="connsiteX4" fmla="*/ 175846 w 2039863"/>
              <a:gd name="connsiteY4" fmla="*/ 583266 h 688774"/>
              <a:gd name="connsiteX5" fmla="*/ 246184 w 2039863"/>
              <a:gd name="connsiteY5" fmla="*/ 548097 h 688774"/>
              <a:gd name="connsiteX6" fmla="*/ 316523 w 2039863"/>
              <a:gd name="connsiteY6" fmla="*/ 512928 h 688774"/>
              <a:gd name="connsiteX7" fmla="*/ 386861 w 2039863"/>
              <a:gd name="connsiteY7" fmla="*/ 468966 h 688774"/>
              <a:gd name="connsiteX8" fmla="*/ 413238 w 2039863"/>
              <a:gd name="connsiteY8" fmla="*/ 460174 h 688774"/>
              <a:gd name="connsiteX9" fmla="*/ 474784 w 2039863"/>
              <a:gd name="connsiteY9" fmla="*/ 433797 h 688774"/>
              <a:gd name="connsiteX10" fmla="*/ 509954 w 2039863"/>
              <a:gd name="connsiteY10" fmla="*/ 425005 h 688774"/>
              <a:gd name="connsiteX11" fmla="*/ 553915 w 2039863"/>
              <a:gd name="connsiteY11" fmla="*/ 407420 h 688774"/>
              <a:gd name="connsiteX12" fmla="*/ 589084 w 2039863"/>
              <a:gd name="connsiteY12" fmla="*/ 389835 h 688774"/>
              <a:gd name="connsiteX13" fmla="*/ 641838 w 2039863"/>
              <a:gd name="connsiteY13" fmla="*/ 381043 h 688774"/>
              <a:gd name="connsiteX14" fmla="*/ 677007 w 2039863"/>
              <a:gd name="connsiteY14" fmla="*/ 363459 h 688774"/>
              <a:gd name="connsiteX15" fmla="*/ 729761 w 2039863"/>
              <a:gd name="connsiteY15" fmla="*/ 354666 h 688774"/>
              <a:gd name="connsiteX16" fmla="*/ 773723 w 2039863"/>
              <a:gd name="connsiteY16" fmla="*/ 345874 h 688774"/>
              <a:gd name="connsiteX17" fmla="*/ 826477 w 2039863"/>
              <a:gd name="connsiteY17" fmla="*/ 328289 h 688774"/>
              <a:gd name="connsiteX18" fmla="*/ 914400 w 2039863"/>
              <a:gd name="connsiteY18" fmla="*/ 310705 h 688774"/>
              <a:gd name="connsiteX19" fmla="*/ 958361 w 2039863"/>
              <a:gd name="connsiteY19" fmla="*/ 301912 h 688774"/>
              <a:gd name="connsiteX20" fmla="*/ 1002323 w 2039863"/>
              <a:gd name="connsiteY20" fmla="*/ 293120 h 688774"/>
              <a:gd name="connsiteX21" fmla="*/ 1037492 w 2039863"/>
              <a:gd name="connsiteY21" fmla="*/ 284328 h 688774"/>
              <a:gd name="connsiteX22" fmla="*/ 1195754 w 2039863"/>
              <a:gd name="connsiteY22" fmla="*/ 275535 h 688774"/>
              <a:gd name="connsiteX23" fmla="*/ 1301261 w 2039863"/>
              <a:gd name="connsiteY23" fmla="*/ 284328 h 688774"/>
              <a:gd name="connsiteX24" fmla="*/ 1389184 w 2039863"/>
              <a:gd name="connsiteY24" fmla="*/ 310705 h 688774"/>
              <a:gd name="connsiteX25" fmla="*/ 1433146 w 2039863"/>
              <a:gd name="connsiteY25" fmla="*/ 337082 h 688774"/>
              <a:gd name="connsiteX26" fmla="*/ 1512277 w 2039863"/>
              <a:gd name="connsiteY26" fmla="*/ 389835 h 688774"/>
              <a:gd name="connsiteX27" fmla="*/ 1538654 w 2039863"/>
              <a:gd name="connsiteY27" fmla="*/ 407420 h 688774"/>
              <a:gd name="connsiteX28" fmla="*/ 1600200 w 2039863"/>
              <a:gd name="connsiteY28" fmla="*/ 468966 h 688774"/>
              <a:gd name="connsiteX29" fmla="*/ 1635369 w 2039863"/>
              <a:gd name="connsiteY29" fmla="*/ 504135 h 688774"/>
              <a:gd name="connsiteX30" fmla="*/ 1661746 w 2039863"/>
              <a:gd name="connsiteY30" fmla="*/ 530512 h 688774"/>
              <a:gd name="connsiteX31" fmla="*/ 1661746 w 2039863"/>
              <a:gd name="connsiteY31" fmla="*/ 618435 h 688774"/>
              <a:gd name="connsiteX32" fmla="*/ 1608992 w 2039863"/>
              <a:gd name="connsiteY32" fmla="*/ 636020 h 688774"/>
              <a:gd name="connsiteX33" fmla="*/ 1450731 w 2039863"/>
              <a:gd name="connsiteY33" fmla="*/ 627228 h 688774"/>
              <a:gd name="connsiteX34" fmla="*/ 1397977 w 2039863"/>
              <a:gd name="connsiteY34" fmla="*/ 609643 h 688774"/>
              <a:gd name="connsiteX35" fmla="*/ 1345223 w 2039863"/>
              <a:gd name="connsiteY35" fmla="*/ 548097 h 688774"/>
              <a:gd name="connsiteX36" fmla="*/ 1354015 w 2039863"/>
              <a:gd name="connsiteY36" fmla="*/ 468966 h 688774"/>
              <a:gd name="connsiteX37" fmla="*/ 1389184 w 2039863"/>
              <a:gd name="connsiteY37" fmla="*/ 398628 h 688774"/>
              <a:gd name="connsiteX38" fmla="*/ 1424354 w 2039863"/>
              <a:gd name="connsiteY38" fmla="*/ 337082 h 688774"/>
              <a:gd name="connsiteX39" fmla="*/ 1477107 w 2039863"/>
              <a:gd name="connsiteY39" fmla="*/ 266743 h 688774"/>
              <a:gd name="connsiteX40" fmla="*/ 1512277 w 2039863"/>
              <a:gd name="connsiteY40" fmla="*/ 249159 h 688774"/>
              <a:gd name="connsiteX41" fmla="*/ 1582615 w 2039863"/>
              <a:gd name="connsiteY41" fmla="*/ 187612 h 688774"/>
              <a:gd name="connsiteX42" fmla="*/ 1652954 w 2039863"/>
              <a:gd name="connsiteY42" fmla="*/ 152443 h 688774"/>
              <a:gd name="connsiteX43" fmla="*/ 1679331 w 2039863"/>
              <a:gd name="connsiteY43" fmla="*/ 134859 h 688774"/>
              <a:gd name="connsiteX44" fmla="*/ 1714500 w 2039863"/>
              <a:gd name="connsiteY44" fmla="*/ 126066 h 688774"/>
              <a:gd name="connsiteX45" fmla="*/ 1820007 w 2039863"/>
              <a:gd name="connsiteY45" fmla="*/ 82105 h 688774"/>
              <a:gd name="connsiteX46" fmla="*/ 1934307 w 2039863"/>
              <a:gd name="connsiteY46" fmla="*/ 29351 h 688774"/>
              <a:gd name="connsiteX47" fmla="*/ 2004646 w 2039863"/>
              <a:gd name="connsiteY47" fmla="*/ 11766 h 688774"/>
              <a:gd name="connsiteX48" fmla="*/ 2039815 w 2039863"/>
              <a:gd name="connsiteY48" fmla="*/ 11766 h 68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039863" h="688774">
                <a:moveTo>
                  <a:pt x="0" y="688774"/>
                </a:moveTo>
                <a:cubicBezTo>
                  <a:pt x="14654" y="682912"/>
                  <a:pt x="29183" y="676731"/>
                  <a:pt x="43961" y="671189"/>
                </a:cubicBezTo>
                <a:cubicBezTo>
                  <a:pt x="52639" y="667935"/>
                  <a:pt x="62049" y="666542"/>
                  <a:pt x="70338" y="662397"/>
                </a:cubicBezTo>
                <a:cubicBezTo>
                  <a:pt x="79790" y="657671"/>
                  <a:pt x="88261" y="651152"/>
                  <a:pt x="96715" y="644812"/>
                </a:cubicBezTo>
                <a:cubicBezTo>
                  <a:pt x="123448" y="624762"/>
                  <a:pt x="144820" y="595676"/>
                  <a:pt x="175846" y="583266"/>
                </a:cubicBezTo>
                <a:cubicBezTo>
                  <a:pt x="278795" y="542087"/>
                  <a:pt x="173749" y="587607"/>
                  <a:pt x="246184" y="548097"/>
                </a:cubicBezTo>
                <a:cubicBezTo>
                  <a:pt x="269197" y="535545"/>
                  <a:pt x="294712" y="527469"/>
                  <a:pt x="316523" y="512928"/>
                </a:cubicBezTo>
                <a:cubicBezTo>
                  <a:pt x="337447" y="498979"/>
                  <a:pt x="365653" y="479570"/>
                  <a:pt x="386861" y="468966"/>
                </a:cubicBezTo>
                <a:cubicBezTo>
                  <a:pt x="395150" y="464821"/>
                  <a:pt x="404633" y="463616"/>
                  <a:pt x="413238" y="460174"/>
                </a:cubicBezTo>
                <a:cubicBezTo>
                  <a:pt x="433962" y="451885"/>
                  <a:pt x="453808" y="441425"/>
                  <a:pt x="474784" y="433797"/>
                </a:cubicBezTo>
                <a:cubicBezTo>
                  <a:pt x="486141" y="429667"/>
                  <a:pt x="498490" y="428826"/>
                  <a:pt x="509954" y="425005"/>
                </a:cubicBezTo>
                <a:cubicBezTo>
                  <a:pt x="524927" y="420014"/>
                  <a:pt x="539493" y="413830"/>
                  <a:pt x="553915" y="407420"/>
                </a:cubicBezTo>
                <a:cubicBezTo>
                  <a:pt x="565892" y="402097"/>
                  <a:pt x="576530" y="393601"/>
                  <a:pt x="589084" y="389835"/>
                </a:cubicBezTo>
                <a:cubicBezTo>
                  <a:pt x="606159" y="384712"/>
                  <a:pt x="624253" y="383974"/>
                  <a:pt x="641838" y="381043"/>
                </a:cubicBezTo>
                <a:cubicBezTo>
                  <a:pt x="653561" y="375182"/>
                  <a:pt x="664453" y="367225"/>
                  <a:pt x="677007" y="363459"/>
                </a:cubicBezTo>
                <a:cubicBezTo>
                  <a:pt x="694082" y="358336"/>
                  <a:pt x="712221" y="357855"/>
                  <a:pt x="729761" y="354666"/>
                </a:cubicBezTo>
                <a:cubicBezTo>
                  <a:pt x="744464" y="351993"/>
                  <a:pt x="759305" y="349806"/>
                  <a:pt x="773723" y="345874"/>
                </a:cubicBezTo>
                <a:cubicBezTo>
                  <a:pt x="791606" y="340997"/>
                  <a:pt x="808495" y="332785"/>
                  <a:pt x="826477" y="328289"/>
                </a:cubicBezTo>
                <a:cubicBezTo>
                  <a:pt x="855473" y="321040"/>
                  <a:pt x="885092" y="316567"/>
                  <a:pt x="914400" y="310705"/>
                </a:cubicBezTo>
                <a:lnTo>
                  <a:pt x="958361" y="301912"/>
                </a:lnTo>
                <a:cubicBezTo>
                  <a:pt x="973015" y="298981"/>
                  <a:pt x="987825" y="296744"/>
                  <a:pt x="1002323" y="293120"/>
                </a:cubicBezTo>
                <a:cubicBezTo>
                  <a:pt x="1014046" y="290189"/>
                  <a:pt x="1025458" y="285422"/>
                  <a:pt x="1037492" y="284328"/>
                </a:cubicBezTo>
                <a:cubicBezTo>
                  <a:pt x="1090110" y="279544"/>
                  <a:pt x="1143000" y="278466"/>
                  <a:pt x="1195754" y="275535"/>
                </a:cubicBezTo>
                <a:cubicBezTo>
                  <a:pt x="1230923" y="278466"/>
                  <a:pt x="1266243" y="279951"/>
                  <a:pt x="1301261" y="284328"/>
                </a:cubicBezTo>
                <a:cubicBezTo>
                  <a:pt x="1318857" y="286528"/>
                  <a:pt x="1379506" y="306306"/>
                  <a:pt x="1389184" y="310705"/>
                </a:cubicBezTo>
                <a:cubicBezTo>
                  <a:pt x="1404742" y="317777"/>
                  <a:pt x="1418207" y="328783"/>
                  <a:pt x="1433146" y="337082"/>
                </a:cubicBezTo>
                <a:cubicBezTo>
                  <a:pt x="1509676" y="379598"/>
                  <a:pt x="1422892" y="322796"/>
                  <a:pt x="1512277" y="389835"/>
                </a:cubicBezTo>
                <a:cubicBezTo>
                  <a:pt x="1520731" y="396175"/>
                  <a:pt x="1530800" y="400351"/>
                  <a:pt x="1538654" y="407420"/>
                </a:cubicBezTo>
                <a:cubicBezTo>
                  <a:pt x="1560219" y="426829"/>
                  <a:pt x="1579685" y="448451"/>
                  <a:pt x="1600200" y="468966"/>
                </a:cubicBezTo>
                <a:lnTo>
                  <a:pt x="1635369" y="504135"/>
                </a:lnTo>
                <a:lnTo>
                  <a:pt x="1661746" y="530512"/>
                </a:lnTo>
                <a:cubicBezTo>
                  <a:pt x="1667961" y="555374"/>
                  <a:pt x="1682704" y="594483"/>
                  <a:pt x="1661746" y="618435"/>
                </a:cubicBezTo>
                <a:cubicBezTo>
                  <a:pt x="1649540" y="632385"/>
                  <a:pt x="1608992" y="636020"/>
                  <a:pt x="1608992" y="636020"/>
                </a:cubicBezTo>
                <a:cubicBezTo>
                  <a:pt x="1556238" y="633089"/>
                  <a:pt x="1503158" y="633781"/>
                  <a:pt x="1450731" y="627228"/>
                </a:cubicBezTo>
                <a:cubicBezTo>
                  <a:pt x="1432338" y="624929"/>
                  <a:pt x="1397977" y="609643"/>
                  <a:pt x="1397977" y="609643"/>
                </a:cubicBezTo>
                <a:cubicBezTo>
                  <a:pt x="1388210" y="599876"/>
                  <a:pt x="1347274" y="561427"/>
                  <a:pt x="1345223" y="548097"/>
                </a:cubicBezTo>
                <a:cubicBezTo>
                  <a:pt x="1341187" y="521866"/>
                  <a:pt x="1346527" y="494427"/>
                  <a:pt x="1354015" y="468966"/>
                </a:cubicBezTo>
                <a:cubicBezTo>
                  <a:pt x="1361411" y="443818"/>
                  <a:pt x="1377461" y="422074"/>
                  <a:pt x="1389184" y="398628"/>
                </a:cubicBezTo>
                <a:cubicBezTo>
                  <a:pt x="1405330" y="366337"/>
                  <a:pt x="1404469" y="364424"/>
                  <a:pt x="1424354" y="337082"/>
                </a:cubicBezTo>
                <a:cubicBezTo>
                  <a:pt x="1441592" y="313380"/>
                  <a:pt x="1450893" y="279849"/>
                  <a:pt x="1477107" y="266743"/>
                </a:cubicBezTo>
                <a:lnTo>
                  <a:pt x="1512277" y="249159"/>
                </a:lnTo>
                <a:cubicBezTo>
                  <a:pt x="1535890" y="225546"/>
                  <a:pt x="1553555" y="204563"/>
                  <a:pt x="1582615" y="187612"/>
                </a:cubicBezTo>
                <a:cubicBezTo>
                  <a:pt x="1605258" y="174404"/>
                  <a:pt x="1631143" y="166983"/>
                  <a:pt x="1652954" y="152443"/>
                </a:cubicBezTo>
                <a:cubicBezTo>
                  <a:pt x="1661746" y="146582"/>
                  <a:pt x="1669618" y="139022"/>
                  <a:pt x="1679331" y="134859"/>
                </a:cubicBezTo>
                <a:cubicBezTo>
                  <a:pt x="1690438" y="130099"/>
                  <a:pt x="1703346" y="130714"/>
                  <a:pt x="1714500" y="126066"/>
                </a:cubicBezTo>
                <a:cubicBezTo>
                  <a:pt x="1836212" y="75352"/>
                  <a:pt x="1740707" y="101929"/>
                  <a:pt x="1820007" y="82105"/>
                </a:cubicBezTo>
                <a:cubicBezTo>
                  <a:pt x="1850016" y="67100"/>
                  <a:pt x="1898787" y="40280"/>
                  <a:pt x="1934307" y="29351"/>
                </a:cubicBezTo>
                <a:cubicBezTo>
                  <a:pt x="1957406" y="22244"/>
                  <a:pt x="1981200" y="17628"/>
                  <a:pt x="2004646" y="11766"/>
                </a:cubicBezTo>
                <a:cubicBezTo>
                  <a:pt x="2042658" y="2263"/>
                  <a:pt x="2039815" y="-9110"/>
                  <a:pt x="2039815" y="11766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8589617" y="276333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983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즉</a:t>
            </a:r>
            <a:r>
              <a:rPr lang="en-US" altLang="ko-KR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 세계지도 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개중 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개만이 </a:t>
            </a:r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 독도를 한국 땅으로 인정하고 표기하고 있으며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pPr marL="0" indent="0">
              <a:buNone/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0" indent="0">
              <a:buNone/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개는 독도를 다케시마와 </a:t>
            </a:r>
            <a:r>
              <a:rPr lang="ko-KR" altLang="en-US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병기 표기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하거나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다케시마로 </a:t>
            </a:r>
            <a:r>
              <a:rPr lang="ko-KR" altLang="en-US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단독 표기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를 하고 있다는 것이다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0198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6E19681-F793-4127-8FA8-C0F1A0988C3A}"/>
              </a:ext>
            </a:extLst>
          </p:cNvPr>
          <p:cNvSpPr/>
          <p:nvPr/>
        </p:nvSpPr>
        <p:spPr>
          <a:xfrm>
            <a:off x="529832" y="1875653"/>
            <a:ext cx="11662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독도에 관한 제</a:t>
            </a:r>
            <a:r>
              <a:rPr lang="en-US" altLang="ko-K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국 학자들의 연구 동향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750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독도 문제의 성격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4000" dirty="0"/>
          </a:p>
          <a:p>
            <a:pPr marL="0" indent="0">
              <a:buNone/>
            </a:pPr>
            <a:r>
              <a:rPr lang="ko-KR" altLang="en-US" sz="4000" dirty="0"/>
              <a:t>→ </a:t>
            </a:r>
            <a:r>
              <a:rPr lang="ko-KR" altLang="en-US" sz="4800" dirty="0"/>
              <a:t>복합적 성격</a:t>
            </a:r>
            <a:endParaRPr lang="en-US" altLang="ko-KR" sz="4800" dirty="0"/>
          </a:p>
          <a:p>
            <a:pPr marL="0" indent="0">
              <a:buNone/>
            </a:pPr>
            <a:r>
              <a:rPr lang="ko-KR" altLang="en-US" sz="4000" dirty="0"/>
              <a:t>  </a:t>
            </a:r>
            <a:endParaRPr lang="en-US" altLang="ko-KR" sz="4000" dirty="0"/>
          </a:p>
          <a:p>
            <a:pPr marL="0" indent="0">
              <a:buNone/>
            </a:pPr>
            <a:r>
              <a:rPr lang="ko-KR" altLang="en-US" dirty="0"/>
              <a:t>국제법상 영유권 문제</a:t>
            </a:r>
            <a:r>
              <a:rPr lang="en-US" altLang="ko-KR" dirty="0"/>
              <a:t>, </a:t>
            </a:r>
            <a:r>
              <a:rPr lang="ko-KR" altLang="en-US" dirty="0"/>
              <a:t>한일 역사 문제</a:t>
            </a:r>
            <a:r>
              <a:rPr lang="en-US" altLang="ko-KR" dirty="0"/>
              <a:t>, </a:t>
            </a:r>
            <a:r>
              <a:rPr lang="ko-KR" altLang="en-US" dirty="0"/>
              <a:t>지리적</a:t>
            </a:r>
            <a:r>
              <a:rPr lang="en-US" altLang="ko-KR" dirty="0"/>
              <a:t>, </a:t>
            </a:r>
            <a:r>
              <a:rPr lang="ko-KR" altLang="en-US" dirty="0"/>
              <a:t>교육</a:t>
            </a:r>
            <a:r>
              <a:rPr lang="en-US" altLang="ko-KR" dirty="0"/>
              <a:t>, </a:t>
            </a:r>
            <a:r>
              <a:rPr lang="ko-KR" altLang="en-US" dirty="0"/>
              <a:t>사회</a:t>
            </a:r>
            <a:r>
              <a:rPr lang="en-US" altLang="ko-KR" dirty="0"/>
              <a:t>, </a:t>
            </a:r>
            <a:r>
              <a:rPr lang="ko-KR" altLang="en-US" dirty="0"/>
              <a:t>경제</a:t>
            </a:r>
            <a:r>
              <a:rPr lang="en-US" altLang="ko-KR" dirty="0"/>
              <a:t>, </a:t>
            </a:r>
            <a:r>
              <a:rPr lang="ko-KR" altLang="en-US" dirty="0"/>
              <a:t>문화 등</a:t>
            </a:r>
          </a:p>
        </p:txBody>
      </p:sp>
    </p:spTree>
    <p:extLst>
      <p:ext uri="{BB962C8B-B14F-4D97-AF65-F5344CB8AC3E}">
        <p14:creationId xmlns:p14="http://schemas.microsoft.com/office/powerpoint/2010/main" val="3464274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219" y="820197"/>
            <a:ext cx="2255974" cy="141370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87" y="1171685"/>
            <a:ext cx="1620000" cy="1080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/>
          <a:lstStyle/>
          <a:p>
            <a:r>
              <a:rPr lang="ko-KR" altLang="en-US" b="1" dirty="0"/>
              <a:t>현 상황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2273" y="1527048"/>
            <a:ext cx="11110127" cy="4599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400" dirty="0"/>
              <a:t>                       </a:t>
            </a:r>
            <a:r>
              <a:rPr lang="en-US" altLang="ko-KR" sz="4400" dirty="0"/>
              <a:t>         </a:t>
            </a:r>
          </a:p>
          <a:p>
            <a:pPr marL="0" indent="0">
              <a:buNone/>
            </a:pPr>
            <a:r>
              <a:rPr lang="en-US" altLang="ko-KR" sz="4000" dirty="0"/>
              <a:t>                       </a:t>
            </a:r>
            <a:r>
              <a:rPr lang="ko-KR" altLang="en-US" sz="4000" dirty="0"/>
              <a:t>국제사법재판소 회부 제안</a:t>
            </a:r>
            <a:endParaRPr lang="en-US" altLang="ko-KR" sz="4000" dirty="0"/>
          </a:p>
          <a:p>
            <a:r>
              <a:rPr lang="en-US" altLang="ko-KR" sz="4000" dirty="0"/>
              <a:t>  1954</a:t>
            </a:r>
          </a:p>
          <a:p>
            <a:r>
              <a:rPr lang="en-US" altLang="ko-KR" sz="4000" dirty="0"/>
              <a:t>  1962                   </a:t>
            </a:r>
            <a:r>
              <a:rPr lang="ko-KR" altLang="en-US" sz="4000" dirty="0"/>
              <a:t>                                          거 부</a:t>
            </a:r>
            <a:endParaRPr lang="en-US" altLang="ko-KR" sz="4000" dirty="0"/>
          </a:p>
          <a:p>
            <a:r>
              <a:rPr lang="en-US" altLang="ko-KR" sz="4000" dirty="0"/>
              <a:t>  2012</a:t>
            </a:r>
            <a:endParaRPr lang="ko-KR" altLang="en-US" sz="4000" dirty="0"/>
          </a:p>
        </p:txBody>
      </p:sp>
      <p:sp>
        <p:nvSpPr>
          <p:cNvPr id="4" name="오른쪽 화살표 3"/>
          <p:cNvSpPr/>
          <p:nvPr/>
        </p:nvSpPr>
        <p:spPr>
          <a:xfrm>
            <a:off x="5458272" y="3826764"/>
            <a:ext cx="129614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333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제</a:t>
            </a:r>
            <a:r>
              <a:rPr lang="en-US" altLang="ko-KR" b="1" dirty="0"/>
              <a:t>3</a:t>
            </a:r>
            <a:r>
              <a:rPr lang="ko-KR" altLang="en-US" b="1" dirty="0"/>
              <a:t>국 학자 연구의 중요성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제</a:t>
            </a:r>
            <a:r>
              <a:rPr lang="en-US" altLang="ko-KR" sz="4000" dirty="0"/>
              <a:t>3</a:t>
            </a:r>
            <a:r>
              <a:rPr lang="ko-KR" altLang="en-US" sz="4000" dirty="0"/>
              <a:t>국 학자들의 연구</a:t>
            </a:r>
            <a:endParaRPr lang="en-US" altLang="ko-KR" sz="4000" dirty="0"/>
          </a:p>
          <a:p>
            <a:pPr marL="0" indent="0">
              <a:buNone/>
            </a:pPr>
            <a:endParaRPr lang="en-US" altLang="ko-KR" sz="4000" dirty="0"/>
          </a:p>
          <a:p>
            <a:pPr marL="0" indent="0">
              <a:buNone/>
            </a:pPr>
            <a:r>
              <a:rPr lang="ko-KR" altLang="en-US" sz="4000" dirty="0"/>
              <a:t>→ 국제 여론 </a:t>
            </a:r>
            <a:endParaRPr lang="en-US" altLang="ko-KR" sz="4000" dirty="0"/>
          </a:p>
          <a:p>
            <a:pPr marL="0" indent="0">
              <a:buNone/>
            </a:pPr>
            <a:r>
              <a:rPr lang="ko-KR" altLang="en-US" sz="4000" dirty="0"/>
              <a:t>  </a:t>
            </a:r>
            <a:endParaRPr lang="en-US" altLang="ko-KR" sz="4000" dirty="0"/>
          </a:p>
          <a:p>
            <a:pPr marL="0" indent="0">
              <a:buNone/>
            </a:pPr>
            <a:r>
              <a:rPr lang="ko-KR" altLang="en-US" sz="4000" dirty="0"/>
              <a:t>→ 가상의 법정 역할</a:t>
            </a:r>
          </a:p>
        </p:txBody>
      </p:sp>
    </p:spTree>
    <p:extLst>
      <p:ext uri="{BB962C8B-B14F-4D97-AF65-F5344CB8AC3E}">
        <p14:creationId xmlns:p14="http://schemas.microsoft.com/office/powerpoint/2010/main" val="3339933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333839-3FB4-480C-8CF2-BA45381A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075248-6F23-4CF5-B97C-1470738D8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7200" dirty="0"/>
              <a:t>             중국 입장</a:t>
            </a:r>
            <a:endParaRPr lang="en-US" altLang="ko-KR" sz="7200" dirty="0"/>
          </a:p>
          <a:p>
            <a:pPr marL="0" indent="0">
              <a:buNone/>
            </a:pPr>
            <a:endParaRPr lang="en-US" altLang="ko-KR" sz="7200" dirty="0"/>
          </a:p>
          <a:p>
            <a:r>
              <a:rPr lang="ko-KR" altLang="en-US" sz="7200" dirty="0"/>
              <a:t>             인도 입장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BECE23B-16C1-4CE4-B00D-CCCF14A1A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213" y="1527048"/>
            <a:ext cx="2284056" cy="15227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120CDFD-BE44-4231-AEE6-35C49444E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562" y="4048708"/>
            <a:ext cx="2337707" cy="15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95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시대별 상황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/>
          </a:p>
          <a:p>
            <a:r>
              <a:rPr lang="en-US" altLang="ko-KR" sz="3600" dirty="0"/>
              <a:t>1952</a:t>
            </a:r>
            <a:r>
              <a:rPr lang="ko-KR" altLang="en-US" sz="3600" dirty="0"/>
              <a:t>년 독도문제 표면화 </a:t>
            </a:r>
            <a:endParaRPr lang="en-US" altLang="ko-KR" sz="3600" dirty="0"/>
          </a:p>
          <a:p>
            <a:pPr marL="0" indent="0">
              <a:buNone/>
            </a:pPr>
            <a:r>
              <a:rPr lang="en-US" altLang="ko-KR" dirty="0"/>
              <a:t>   -</a:t>
            </a:r>
            <a:r>
              <a:rPr lang="ko-KR" altLang="en-US" dirty="0"/>
              <a:t>인접해양의 주권에 관한 대통령 선언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</a:t>
            </a:r>
          </a:p>
          <a:p>
            <a:r>
              <a:rPr lang="en-US" altLang="ko-KR" sz="4000" dirty="0"/>
              <a:t>1900</a:t>
            </a:r>
            <a:r>
              <a:rPr lang="ko-KR" altLang="en-US" sz="4000" dirty="0"/>
              <a:t>년대 이전</a:t>
            </a:r>
            <a:endParaRPr lang="en-US" altLang="ko-KR" sz="4000" dirty="0"/>
          </a:p>
          <a:p>
            <a:r>
              <a:rPr lang="en-US" altLang="ko-KR" sz="4000" dirty="0"/>
              <a:t>1998</a:t>
            </a:r>
            <a:r>
              <a:rPr lang="ko-KR" altLang="en-US" sz="4000" dirty="0"/>
              <a:t>년</a:t>
            </a:r>
            <a:endParaRPr lang="en-US" altLang="ko-KR" sz="4000" dirty="0"/>
          </a:p>
          <a:p>
            <a:pPr marL="0" indent="0">
              <a:buNone/>
            </a:pPr>
            <a:r>
              <a:rPr lang="en-US" altLang="ko-KR" dirty="0"/>
              <a:t>   -</a:t>
            </a:r>
            <a:r>
              <a:rPr lang="en-US" altLang="ko-KR" dirty="0" err="1"/>
              <a:t>Sibbett</a:t>
            </a:r>
            <a:r>
              <a:rPr lang="en-US" altLang="ko-KR" dirty="0"/>
              <a:t> </a:t>
            </a:r>
            <a:r>
              <a:rPr lang="ko-KR" altLang="en-US" dirty="0" err="1"/>
              <a:t>시베트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7743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2000</a:t>
            </a:r>
            <a:r>
              <a:rPr lang="ko-KR" altLang="en-US" sz="4000" dirty="0"/>
              <a:t>년대</a:t>
            </a:r>
            <a:endParaRPr lang="en-US" altLang="ko-KR" sz="4000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-2002, </a:t>
            </a:r>
            <a:r>
              <a:rPr lang="ko-KR" altLang="en-US" dirty="0"/>
              <a:t>반 </a:t>
            </a:r>
            <a:r>
              <a:rPr lang="ko-KR" altLang="en-US" dirty="0" err="1"/>
              <a:t>다이크</a:t>
            </a:r>
            <a:r>
              <a:rPr lang="en-US" altLang="ko-KR" dirty="0"/>
              <a:t>Van Dyke</a:t>
            </a:r>
          </a:p>
          <a:p>
            <a:pPr marL="0" indent="0">
              <a:buNone/>
            </a:pPr>
            <a:r>
              <a:rPr lang="en-US" altLang="ko-KR" dirty="0"/>
              <a:t>   -2005, </a:t>
            </a:r>
            <a:r>
              <a:rPr lang="ko-KR" altLang="en-US" dirty="0" err="1"/>
              <a:t>페른</a:t>
            </a:r>
            <a:r>
              <a:rPr lang="en-US" altLang="ko-KR" dirty="0"/>
              <a:t>Fern</a:t>
            </a:r>
          </a:p>
          <a:p>
            <a:pPr marL="0" indent="0">
              <a:buNone/>
            </a:pPr>
            <a:r>
              <a:rPr lang="en-US" altLang="ko-KR" dirty="0"/>
              <a:t>   -2008, </a:t>
            </a:r>
            <a:r>
              <a:rPr lang="ko-KR" altLang="en-US" dirty="0" err="1"/>
              <a:t>페드로소</a:t>
            </a:r>
            <a:r>
              <a:rPr lang="en-US" altLang="ko-KR" dirty="0" err="1"/>
              <a:t>Pedrozo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-2009, </a:t>
            </a:r>
            <a:r>
              <a:rPr lang="ko-KR" altLang="en-US" dirty="0" err="1"/>
              <a:t>카티</a:t>
            </a:r>
            <a:r>
              <a:rPr lang="en-US" altLang="ko-KR" dirty="0"/>
              <a:t>Carty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257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2010</a:t>
            </a:r>
            <a:r>
              <a:rPr lang="ko-KR" altLang="en-US" sz="4000" dirty="0"/>
              <a:t>년대</a:t>
            </a:r>
            <a:endParaRPr lang="en-US" altLang="ko-KR" sz="4000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-2011, </a:t>
            </a:r>
            <a:r>
              <a:rPr lang="ko-KR" altLang="en-US" dirty="0" err="1"/>
              <a:t>하스</a:t>
            </a:r>
            <a:r>
              <a:rPr lang="en-US" altLang="ko-KR" dirty="0"/>
              <a:t>Hass</a:t>
            </a:r>
          </a:p>
          <a:p>
            <a:pPr marL="0" indent="0">
              <a:buNone/>
            </a:pPr>
            <a:r>
              <a:rPr lang="en-US" altLang="ko-KR" dirty="0"/>
              <a:t>   -2013, </a:t>
            </a:r>
            <a:r>
              <a:rPr lang="ko-KR" altLang="en-US" dirty="0" err="1"/>
              <a:t>보우먼</a:t>
            </a:r>
            <a:r>
              <a:rPr lang="en-US" altLang="ko-KR" dirty="0"/>
              <a:t>Bowman</a:t>
            </a:r>
          </a:p>
          <a:p>
            <a:pPr marL="0" indent="0">
              <a:buNone/>
            </a:pPr>
            <a:r>
              <a:rPr lang="en-US" altLang="ko-KR" dirty="0"/>
              <a:t>   -2015, </a:t>
            </a:r>
            <a:r>
              <a:rPr lang="ko-KR" altLang="en-US" dirty="0" err="1"/>
              <a:t>슈라이버와</a:t>
            </a:r>
            <a:r>
              <a:rPr lang="ko-KR" altLang="en-US" dirty="0"/>
              <a:t> </a:t>
            </a:r>
            <a:r>
              <a:rPr lang="ko-KR" altLang="en-US" dirty="0" err="1"/>
              <a:t>프리슬란</a:t>
            </a:r>
            <a:r>
              <a:rPr lang="ko-KR" altLang="en-US" dirty="0"/>
              <a:t>   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en-US" altLang="ko-KR" dirty="0" err="1"/>
              <a:t>Schrijver&amp;Prislan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7552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91544" y="105273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ko-KR" altLang="en-US" sz="7200" dirty="0"/>
              <a:t> </a:t>
            </a:r>
            <a:r>
              <a:rPr lang="en-US" altLang="ko-KR" sz="7200" dirty="0"/>
              <a:t>&gt;</a:t>
            </a:r>
            <a:r>
              <a:rPr lang="ko-KR" altLang="en-US" sz="7200" dirty="0"/>
              <a:t> </a:t>
            </a:r>
            <a:endParaRPr lang="en-US" altLang="ko-KR" sz="7200" dirty="0"/>
          </a:p>
          <a:p>
            <a:pPr algn="ctr"/>
            <a:endParaRPr lang="en-US" altLang="ko-KR" sz="5400" dirty="0"/>
          </a:p>
          <a:p>
            <a:pPr algn="ctr"/>
            <a:endParaRPr lang="en-US" altLang="ko-KR" sz="3300" dirty="0"/>
          </a:p>
          <a:p>
            <a:pPr marL="0" indent="0" algn="ctr">
              <a:buNone/>
            </a:pPr>
            <a:r>
              <a:rPr lang="ko-KR" altLang="en-US" dirty="0"/>
              <a:t>→일본에 대한 독도 포기 압력</a:t>
            </a:r>
            <a:endParaRPr lang="en-US" altLang="ko-KR" dirty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en-US" altLang="ko-KR" sz="5400" dirty="0"/>
              <a:t>+</a:t>
            </a:r>
            <a:r>
              <a:rPr lang="ko-KR" altLang="en-US" sz="4800" dirty="0"/>
              <a:t>일본의 제소주장 수용</a:t>
            </a:r>
            <a:endParaRPr lang="en-US" altLang="ko-KR" sz="4800" dirty="0"/>
          </a:p>
          <a:p>
            <a:pPr marL="0" indent="0" algn="ctr">
              <a:buNone/>
            </a:pPr>
            <a:endParaRPr lang="en-US" altLang="ko-KR" sz="2400" dirty="0"/>
          </a:p>
          <a:p>
            <a:pPr marL="0" indent="0" algn="ctr">
              <a:buNone/>
            </a:pPr>
            <a:r>
              <a:rPr lang="ko-KR" altLang="en-US" dirty="0"/>
              <a:t>→한국에 제 </a:t>
            </a:r>
            <a:r>
              <a:rPr lang="en-US" altLang="ko-KR" dirty="0"/>
              <a:t>3</a:t>
            </a:r>
            <a:r>
              <a:rPr lang="ko-KR" altLang="en-US" dirty="0"/>
              <a:t>자에 의한 해결이라는 압박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20" y="540702"/>
            <a:ext cx="2588789" cy="172819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354" y="779658"/>
            <a:ext cx="1800200" cy="12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6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제</a:t>
            </a:r>
            <a:r>
              <a:rPr lang="en-US" altLang="ko-KR" b="1" dirty="0"/>
              <a:t>3</a:t>
            </a:r>
            <a:r>
              <a:rPr lang="ko-KR" altLang="en-US" b="1" dirty="0"/>
              <a:t>국 학자의 연구 의의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4000" dirty="0"/>
          </a:p>
          <a:p>
            <a:pPr marL="0" indent="0">
              <a:buNone/>
            </a:pPr>
            <a:r>
              <a:rPr lang="en-US" altLang="ko-KR" sz="4400" dirty="0"/>
              <a:t>= </a:t>
            </a:r>
            <a:r>
              <a:rPr lang="ko-KR" altLang="en-US" sz="4400" dirty="0"/>
              <a:t>국제 사회 여론</a:t>
            </a:r>
            <a:endParaRPr lang="en-US" altLang="ko-KR" sz="4400" dirty="0"/>
          </a:p>
          <a:p>
            <a:pPr marL="0" indent="0">
              <a:buNone/>
            </a:pPr>
            <a:r>
              <a:rPr lang="ko-KR" altLang="en-US" dirty="0"/>
              <a:t>     </a:t>
            </a:r>
            <a:endParaRPr lang="en-US" altLang="ko-KR" dirty="0"/>
          </a:p>
          <a:p>
            <a:r>
              <a:rPr lang="ko-KR" altLang="en-US" dirty="0"/>
              <a:t>가상 법정 역할 </a:t>
            </a:r>
            <a:endParaRPr lang="en-US" altLang="ko-KR" dirty="0"/>
          </a:p>
          <a:p>
            <a:r>
              <a:rPr lang="ko-KR" altLang="en-US" dirty="0"/>
              <a:t>패소 위협</a:t>
            </a:r>
          </a:p>
        </p:txBody>
      </p:sp>
    </p:spTree>
    <p:extLst>
      <p:ext uri="{BB962C8B-B14F-4D97-AF65-F5344CB8AC3E}">
        <p14:creationId xmlns:p14="http://schemas.microsoft.com/office/powerpoint/2010/main" val="600283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0075FB2E-6B5B-4D1E-8D59-DC650E648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587267"/>
            <a:ext cx="7661430" cy="4121458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pPr algn="l"/>
            <a:r>
              <a:rPr lang="en-US" altLang="ko-KR" dirty="0"/>
              <a:t>-</a:t>
            </a:r>
            <a:r>
              <a:rPr lang="ko-KR" altLang="en-US" dirty="0"/>
              <a:t>독도의 위치</a:t>
            </a:r>
            <a:r>
              <a:rPr lang="en-US" altLang="ko-KR" dirty="0"/>
              <a:t>: </a:t>
            </a:r>
            <a:r>
              <a:rPr lang="ko-KR" altLang="en-US" dirty="0"/>
              <a:t>경상북도 울릉군 </a:t>
            </a:r>
            <a:r>
              <a:rPr lang="ko-KR" altLang="en-US" dirty="0" err="1"/>
              <a:t>울릉읍</a:t>
            </a:r>
            <a:r>
              <a:rPr lang="ko-KR" altLang="en-US" dirty="0"/>
              <a:t> </a:t>
            </a:r>
            <a:r>
              <a:rPr lang="ko-KR" altLang="en-US" dirty="0" err="1"/>
              <a:t>독도리</a:t>
            </a:r>
            <a:r>
              <a:rPr lang="ko-KR" altLang="en-US" dirty="0"/>
              <a:t> 산 </a:t>
            </a:r>
            <a:r>
              <a:rPr lang="en-US" altLang="ko-KR" dirty="0"/>
              <a:t>1-96</a:t>
            </a:r>
          </a:p>
          <a:p>
            <a:pPr algn="l"/>
            <a:endParaRPr lang="en-US" altLang="ko-KR" dirty="0"/>
          </a:p>
          <a:p>
            <a:pPr algn="l"/>
            <a:r>
              <a:rPr lang="en-US" altLang="ko-KR" dirty="0"/>
              <a:t>-</a:t>
            </a:r>
            <a:r>
              <a:rPr lang="ko-KR" altLang="en-US" dirty="0"/>
              <a:t>우리나라 동쪽 제일 끝에 위치한 섬</a:t>
            </a:r>
            <a:endParaRPr lang="en-US" altLang="ko-KR" dirty="0"/>
          </a:p>
          <a:p>
            <a:pPr algn="l"/>
            <a:endParaRPr lang="en-US" altLang="ko-KR" dirty="0"/>
          </a:p>
          <a:p>
            <a:pPr algn="l"/>
            <a:r>
              <a:rPr lang="en-US" altLang="ko-KR" dirty="0"/>
              <a:t>-</a:t>
            </a:r>
            <a:r>
              <a:rPr lang="ko-KR" altLang="en-US" dirty="0"/>
              <a:t>섬 자체가 천연기념물 제</a:t>
            </a:r>
            <a:r>
              <a:rPr lang="en-US" altLang="ko-KR" dirty="0"/>
              <a:t>336</a:t>
            </a:r>
            <a:r>
              <a:rPr lang="ko-KR" altLang="en-US" dirty="0"/>
              <a:t>호</a:t>
            </a:r>
            <a:endParaRPr lang="en-US" altLang="ko-KR" dirty="0"/>
          </a:p>
          <a:p>
            <a:pPr algn="l"/>
            <a:endParaRPr lang="en-US" altLang="ko-KR" dirty="0"/>
          </a:p>
          <a:p>
            <a:pPr algn="l"/>
            <a:r>
              <a:rPr lang="en-US" altLang="ko-KR" dirty="0"/>
              <a:t>-</a:t>
            </a:r>
            <a:r>
              <a:rPr lang="ko-KR" altLang="en-US" dirty="0"/>
              <a:t>동도와 서도 외 </a:t>
            </a:r>
            <a:r>
              <a:rPr lang="en-US" altLang="ko-KR" dirty="0"/>
              <a:t>89</a:t>
            </a:r>
            <a:r>
              <a:rPr lang="ko-KR" altLang="en-US" dirty="0"/>
              <a:t>개 부속도서로 구성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4237AE2-A1CD-495C-AB79-A476E766C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02" y="2139518"/>
            <a:ext cx="6030897" cy="471848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5180CEC-8872-4A2E-9EF2-2CB7FFD3F709}"/>
              </a:ext>
            </a:extLst>
          </p:cNvPr>
          <p:cNvSpPr/>
          <p:nvPr/>
        </p:nvSpPr>
        <p:spPr>
          <a:xfrm>
            <a:off x="2856206" y="1123855"/>
            <a:ext cx="49680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독도에 대해서</a:t>
            </a:r>
            <a:endParaRPr lang="en-US" altLang="ko-KR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8294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0403F4-CA7F-41DD-91D6-E56EFFD5F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761" y="187573"/>
            <a:ext cx="6769963" cy="1117446"/>
          </a:xfrm>
        </p:spPr>
        <p:txBody>
          <a:bodyPr>
            <a:normAutofit/>
          </a:bodyPr>
          <a:lstStyle/>
          <a:p>
            <a:r>
              <a:rPr lang="ko-KR" altLang="en-US" dirty="0"/>
              <a:t>독도가 한국땅이라는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F360CF-B828-4B27-BE4B-2383BECA3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46" y="1503178"/>
            <a:ext cx="10515600" cy="2542189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altLang="ko-KR" sz="2400" dirty="0"/>
              <a:t>‘</a:t>
            </a:r>
            <a:r>
              <a:rPr lang="ko-KR" altLang="en-US" sz="2400" dirty="0"/>
              <a:t>세종실록지리지</a:t>
            </a:r>
            <a:r>
              <a:rPr lang="en-US" altLang="ko-KR" sz="2400" dirty="0"/>
              <a:t>’ </a:t>
            </a:r>
            <a:r>
              <a:rPr lang="ko-KR" altLang="en-US" sz="2400" dirty="0"/>
              <a:t>등 고문서적을 통해 확인가능</a:t>
            </a:r>
            <a:endParaRPr lang="en-US" altLang="ko-KR" sz="2400" dirty="0"/>
          </a:p>
          <a:p>
            <a:pPr>
              <a:buFontTx/>
              <a:buChar char="-"/>
            </a:pPr>
            <a:r>
              <a:rPr lang="en-US" altLang="ko-KR" sz="2400" dirty="0"/>
              <a:t>‘</a:t>
            </a:r>
            <a:r>
              <a:rPr lang="ko-KR" altLang="en-US" sz="2400" dirty="0" err="1"/>
              <a:t>신증동국여지람</a:t>
            </a:r>
            <a:r>
              <a:rPr lang="en-US" altLang="ko-KR" sz="2400" dirty="0"/>
              <a:t>’, ‘</a:t>
            </a:r>
            <a:r>
              <a:rPr lang="ko-KR" altLang="en-US" sz="2400" dirty="0" err="1"/>
              <a:t>동국문헌비교＇등</a:t>
            </a:r>
            <a:r>
              <a:rPr lang="ko-KR" altLang="en-US" sz="2400" dirty="0"/>
              <a:t> </a:t>
            </a:r>
            <a:r>
              <a:rPr lang="ko-KR" altLang="en-US" sz="2400" dirty="0" err="1"/>
              <a:t>관찬문헌에서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일관된기록으로</a:t>
            </a:r>
            <a:r>
              <a:rPr lang="ko-KR" altLang="en-US" sz="2400" dirty="0"/>
              <a:t> 확인가능</a:t>
            </a:r>
            <a:endParaRPr lang="en-US" altLang="ko-KR" sz="2400" dirty="0"/>
          </a:p>
          <a:p>
            <a:pPr>
              <a:buFontTx/>
              <a:buChar char="-"/>
            </a:pPr>
            <a:r>
              <a:rPr lang="en-US" altLang="ko-KR" sz="2400" dirty="0"/>
              <a:t>17</a:t>
            </a:r>
            <a:r>
              <a:rPr lang="ko-KR" altLang="en-US" sz="2400" dirty="0"/>
              <a:t>세기 한일 양국정부간 교섭과정을 통해 대한민국 확인가능</a:t>
            </a:r>
            <a:endParaRPr lang="en-US" altLang="ko-KR" sz="2400" dirty="0"/>
          </a:p>
          <a:p>
            <a:pPr>
              <a:buFontTx/>
              <a:buChar char="-"/>
            </a:pPr>
            <a:r>
              <a:rPr lang="en-US" altLang="ko-KR" sz="2400" dirty="0"/>
              <a:t>1877</a:t>
            </a:r>
            <a:r>
              <a:rPr lang="ko-KR" altLang="en-US" sz="2400" dirty="0"/>
              <a:t>년 </a:t>
            </a:r>
            <a:r>
              <a:rPr lang="en-US" altLang="ko-KR" sz="2400" dirty="0"/>
              <a:t>‘</a:t>
            </a:r>
            <a:r>
              <a:rPr lang="ko-KR" altLang="en-US" sz="2400" dirty="0" err="1"/>
              <a:t>태정관지령</a:t>
            </a:r>
            <a:r>
              <a:rPr lang="en-US" altLang="ko-KR" sz="2400" dirty="0"/>
              <a:t>’</a:t>
            </a:r>
            <a:r>
              <a:rPr lang="ko-KR" altLang="en-US" sz="2400" dirty="0"/>
              <a:t>을 비롯 일본정부공식문서를 통해 확인가능</a:t>
            </a:r>
            <a:endParaRPr lang="en-US" altLang="ko-KR" sz="2400" dirty="0"/>
          </a:p>
          <a:p>
            <a:pPr>
              <a:buFontTx/>
              <a:buChar char="-"/>
            </a:pPr>
            <a:r>
              <a:rPr lang="en-US" altLang="ko-KR" sz="2400" dirty="0"/>
              <a:t>1900</a:t>
            </a:r>
            <a:r>
              <a:rPr lang="ko-KR" altLang="en-US" sz="2400" dirty="0"/>
              <a:t>년대 </a:t>
            </a:r>
            <a:r>
              <a:rPr lang="en-US" altLang="ko-KR" sz="2400" dirty="0"/>
              <a:t>‘</a:t>
            </a:r>
            <a:r>
              <a:rPr lang="ko-KR" altLang="en-US" sz="2400" dirty="0"/>
              <a:t>칙령 제</a:t>
            </a:r>
            <a:r>
              <a:rPr lang="en-US" altLang="ko-KR" sz="2400" dirty="0"/>
              <a:t>41</a:t>
            </a:r>
            <a:r>
              <a:rPr lang="ko-KR" altLang="en-US" sz="2400" dirty="0"/>
              <a:t>호</a:t>
            </a:r>
            <a:r>
              <a:rPr lang="en-US" altLang="ko-KR" sz="2400" dirty="0"/>
              <a:t>’</a:t>
            </a:r>
            <a:r>
              <a:rPr lang="ko-KR" altLang="en-US" sz="2400" dirty="0"/>
              <a:t>로 독도를 </a:t>
            </a:r>
            <a:r>
              <a:rPr lang="ko-KR" altLang="en-US" sz="2400" dirty="0" err="1"/>
              <a:t>울도군</a:t>
            </a:r>
            <a:r>
              <a:rPr lang="ko-KR" altLang="en-US" sz="2400" dirty="0"/>
              <a:t> 관할구역으로 명시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F271918-4F3D-4400-A7BC-21C7B2037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3" y="4045367"/>
            <a:ext cx="4869263" cy="209417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855A4E8-253A-4BB5-8EAC-7E6B954FC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82" y="4045368"/>
            <a:ext cx="6089301" cy="20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71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E78EAF-C1FA-4CAF-ADAE-5C6C196D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85" y="247863"/>
            <a:ext cx="3458592" cy="948770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주장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67915D5-3FB5-4A5A-BC95-E31F89C18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7" y="1906876"/>
            <a:ext cx="10972800" cy="4599432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- 1905</a:t>
            </a:r>
            <a:r>
              <a:rPr lang="ko-KR" altLang="en-US" dirty="0"/>
              <a:t>년 </a:t>
            </a:r>
            <a:r>
              <a:rPr lang="ko-KR" altLang="en-US" dirty="0" err="1"/>
              <a:t>시마네현</a:t>
            </a:r>
            <a:r>
              <a:rPr lang="ko-KR" altLang="en-US" dirty="0"/>
              <a:t> 고시 제</a:t>
            </a:r>
            <a:r>
              <a:rPr lang="en-US" altLang="ko-KR" dirty="0"/>
              <a:t>40</a:t>
            </a:r>
            <a:r>
              <a:rPr lang="ko-KR" altLang="en-US" dirty="0"/>
              <a:t>호로 주장</a:t>
            </a:r>
            <a:endParaRPr lang="en-US" altLang="ko-KR" dirty="0"/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r>
              <a:rPr lang="en-US" altLang="ko-KR" dirty="0"/>
              <a:t>1951</a:t>
            </a:r>
            <a:r>
              <a:rPr lang="ko-KR" altLang="en-US" dirty="0"/>
              <a:t>년 샌프란시스코 강화조약 제</a:t>
            </a:r>
            <a:r>
              <a:rPr lang="en-US" altLang="ko-KR" dirty="0"/>
              <a:t>2</a:t>
            </a:r>
            <a:r>
              <a:rPr lang="ko-KR" altLang="en-US" dirty="0"/>
              <a:t>조 </a:t>
            </a:r>
            <a:r>
              <a:rPr lang="en-US" altLang="ko-KR" dirty="0"/>
              <a:t>(a)</a:t>
            </a:r>
            <a:r>
              <a:rPr lang="ko-KR" altLang="en-US" dirty="0"/>
              <a:t>로 주장</a:t>
            </a:r>
            <a:endParaRPr lang="en-US" altLang="ko-KR" dirty="0"/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r>
              <a:rPr lang="en-US" altLang="ko-KR" dirty="0"/>
              <a:t>1600</a:t>
            </a:r>
            <a:r>
              <a:rPr lang="ko-KR" altLang="en-US" dirty="0"/>
              <a:t>년대부터 일본이 사용했다고 주장</a:t>
            </a:r>
          </a:p>
        </p:txBody>
      </p:sp>
    </p:spTree>
    <p:extLst>
      <p:ext uri="{BB962C8B-B14F-4D97-AF65-F5344CB8AC3E}">
        <p14:creationId xmlns:p14="http://schemas.microsoft.com/office/powerpoint/2010/main" val="1400815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96140B-B11C-42A6-B482-B02964CF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883" y="327078"/>
            <a:ext cx="7009659" cy="806727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도발과 한국의 대응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A40A46-9135-49CB-AFC6-5C4A3109F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76" y="1295936"/>
            <a:ext cx="10972800" cy="4599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*</a:t>
            </a:r>
            <a:r>
              <a:rPr lang="ko-KR" altLang="en-US" dirty="0"/>
              <a:t>일본이 </a:t>
            </a:r>
            <a:r>
              <a:rPr lang="en-US" altLang="ko-KR" dirty="0"/>
              <a:t>2005</a:t>
            </a:r>
            <a:r>
              <a:rPr lang="ko-KR" altLang="en-US" dirty="0"/>
              <a:t>년 </a:t>
            </a:r>
            <a:r>
              <a:rPr lang="en-US" altLang="ko-KR" dirty="0"/>
              <a:t>3</a:t>
            </a:r>
            <a:r>
              <a:rPr lang="ko-KR" altLang="en-US" dirty="0"/>
              <a:t>월</a:t>
            </a:r>
            <a:r>
              <a:rPr lang="en-US" altLang="ko-KR" dirty="0"/>
              <a:t>16</a:t>
            </a:r>
            <a:r>
              <a:rPr lang="ko-KR" altLang="en-US" dirty="0"/>
              <a:t>일에 </a:t>
            </a:r>
            <a:r>
              <a:rPr lang="ko-KR" altLang="en-US" dirty="0" err="1"/>
              <a:t>시마네현이</a:t>
            </a:r>
            <a:r>
              <a:rPr lang="ko-KR" altLang="en-US" dirty="0"/>
              <a:t> 지정한 날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 그에 대한 한국의 대응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정부의 대응                                 </a:t>
            </a:r>
            <a:r>
              <a:rPr lang="en-US" altLang="ko-KR" dirty="0"/>
              <a:t>-</a:t>
            </a:r>
            <a:r>
              <a:rPr lang="ko-KR" altLang="en-US" dirty="0"/>
              <a:t>경북의 대응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1800" dirty="0"/>
              <a:t>-</a:t>
            </a:r>
            <a:r>
              <a:rPr lang="ko-KR" altLang="en-US" sz="1800" dirty="0"/>
              <a:t>독도문제 전담기구 설치                                                       </a:t>
            </a:r>
            <a:r>
              <a:rPr lang="en-US" altLang="ko-KR" sz="1800" dirty="0"/>
              <a:t>-</a:t>
            </a:r>
            <a:r>
              <a:rPr lang="ko-KR" altLang="en-US" sz="1800" dirty="0"/>
              <a:t> </a:t>
            </a:r>
            <a:r>
              <a:rPr lang="ko-KR" altLang="en-US" sz="1800" dirty="0" err="1"/>
              <a:t>시마네현과의</a:t>
            </a:r>
            <a:r>
              <a:rPr lang="ko-KR" altLang="en-US" sz="1800" dirty="0"/>
              <a:t> 자매결연 파기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-NSC</a:t>
            </a:r>
            <a:r>
              <a:rPr lang="ko-KR" altLang="en-US" sz="1800" dirty="0"/>
              <a:t>성명 발표                                                                            </a:t>
            </a:r>
            <a:r>
              <a:rPr lang="en-US" altLang="ko-KR" sz="1800" dirty="0"/>
              <a:t>-</a:t>
            </a:r>
            <a:r>
              <a:rPr lang="ko-KR" altLang="en-US" sz="1800" dirty="0"/>
              <a:t> </a:t>
            </a:r>
            <a:r>
              <a:rPr lang="ko-KR" altLang="en-US" sz="1800" dirty="0" err="1"/>
              <a:t>독도지킴이팀</a:t>
            </a:r>
            <a:r>
              <a:rPr lang="ko-KR" altLang="en-US" sz="1800" dirty="0"/>
              <a:t> 설치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-</a:t>
            </a:r>
            <a:r>
              <a:rPr lang="ko-KR" altLang="en-US" sz="1800" dirty="0"/>
              <a:t>독도 </a:t>
            </a:r>
            <a:r>
              <a:rPr lang="ko-KR" altLang="en-US" sz="1800" dirty="0" err="1"/>
              <a:t>대응팀</a:t>
            </a:r>
            <a:r>
              <a:rPr lang="ko-KR" altLang="en-US" sz="1800" dirty="0"/>
              <a:t> 설치                                                                     </a:t>
            </a:r>
            <a:r>
              <a:rPr lang="en-US" altLang="ko-KR" sz="1800" dirty="0"/>
              <a:t>-</a:t>
            </a:r>
            <a:r>
              <a:rPr lang="ko-KR" altLang="en-US" sz="1800" dirty="0"/>
              <a:t>일본 공무원 방출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                                                                                                     - </a:t>
            </a:r>
            <a:r>
              <a:rPr lang="ko-KR" altLang="en-US" sz="1800" dirty="0"/>
              <a:t>경북</a:t>
            </a:r>
            <a:r>
              <a:rPr lang="en-US" altLang="ko-KR" sz="1800" dirty="0"/>
              <a:t>,</a:t>
            </a:r>
            <a:r>
              <a:rPr lang="ko-KR" altLang="en-US" sz="1800" dirty="0" err="1"/>
              <a:t>반크</a:t>
            </a:r>
            <a:r>
              <a:rPr lang="en-US" altLang="ko-KR" sz="1800" dirty="0"/>
              <a:t>,</a:t>
            </a:r>
            <a:r>
              <a:rPr lang="ko-KR" altLang="en-US" sz="1800" dirty="0"/>
              <a:t>영남청년당 대응전력회의 개최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059378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EEDB2C-484F-4C94-A100-8B2A3441D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236" y="262105"/>
            <a:ext cx="2428783" cy="762339"/>
          </a:xfrm>
        </p:spPr>
        <p:txBody>
          <a:bodyPr>
            <a:normAutofit/>
          </a:bodyPr>
          <a:lstStyle/>
          <a:p>
            <a:r>
              <a:rPr lang="ko-KR" altLang="en-US" dirty="0"/>
              <a:t>해결방안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8315FA-EBFD-47E8-ABED-31A6FCB22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ko-KR" altLang="en-US" dirty="0"/>
              <a:t>독도에 대한 인식 탈바꿈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( </a:t>
            </a:r>
            <a:r>
              <a:rPr lang="ko-KR" altLang="en-US" sz="2400" dirty="0"/>
              <a:t>단순히 독도가 한국땅이 아니라 </a:t>
            </a:r>
            <a:r>
              <a:rPr lang="ko-KR" altLang="en-US" sz="2400" dirty="0" err="1"/>
              <a:t>그이유를</a:t>
            </a:r>
            <a:r>
              <a:rPr lang="ko-KR" altLang="en-US" sz="2400" dirty="0"/>
              <a:t> 알아야함</a:t>
            </a:r>
            <a:r>
              <a:rPr lang="en-US" altLang="ko-KR" dirty="0"/>
              <a:t>)</a:t>
            </a:r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/>
              <a:t>정부는 일본의 도발에 강력대응</a:t>
            </a:r>
            <a:endParaRPr lang="en-US" altLang="ko-KR" dirty="0"/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/>
              <a:t>국제적 관계를 우호적 분위기로 조성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</a:p>
          <a:p>
            <a:pPr>
              <a:buFontTx/>
              <a:buChar char="-"/>
            </a:pPr>
            <a:r>
              <a:rPr lang="ko-KR" altLang="en-US" dirty="0"/>
              <a:t>역사적 실증자료와 근거확보</a:t>
            </a:r>
          </a:p>
        </p:txBody>
      </p:sp>
    </p:spTree>
    <p:extLst>
      <p:ext uri="{BB962C8B-B14F-4D97-AF65-F5344CB8AC3E}">
        <p14:creationId xmlns:p14="http://schemas.microsoft.com/office/powerpoint/2010/main" val="3269185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DF3A6E-0FF6-48EC-8900-11BA734A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카슈미르 분쟁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C6B53C-F9EB-4422-81D7-085A35ABF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8261" y="1690688"/>
            <a:ext cx="3394788" cy="4351338"/>
          </a:xfrm>
        </p:spPr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B63AD26-C483-4962-970F-9DE1A687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1" y="1690688"/>
            <a:ext cx="5327783" cy="4402202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AC183BF1-4D4B-4F1B-B1D2-7D17823BC13F}"/>
              </a:ext>
            </a:extLst>
          </p:cNvPr>
          <p:cNvSpPr/>
          <p:nvPr/>
        </p:nvSpPr>
        <p:spPr>
          <a:xfrm>
            <a:off x="1443731" y="3215473"/>
            <a:ext cx="586036" cy="57942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6730CC9-7CA6-4F3D-8C06-AD15C4106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394" y="1690688"/>
            <a:ext cx="6252191" cy="4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02002C-BDAE-407D-9F8D-B559210F2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474" y="2624616"/>
            <a:ext cx="5340658" cy="13348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sz="8800" dirty="0"/>
              <a:t>  </a:t>
            </a:r>
            <a:r>
              <a:rPr lang="ko-KR" alt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질의응답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838226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4037CF7-05FE-4208-A70D-30F6A9F0A00F}"/>
              </a:ext>
            </a:extLst>
          </p:cNvPr>
          <p:cNvSpPr/>
          <p:nvPr/>
        </p:nvSpPr>
        <p:spPr>
          <a:xfrm>
            <a:off x="1381328" y="2393404"/>
            <a:ext cx="96106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지금까지 </a:t>
            </a:r>
            <a:r>
              <a:rPr lang="en-US" altLang="ko-K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조의 발표를 시청해 주셔서 감사합니다</a:t>
            </a:r>
            <a:r>
              <a:rPr lang="en-US" altLang="ko-K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ko-KR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312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42D91F-278D-4F70-8039-9610B071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  </a:t>
            </a:r>
            <a:r>
              <a:rPr lang="ko-KR" altLang="en-US" dirty="0">
                <a:hlinkClick r:id="rId2"/>
              </a:rPr>
              <a:t>카슈미르 분쟁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98E796-60B3-4479-8D7B-EF830E12D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0" lvl="3" indent="0">
              <a:buNone/>
            </a:pPr>
            <a:r>
              <a:rPr lang="ko-KR" altLang="en-US" sz="7200" dirty="0"/>
              <a:t>        인도의 입장</a:t>
            </a:r>
            <a:endParaRPr lang="en-US" altLang="ko-KR" sz="7200" dirty="0"/>
          </a:p>
          <a:p>
            <a:pPr marL="1371600" lvl="3" indent="0">
              <a:buNone/>
            </a:pPr>
            <a:endParaRPr lang="en-US" altLang="ko-KR" sz="7200" dirty="0"/>
          </a:p>
          <a:p>
            <a:pPr marL="1371600" lvl="3" indent="0">
              <a:buNone/>
            </a:pPr>
            <a:r>
              <a:rPr lang="ko-KR" altLang="en-US" sz="7200" dirty="0"/>
              <a:t>        파키스탄의 입장</a:t>
            </a:r>
            <a:endParaRPr lang="en-US" altLang="ko-KR" sz="7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874A483-EAFF-42E5-99D4-AA7310C51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89484"/>
            <a:ext cx="2475244" cy="174508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E85112B-3896-4F01-8386-CF706EC97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69846"/>
            <a:ext cx="3676261" cy="204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75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_Education02">
  <a:themeElements>
    <a:clrScheme name="Education02">
      <a:dk1>
        <a:srgbClr val="000000"/>
      </a:dk1>
      <a:lt1>
        <a:srgbClr val="FFFFFF"/>
      </a:lt1>
      <a:dk2>
        <a:srgbClr val="006699"/>
      </a:dk2>
      <a:lt2>
        <a:srgbClr val="ECF0ED"/>
      </a:lt2>
      <a:accent1>
        <a:srgbClr val="DF3939"/>
      </a:accent1>
      <a:accent2>
        <a:srgbClr val="F0A73C"/>
      </a:accent2>
      <a:accent3>
        <a:srgbClr val="21A6C5"/>
      </a:accent3>
      <a:accent4>
        <a:srgbClr val="BEC936"/>
      </a:accent4>
      <a:accent5>
        <a:srgbClr val="ECB0B0"/>
      </a:accent5>
      <a:accent6>
        <a:srgbClr val="C1C1C1"/>
      </a:accent6>
      <a:hlink>
        <a:srgbClr val="0099CC"/>
      </a:hlink>
      <a:folHlink>
        <a:srgbClr val="D361AA"/>
      </a:folHlink>
    </a:clrScheme>
    <a:fontScheme name="Education02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ducation02">
      <a:fillStyleLst>
        <a:solidFill>
          <a:schemeClr val="phClr"/>
        </a:solidFill>
        <a:solidFill>
          <a:schemeClr val="phClr">
            <a:tint val="60000"/>
            <a:satMod val="150000"/>
          </a:schemeClr>
        </a:solidFill>
        <a:gradFill rotWithShape="1">
          <a:gsLst>
            <a:gs pos="0">
              <a:schemeClr val="phClr">
                <a:shade val="100000"/>
                <a:satMod val="100000"/>
              </a:schemeClr>
            </a:gs>
            <a:gs pos="100000">
              <a:schemeClr val="phClr">
                <a:shade val="70000"/>
                <a:satMod val="12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127000" dist="25400" dir="13500000">
              <a:srgbClr val="000000">
                <a:alpha val="80000"/>
              </a:srgbClr>
            </a:innerShdw>
          </a:effectLst>
        </a:effectStyle>
        <a:effectStyle>
          <a:effectLst>
            <a:innerShdw blurRad="254000" dist="25400" dir="13500000">
              <a:srgbClr val="000000">
                <a:alpha val="80000"/>
              </a:srgbClr>
            </a:innerShdw>
          </a:effectLst>
        </a:effectStyle>
        <a:effectStyle>
          <a:effectLst>
            <a:outerShdw blurRad="50800" dist="508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9000000"/>
            </a:lightRig>
          </a:scene3d>
          <a:sp3d contourW="35560" prstMaterial="matte">
            <a:bevelT w="4445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20000"/>
              </a:schemeClr>
            </a:gs>
            <a:gs pos="100000">
              <a:schemeClr val="phClr">
                <a:tint val="70000"/>
                <a:shade val="100000"/>
                <a:satMod val="3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8000"/>
                <a:satMod val="200000"/>
              </a:schemeClr>
            </a:gs>
            <a:gs pos="100000">
              <a:schemeClr val="phClr">
                <a:shade val="86000"/>
                <a:satMod val="140000"/>
                <a:lumMod val="90000"/>
              </a:schemeClr>
            </a:gs>
          </a:gsLst>
          <a:lin ang="33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TM02900743[[fn=자연주의]]</Template>
  <TotalTime>236</TotalTime>
  <Words>1735</Words>
  <Application>Microsoft Office PowerPoint</Application>
  <PresentationFormat>와이드스크린</PresentationFormat>
  <Paragraphs>450</Paragraphs>
  <Slides>81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81</vt:i4>
      </vt:variant>
    </vt:vector>
  </HeadingPairs>
  <TitlesOfParts>
    <vt:vector size="99" baseType="lpstr">
      <vt:lpstr>HY견고딕</vt:lpstr>
      <vt:lpstr>HY그래픽M</vt:lpstr>
      <vt:lpstr>HY백송B</vt:lpstr>
      <vt:lpstr>MD솔체</vt:lpstr>
      <vt:lpstr>MD이솝체</vt:lpstr>
      <vt:lpstr>맑은 고딕</vt:lpstr>
      <vt:lpstr>함초롬돋움</vt:lpstr>
      <vt:lpstr>Arial</vt:lpstr>
      <vt:lpstr>Calibri</vt:lpstr>
      <vt:lpstr>Calibri Light</vt:lpstr>
      <vt:lpstr>Candara</vt:lpstr>
      <vt:lpstr>Corbel</vt:lpstr>
      <vt:lpstr>Wingdings</vt:lpstr>
      <vt:lpstr>Wingdings 2</vt:lpstr>
      <vt:lpstr>Wingdings 3</vt:lpstr>
      <vt:lpstr>한컴바탕</vt:lpstr>
      <vt:lpstr>HDOfficeLightV0</vt:lpstr>
      <vt:lpstr>New_Education02</vt:lpstr>
      <vt:lpstr>PowerPoint 프레젠테이션</vt:lpstr>
      <vt:lpstr>PowerPoint 프레젠테이션</vt:lpstr>
      <vt:lpstr>PowerPoint 프레젠테이션</vt:lpstr>
      <vt:lpstr>PowerPoint 프레젠테이션</vt:lpstr>
      <vt:lpstr>독도  VS  다케시마</vt:lpstr>
      <vt:lpstr>                 중국, 인도 국경분쟁</vt:lpstr>
      <vt:lpstr>PowerPoint 프레젠테이션</vt:lpstr>
      <vt:lpstr>카슈미르 분쟁</vt:lpstr>
      <vt:lpstr>   카슈미르 분쟁</vt:lpstr>
      <vt:lpstr> 조어도 분쟁</vt:lpstr>
      <vt:lpstr>   쿠릴열도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19세기 해양탐사 시작</vt:lpstr>
      <vt:lpstr>               러시아 - 최초로 독도 분류 </vt:lpstr>
      <vt:lpstr>올리부차,미넬라이=한국영토임을 확인.</vt:lpstr>
      <vt:lpstr>러-일 전쟁 패배</vt:lpstr>
      <vt:lpstr>조선동해안도     1901년 까지 발행  </vt:lpstr>
      <vt:lpstr>제3국인 러시아 </vt:lpstr>
      <vt:lpstr>PowerPoint 프레젠테이션</vt:lpstr>
      <vt:lpstr>PowerPoint 프레젠테이션</vt:lpstr>
      <vt:lpstr>PowerPoint 프레젠테이션</vt:lpstr>
      <vt:lpstr>                                     한국 일본 관계</vt:lpstr>
      <vt:lpstr>                              미국 일본 관계</vt:lpstr>
      <vt:lpstr>독도의 지리적 위치</vt:lpstr>
      <vt:lpstr>미국 군전문가에 대한 설문조사 결과 (1)</vt:lpstr>
      <vt:lpstr>미국 군전문가에 대한 설문조사 결과 (2)</vt:lpstr>
      <vt:lpstr>미국 군전문가에 대한 설문조사 결과 (3) </vt:lpstr>
      <vt:lpstr>종합적인 미국의 입장 및 전망 </vt:lpstr>
      <vt:lpstr>소결론 및 미국의 전망</vt:lpstr>
      <vt:lpstr>자료 출처</vt:lpstr>
      <vt:lpstr>PowerPoint 프레젠테이션</vt:lpstr>
      <vt:lpstr>서양 고지도로 본 독도</vt:lpstr>
      <vt:lpstr>PowerPoint 프레젠테이션</vt:lpstr>
      <vt:lpstr>영국</vt:lpstr>
      <vt:lpstr>프랑스</vt:lpstr>
      <vt:lpstr>PowerPoint 프레젠테이션</vt:lpstr>
      <vt:lpstr>독일</vt:lpstr>
      <vt:lpstr>자료 출처</vt:lpstr>
      <vt:lpstr>국제 사회가 보는  독도의 영유권 인식 </vt:lpstr>
      <vt:lpstr>   세계지도를 살펴보는 이유</vt:lpstr>
      <vt:lpstr>1</vt:lpstr>
      <vt:lpstr>2</vt:lpstr>
      <vt:lpstr>3</vt:lpstr>
      <vt:lpstr>4</vt:lpstr>
      <vt:lpstr>5</vt:lpstr>
      <vt:lpstr> 하.지.만.</vt:lpstr>
      <vt:lpstr>&lt;전 세계 세계지도의 독도 표기현황 자료&gt;</vt:lpstr>
      <vt:lpstr>PowerPoint 프레젠테이션</vt:lpstr>
      <vt:lpstr>PowerPoint 프레젠테이션</vt:lpstr>
      <vt:lpstr>독도 문제의 성격</vt:lpstr>
      <vt:lpstr>현 상황</vt:lpstr>
      <vt:lpstr>제3국 학자 연구의 중요성</vt:lpstr>
      <vt:lpstr>시대별 상황</vt:lpstr>
      <vt:lpstr>PowerPoint 프레젠테이션</vt:lpstr>
      <vt:lpstr>PowerPoint 프레젠테이션</vt:lpstr>
      <vt:lpstr>PowerPoint 프레젠테이션</vt:lpstr>
      <vt:lpstr>제3국 학자의 연구 의의</vt:lpstr>
      <vt:lpstr>PowerPoint 프레젠테이션</vt:lpstr>
      <vt:lpstr>독도가 한국땅이라는 근거</vt:lpstr>
      <vt:lpstr>일본의 주장</vt:lpstr>
      <vt:lpstr>일본의 도발과 한국의 대응</vt:lpstr>
      <vt:lpstr>해결방안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미국이 보는 독도  핵심 키워드 = 미국은 중립적인 위치</dc:title>
  <dc:creator>sm102101@naver.com</dc:creator>
  <cp:lastModifiedBy>sm102101@naver.com</cp:lastModifiedBy>
  <cp:revision>30</cp:revision>
  <dcterms:created xsi:type="dcterms:W3CDTF">2017-09-18T12:38:17Z</dcterms:created>
  <dcterms:modified xsi:type="dcterms:W3CDTF">2017-09-28T05:03:29Z</dcterms:modified>
</cp:coreProperties>
</file>