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3" autoAdjust="0"/>
    <p:restoredTop sz="95037"/>
  </p:normalViewPr>
  <p:slideViewPr>
    <p:cSldViewPr snapToObjects="1">
      <p:cViewPr>
        <p:scale>
          <a:sx n="105" d="100"/>
          <a:sy n="105" d="100"/>
        </p:scale>
        <p:origin x="-84" y="-72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15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그래서 먼저 디지털 기술을 이용해서 문제를 해결해보려고 보니</a:t>
            </a:r>
            <a:r>
              <a:rPr lang="en-US" altLang="ko-KR"/>
              <a:t>, </a:t>
            </a:r>
            <a:r>
              <a:rPr lang="ko-KR" altLang="en-US"/>
              <a:t>제일 먼저 떠오르는 게 나노 로봇이었습니다</a:t>
            </a:r>
          </a:p>
          <a:p>
            <a:pPr lvl="0">
              <a:defRPr lang="ko-KR" altLang="en-US"/>
            </a:pPr>
            <a:r>
              <a:rPr lang="ko-KR" altLang="en-US"/>
              <a:t>궁금했던 것은 나노 로봇이 어디서 작동에 필요한 전력을 얻어 오는가 하는 것이었습니다</a:t>
            </a:r>
            <a:r>
              <a:rPr lang="en-US" altLang="ko-KR"/>
              <a:t>.</a:t>
            </a:r>
          </a:p>
          <a:p>
            <a:pPr lvl="0">
              <a:defRPr lang="ko-KR" altLang="en-US"/>
            </a:pPr>
            <a:r>
              <a:rPr lang="ko-KR" altLang="en-US"/>
              <a:t>인터넷을 뒤져 본 결과 초음파를 사용하여 전력을 얻을 수 있는 기술에 대해 배울 수 있었는데</a:t>
            </a:r>
            <a:r>
              <a:rPr lang="en-US" altLang="ko-KR"/>
              <a:t>, </a:t>
            </a:r>
            <a:r>
              <a:rPr lang="ko-KR" altLang="en-US"/>
              <a:t>그 개요는 다음과 같습니다</a:t>
            </a:r>
            <a:r>
              <a:rPr lang="en-US" altLang="ko-KR"/>
              <a:t>.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ko-KR" altLang="en-US"/>
              <a:t>좌측 그림은 발전기의 구조와 산화아연 나노와이어를 현미경으로 관찰한 결과를 나타낸 것입니다</a:t>
            </a:r>
            <a:r>
              <a:rPr lang="en-US" altLang="ko-KR"/>
              <a:t>.</a:t>
            </a:r>
          </a:p>
          <a:p>
            <a:pPr lvl="0">
              <a:defRPr lang="ko-KR" altLang="en-US"/>
            </a:pPr>
            <a:r>
              <a:rPr lang="ko-KR" altLang="en-US"/>
              <a:t>이 산화아연 와이어가 압전 효과를 나타내기 때문에</a:t>
            </a:r>
            <a:r>
              <a:rPr lang="en-US" altLang="ko-KR"/>
              <a:t>, </a:t>
            </a:r>
            <a:r>
              <a:rPr lang="ko-KR" altLang="en-US"/>
              <a:t>초음파를 쐬어 주어 전극을 위아래로 움직이게 만들면</a:t>
            </a:r>
            <a:r>
              <a:rPr lang="en-US" altLang="ko-KR"/>
              <a:t> </a:t>
            </a:r>
            <a:r>
              <a:rPr lang="ko-KR" altLang="en-US"/>
              <a:t>전위차가 생기게 됩니다</a:t>
            </a:r>
          </a:p>
          <a:p>
            <a:pPr lvl="0">
              <a:defRPr lang="ko-KR" altLang="en-US"/>
            </a:pPr>
            <a:r>
              <a:rPr lang="ko-KR" altLang="en-US"/>
              <a:t>본질적으로 전위차가 생기는 원리는 그것이고</a:t>
            </a:r>
            <a:r>
              <a:rPr lang="en-US" altLang="ko-KR"/>
              <a:t>, </a:t>
            </a:r>
            <a:r>
              <a:rPr lang="ko-KR" altLang="en-US"/>
              <a:t>나머지 설명은 정류 작용 등의 설명입니다</a:t>
            </a:r>
            <a:r>
              <a:rPr lang="en-US" altLang="ko-KR"/>
              <a:t>.</a:t>
            </a:r>
          </a:p>
          <a:p>
            <a:pPr lvl="0">
              <a:defRPr lang="ko-KR" altLang="en-US"/>
            </a:pPr>
            <a:r>
              <a:rPr lang="ko-KR" altLang="en-US"/>
              <a:t>좌측에 보이는 그래프가 발생한 전위차이고</a:t>
            </a:r>
            <a:r>
              <a:rPr lang="en-US" altLang="ko-KR"/>
              <a:t>, 1.0mV </a:t>
            </a:r>
            <a:r>
              <a:rPr lang="ko-KR" altLang="en-US"/>
              <a:t>미만의 전압을 보여주고 있습니다</a:t>
            </a:r>
            <a:r>
              <a:rPr lang="en-US" altLang="ko-KR"/>
              <a:t>.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ko-KR" altLang="en-US"/>
              <a:t>그런데 이것을 처음 우리의 목표를 위해 사용하기에는</a:t>
            </a:r>
          </a:p>
          <a:p>
            <a:pPr lvl="0">
              <a:defRPr lang="ko-KR" altLang="en-US"/>
            </a:pPr>
            <a:r>
              <a:rPr lang="ko-KR" altLang="en-US"/>
              <a:t>나노 로봇에 들어있는 의료품이 다 떨어지면 다시 넣어줘야 하기에 목표에 적합하지 않았습니다</a:t>
            </a:r>
            <a:r>
              <a:rPr lang="en-US" altLang="ko-KR"/>
              <a:t>.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ko-KR" altLang="en-US"/>
              <a:t>쇼트키 다이오드 </a:t>
            </a:r>
            <a:r>
              <a:rPr lang="en-US" altLang="ko-KR"/>
              <a:t>: </a:t>
            </a:r>
            <a:r>
              <a:rPr lang="ko-KR" altLang="en-US"/>
              <a:t>금속과 반도체의 접촉면에서 생기는 쇼트키 장벽의 정류 작용을 사용한 다이오드</a:t>
            </a:r>
          </a:p>
          <a:p>
            <a:pPr lvl="0">
              <a:defRPr lang="ko-KR" altLang="en-US"/>
            </a:pPr>
            <a:r>
              <a:rPr lang="ko-KR" altLang="en-US"/>
              <a:t>쇼트키 장벽 </a:t>
            </a:r>
            <a:r>
              <a:rPr lang="en-US" altLang="ko-KR"/>
              <a:t>: </a:t>
            </a:r>
            <a:r>
              <a:rPr lang="ko-KR" altLang="en-US"/>
              <a:t>문턱 전압 낮음</a:t>
            </a:r>
            <a:r>
              <a:rPr lang="en-US" altLang="ko-KR"/>
              <a:t>(</a:t>
            </a:r>
            <a:r>
              <a:rPr lang="ko-KR" altLang="en-US"/>
              <a:t>일반 다이오드의 절반 정도</a:t>
            </a:r>
            <a:r>
              <a:rPr lang="en-US" altLang="ko-KR"/>
              <a:t>?), </a:t>
            </a:r>
            <a:r>
              <a:rPr lang="ko-KR" altLang="en-US"/>
              <a:t>작은 전압에서 정류 작용에 사용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한계점이라 함은 딱 하나만 붙일 수 있는 방법을 찾아야겠져</a:t>
            </a:r>
            <a:r>
              <a:rPr lang="en-US" altLang="ko-KR"/>
              <a:t>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한계점이라 함은 딱 하나만 붙일 수 있는 방법을 찾아야겠져</a:t>
            </a:r>
            <a:r>
              <a:rPr lang="en-US" altLang="ko-KR"/>
              <a:t>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한계점이라 함은 딱 하나만 붙일 수 있는 방법을 찾아야겠져</a:t>
            </a:r>
            <a:r>
              <a:rPr lang="en-US" altLang="ko-KR"/>
              <a:t>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한계점이라 함은 딱 하나만 붙일 수 있는 방법을 찾아야겠져</a:t>
            </a:r>
            <a:r>
              <a:rPr lang="en-US" altLang="ko-KR"/>
              <a:t>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한계점이라 함은 딱 하나만 붙일 수 있는 방법을 찾아야겠져</a:t>
            </a:r>
            <a:r>
              <a:rPr lang="en-US" altLang="ko-KR"/>
              <a:t>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한계점이라 함은 딱 하나만 붙일 수 있는 방법을 찾아야겠져</a:t>
            </a:r>
            <a:r>
              <a:rPr lang="en-US" altLang="ko-KR"/>
              <a:t>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DF218A-9A25-4201-B82F-48254E9970B4}" type="slidenum">
              <a:rPr lang="en-US" altLang="en-US"/>
              <a:pPr lvl="0">
                <a:defRPr lang="ko-KR" altLang="en-US"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자유형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자유형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자유형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자유형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자유형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자유형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자유형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자유형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자유형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자유형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자유형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자유형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본문/내용" type="txOverObj" preserve="1" userDrawn="1">
  <p:cSld name="본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본문 개체 틀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10972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8037" y="3984220"/>
            <a:ext cx="10972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자유형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각 삼각형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그룹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자유형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자유형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자유형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자유형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자유형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자유형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8" name="날짜 개체 틀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자유형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그룹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자유형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자유형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자유형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자유형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자유형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자유형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53EaGUsVAo" TargetMode="External"/><Relationship Id="rId4" Type="http://schemas.openxmlformats.org/officeDocument/2006/relationships/hyperlink" Target="https://www.youtube.com/watch?v=053EaGUsVAo&amp;amp;feature=player_embedd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53EaGUsVAo&amp;amp;feature=player_embedd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.kr/search?biw=1920&amp;amp;bih=931&amp;amp;tbm=isch&amp;amp;sa=1&amp;amp;q=%EC%BF%A0%EB%A6%B4%EC%97%B4%EB%8F%84&amp;amp;oq=%EC%BF%A0%EB%A6%B4%EC%97%B4%EB%8F%84&amp;amp;gs_l=psy-ab.3..0j0i30k1j0i24k1l2.945929.946927.0.947576.7.7.0.0.0.0.290.675.0j2j1.3.0....0...1.1.64.psy-ab..5.2.484....0.Qvr6RLq8XEw" TargetMode="External"/><Relationship Id="rId4" Type="http://schemas.openxmlformats.org/officeDocument/2006/relationships/hyperlink" Target="http://www.asiae.co.kr/news/view.htm?idxno=201702200916204395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Wyh_4Tncy-s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MqDGxPny_5k" TargetMode="Externa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h_4Tncy-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ieEGpezFQ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e_gLH6O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WxRM1HPWGys&amp;amp;feature=youtu.b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gYnbA3V6Gs" TargetMode="Externa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&#20013;,%20&#45224;&#51473;&#44397;&#54644;%20&#51064;&#44277;&#49452;%20&#49884;&#54744;%20&#48708;&#54665;...&#32654;&#183;&#54596;&#47532;&#54592;%20&#46321;%20&#48152;&#48156;%20/%20YTN" TargetMode="External"/><Relationship Id="rId2" Type="http://schemas.openxmlformats.org/officeDocument/2006/relationships/hyperlink" Target="https://www.youtube.com/watch?v=QJ5dyFtNY7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B4A6fBrEmo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doopedia.co.kr/mo/doopedia/master/master.do?_method=view2&amp;amp;MAS_IDX=150508001497669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doopedia.co.kr/mo/doopedia/master/master.do?_method=view2&amp;amp;MAS_IDX=15050800149766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doopedia.co.kr/mo/doopedia/master/master.do?_method=view2&amp;amp;MAS_IDX=150508001497669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yr5y0OtIH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v.naver.com/v/29472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052" y="1135537"/>
            <a:ext cx="4622180" cy="805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700" b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나눔손글씨 펜"/>
                <a:ea typeface="나눔손글씨 펜"/>
              </a:rPr>
              <a:t>독 도 영 토 학 </a:t>
            </a:r>
            <a:endParaRPr lang="en-US" altLang="ko-KR" sz="4700" b="1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나눔손글씨 펜"/>
              <a:ea typeface="나눔손글씨 펜"/>
            </a:endParaRPr>
          </a:p>
        </p:txBody>
      </p:sp>
      <p:cxnSp>
        <p:nvCxnSpPr>
          <p:cNvPr id="7" name="직선 연결선 6"/>
          <p:cNvCxnSpPr/>
          <p:nvPr/>
        </p:nvCxnSpPr>
        <p:spPr>
          <a:xfrm rot="10800000">
            <a:off x="2639568" y="1940352"/>
            <a:ext cx="5544664" cy="2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1088222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7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CrePAS 6</a:t>
            </a:r>
            <a:r>
              <a:rPr lang="en-US" altLang="ko-KR" sz="700" baseline="300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th</a:t>
            </a:r>
            <a:r>
              <a:rPr lang="en-US" altLang="ko-KR" sz="7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88222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70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2528" y="2474173"/>
            <a:ext cx="2841252" cy="36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>
              <a:latin typeface="Vrinda"/>
              <a:ea typeface="나눔손글씨 펜"/>
              <a:cs typeface="Vrinda"/>
            </a:endParaRPr>
          </a:p>
        </p:txBody>
      </p:sp>
      <p:pic>
        <p:nvPicPr>
          <p:cNvPr id="1026" name="Picture 2" descr="C:\Users\Administrator\Desktop\common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0843318">
            <a:off x="400052" y="449272"/>
            <a:ext cx="2474423" cy="15263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95500" y="1941195"/>
            <a:ext cx="5767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dirty="0">
                <a:latin typeface="나눔손글씨 펜"/>
                <a:ea typeface="나눔손글씨 펜"/>
              </a:rPr>
              <a:t>  8조 동아시아 영토 분쟁 현황</a:t>
            </a:r>
          </a:p>
        </p:txBody>
      </p:sp>
      <p:pic>
        <p:nvPicPr>
          <p:cNvPr id="1029" name="그림 102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01886" y="2655359"/>
            <a:ext cx="6982346" cy="3870028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8976361" y="5068062"/>
            <a:ext cx="2952369" cy="145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조장: 연희준</a:t>
            </a:r>
          </a:p>
          <a:p>
            <a:pPr>
              <a:defRPr lang="ko-KR" altLang="en-US"/>
            </a:pPr>
            <a:r>
              <a:rPr lang="ko-KR" altLang="en-US"/>
              <a:t>부조장:오민정, 이강산</a:t>
            </a:r>
          </a:p>
          <a:p>
            <a:pPr>
              <a:defRPr lang="ko-KR" altLang="en-US"/>
            </a:pPr>
            <a:r>
              <a:rPr lang="ko-KR" altLang="en-US"/>
              <a:t>조원: 김진우, 송언용</a:t>
            </a:r>
          </a:p>
          <a:p>
            <a:pPr>
              <a:defRPr lang="ko-KR" altLang="en-US"/>
            </a:pPr>
            <a:r>
              <a:rPr lang="ko-KR" altLang="en-US"/>
              <a:t>        김민서, 김정민</a:t>
            </a:r>
          </a:p>
          <a:p>
            <a:pPr>
              <a:defRPr lang="ko-KR" altLang="en-US"/>
            </a:pPr>
            <a:r>
              <a:rPr lang="ko-KR" altLang="en-US"/>
              <a:t>        홍성태, 최승민</a:t>
            </a:r>
          </a:p>
        </p:txBody>
      </p:sp>
      <p:pic>
        <p:nvPicPr>
          <p:cNvPr id="1031" name="Picture 4" descr="C:\Users\Administrator\Desktop\ㄷ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1174694">
            <a:off x="8499358" y="738993"/>
            <a:ext cx="2406112" cy="15987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Dru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207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2216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7608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Planning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455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Design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302" y="138482"/>
            <a:ext cx="1742842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Presentation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4717" y="180434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2226755" y="213442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31504" y="134076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02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1504" y="181956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03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7549" y="88238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/>
                <a:ea typeface="Yoon 윤고딕 520_TT"/>
              </a:rPr>
              <a:t>01</a:t>
            </a:r>
            <a:endParaRPr lang="en-US" altLang="ko-KR" sz="1600">
              <a:solidFill>
                <a:schemeClr val="bg1">
                  <a:lumMod val="7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078328" y="1038370"/>
            <a:ext cx="4043325" cy="103568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225380" y="1077229"/>
            <a:ext cx="3726605" cy="94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쿠릴열도 분쟁이 독도 주권에  주는  교훈</a:t>
            </a:r>
            <a:endParaRPr lang="en-US" altLang="ko-KR" sz="2800" b="1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" name="TextBox 1"/>
          <p:cNvSpPr txBox="1"/>
          <p:nvPr/>
        </p:nvSpPr>
        <p:spPr>
          <a:xfrm rot="20775408">
            <a:off x="3411040" y="3353185"/>
            <a:ext cx="1250829" cy="106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latin typeface="나눔손글씨 펜"/>
                <a:ea typeface="나눔손글씨 펜"/>
              </a:rPr>
              <a:t>이슈 부각</a:t>
            </a:r>
          </a:p>
        </p:txBody>
      </p:sp>
      <p:sp>
        <p:nvSpPr>
          <p:cNvPr id="3" name="TextBox 2"/>
          <p:cNvSpPr txBox="1"/>
          <p:nvPr/>
        </p:nvSpPr>
        <p:spPr>
          <a:xfrm rot="864157">
            <a:off x="7501475" y="3717611"/>
            <a:ext cx="1567953" cy="1557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나눔손글씨 펜"/>
                <a:ea typeface="나눔손글씨 펜"/>
              </a:rPr>
              <a:t>세력 균형의 변화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7848" y="4078169"/>
            <a:ext cx="1944216" cy="1177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>
                <a:latin typeface="나눔손글씨 펜"/>
                <a:ea typeface="나눔손글씨 펜"/>
              </a:rPr>
              <a:t>일본의 분쟁화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1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207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2216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7608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Planning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455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Design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302" y="138482"/>
            <a:ext cx="1742842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Presentation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4717" y="1819563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2247170" y="2149635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갈매기형 수장 14"/>
          <p:cNvSpPr/>
          <p:nvPr/>
        </p:nvSpPr>
        <p:spPr>
          <a:xfrm>
            <a:off x="3291716" y="2996952"/>
            <a:ext cx="140381" cy="154419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갈매기형 수장 15"/>
          <p:cNvSpPr/>
          <p:nvPr/>
        </p:nvSpPr>
        <p:spPr>
          <a:xfrm>
            <a:off x="3131962" y="2999846"/>
            <a:ext cx="140381" cy="154419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1504" y="134076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02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1504" y="181956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03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7549" y="88238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/>
                <a:ea typeface="Yoon 윤고딕 520_TT"/>
              </a:rPr>
              <a:t>01</a:t>
            </a:r>
            <a:endParaRPr lang="en-US" altLang="ko-KR" sz="1600">
              <a:solidFill>
                <a:schemeClr val="bg1">
                  <a:lumMod val="7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3067" y="2800740"/>
            <a:ext cx="5191894" cy="155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나눔손글씨 펜"/>
                <a:ea typeface="나눔손글씨 펜"/>
              </a:rPr>
              <a:t>동아시아 영토 분쟁을 통해 독도 문제에 대한     대응 방안 수립 필요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-20111" y="0"/>
            <a:ext cx="3352800" cy="6858000"/>
          </a:xfrm>
          <a:prstGeom prst="rect">
            <a:avLst/>
          </a:prstGeom>
          <a:solidFill>
            <a:srgbClr val="327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04950" y="1254516"/>
            <a:ext cx="1764882" cy="100100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 b="0" spc="-150">
                <a:solidFill>
                  <a:schemeClr val="bg1"/>
                </a:solidFill>
                <a:latin typeface="한컴 윤고딕 240"/>
                <a:ea typeface="한컴 윤고딕 240"/>
              </a:rPr>
              <a:t>목차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296" y="1431555"/>
            <a:ext cx="134748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001</a:t>
            </a:r>
            <a:endParaRPr lang="ko-KR" altLang="en-US" sz="36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9046" y="1972076"/>
            <a:ext cx="3312368" cy="44536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 분쟁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7296" y="2582993"/>
            <a:ext cx="1588786" cy="63455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002</a:t>
            </a:r>
            <a:endParaRPr lang="ko-KR" altLang="en-US" sz="36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12" name="부제목 11"/>
          <p:cNvSpPr txBox="1">
            <a:spLocks noGrp="1"/>
          </p:cNvSpPr>
          <p:nvPr>
            <p:ph type="subTitle" idx="1"/>
          </p:nvPr>
        </p:nvSpPr>
        <p:spPr>
          <a:xfrm>
            <a:off x="3515936" y="3674834"/>
            <a:ext cx="2332382" cy="54283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en-US" altLang="ko-KR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-  </a:t>
            </a: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일본의  입장</a:t>
            </a:r>
            <a:r>
              <a:rPr lang="en-US" altLang="ko-KR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주장</a:t>
            </a:r>
            <a:r>
              <a:rPr lang="en-US" altLang="ko-KR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)</a:t>
            </a:r>
          </a:p>
          <a:p>
            <a:pPr algn="l">
              <a:defRPr lang="ko-KR" altLang="en-US"/>
            </a:pPr>
            <a:r>
              <a:rPr lang="en-US" altLang="ko-KR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-</a:t>
            </a: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 러시아의 입장</a:t>
            </a:r>
            <a:r>
              <a:rPr lang="en-US" altLang="ko-KR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주장</a:t>
            </a:r>
            <a:r>
              <a:rPr lang="en-US" altLang="ko-KR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9046" y="3198167"/>
            <a:ext cx="3312368" cy="44800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양측 국가의 입장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4988" y="4278813"/>
            <a:ext cx="158878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003</a:t>
            </a:r>
            <a:endParaRPr lang="ko-KR" altLang="en-US" sz="36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700" y="4836646"/>
            <a:ext cx="3312368" cy="44782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쿠릴열도의 가치</a:t>
            </a:r>
          </a:p>
        </p:txBody>
      </p:sp>
      <p:sp>
        <p:nvSpPr>
          <p:cNvPr id="18" name="부제목 11"/>
          <p:cNvSpPr txBox="1"/>
          <p:nvPr/>
        </p:nvSpPr>
        <p:spPr>
          <a:xfrm>
            <a:off x="3515936" y="5334968"/>
            <a:ext cx="2332382" cy="120680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vert="horz" wrap="square" lIns="91440" tIns="45720" rIns="91440" bIns="4572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  <a:defRPr lang="ko-KR" altLang="en-US"/>
            </a:pP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군사적 가치</a:t>
            </a:r>
          </a:p>
          <a:p>
            <a:pPr marL="285750" indent="-285750" algn="l">
              <a:buFontTx/>
              <a:buChar char="-"/>
              <a:defRPr lang="ko-KR" altLang="en-US"/>
            </a:pP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전략적 가치</a:t>
            </a:r>
          </a:p>
          <a:p>
            <a:pPr marL="285750" indent="-285750" algn="l">
              <a:buFontTx/>
              <a:buChar char="-"/>
              <a:defRPr lang="ko-KR" altLang="en-US"/>
            </a:pPr>
            <a:r>
              <a:rPr lang="ko-KR" altLang="en-US" sz="135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경제적 가치</a:t>
            </a:r>
          </a:p>
          <a:p>
            <a:pPr algn="l">
              <a:defRPr lang="ko-KR" altLang="en-US"/>
            </a:pPr>
            <a:endParaRPr lang="en-US" altLang="ko-KR" sz="135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97568" y="2352268"/>
            <a:ext cx="971498" cy="4154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1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VS</a:t>
            </a:r>
            <a:endParaRPr lang="ko-KR" altLang="en-US" sz="21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1507" y="3946390"/>
            <a:ext cx="4195118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쿠릴 열도 남부의 </a:t>
            </a:r>
            <a:r>
              <a:rPr lang="en-US" altLang="ko-KR"/>
              <a:t>4</a:t>
            </a:r>
            <a:r>
              <a:rPr lang="ko-KR" altLang="en-US"/>
              <a:t>개 섬에 대한 </a:t>
            </a:r>
          </a:p>
          <a:p>
            <a:pPr>
              <a:defRPr lang="ko-KR" altLang="en-US"/>
            </a:pPr>
            <a:r>
              <a:rPr lang="ko-KR" altLang="en-US"/>
              <a:t>러시아와 일본 사이의 영토 분쟁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416477" y="1878450"/>
            <a:ext cx="1955800" cy="136313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17443" y="1801147"/>
            <a:ext cx="1980125" cy="1594122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03309"/>
            <a:ext cx="1872208" cy="4154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1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 분쟁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69340" y="926556"/>
            <a:ext cx="4829194" cy="47612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98195" y="811940"/>
            <a:ext cx="7899137" cy="5749727"/>
          </a:xfrm>
        </p:spPr>
      </p:pic>
      <p:cxnSp>
        <p:nvCxnSpPr>
          <p:cNvPr id="7" name="직선 연결선 6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303309"/>
            <a:ext cx="1872208" cy="4154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1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 분쟁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양측국가의 입장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74864"/>
            <a:ext cx="1407450" cy="26620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일본의 입장</a:t>
            </a:r>
            <a:r>
              <a:rPr lang="en-US" altLang="ko-KR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주장</a:t>
            </a:r>
            <a:r>
              <a:rPr lang="en-US" altLang="ko-KR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)</a:t>
            </a:r>
            <a:endParaRPr lang="ko-KR" altLang="en-US" sz="12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4509" y="2683130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02. 1950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년대 주장       </a:t>
            </a: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1960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년대 주장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7708" y="1148058"/>
            <a:ext cx="1956986" cy="1365622"/>
          </a:xfrm>
          <a:prstGeom prst="rect">
            <a:avLst/>
          </a:prstGeom>
        </p:spPr>
      </p:pic>
      <p:sp>
        <p:nvSpPr>
          <p:cNvPr id="19" name="화살표: 오른쪽 18"/>
          <p:cNvSpPr/>
          <p:nvPr/>
        </p:nvSpPr>
        <p:spPr>
          <a:xfrm>
            <a:off x="6934200" y="2858128"/>
            <a:ext cx="762000" cy="2963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>
            <a:off x="7061200" y="2683130"/>
            <a:ext cx="508000" cy="723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04509" y="1396197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01.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빼앗긴 섬 반환요구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19" grpId="2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양측국가의 입장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712" y="688030"/>
            <a:ext cx="1407450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러시아의 입장</a:t>
            </a:r>
            <a:r>
              <a:rPr lang="en-US" altLang="ko-KR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주장</a:t>
            </a:r>
            <a:r>
              <a:rPr lang="en-US" altLang="ko-KR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)</a:t>
            </a:r>
            <a:endParaRPr lang="ko-KR" altLang="en-US" sz="12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4509" y="2683130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02.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샌프란시스코회의 내용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04513" y="1396197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01.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연합국의 사전승인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741" y="1072751"/>
            <a:ext cx="1980125" cy="15941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6568" y="3970063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03.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쿠릴열도의 가치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35" grpId="0"/>
      <p:bldP spid="1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온라인 미디어 ^0 3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3"/>
          <a:stretch>
            <a:fillRect/>
          </a:stretch>
        </p:blipFill>
        <p:spPr>
          <a:xfrm>
            <a:off x="330201" y="895779"/>
            <a:ext cx="7747000" cy="5494867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쿠릴열도의 가치</a:t>
            </a:r>
            <a:endParaRPr lang="en-US" altLang="ko-KR" sz="1900" b="0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51" y="6398340"/>
            <a:ext cx="842138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  <a:hlinkClick r:id="rId4"/>
              </a:rPr>
              <a:t>동영상</a:t>
            </a:r>
            <a:endParaRPr lang="ko-KR" altLang="en-US" sz="10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  <a:p>
            <a:pPr lvl="0">
              <a:defRPr lang="ko-KR" altLang="en-US"/>
            </a:pPr>
            <a:r>
              <a:rPr lang="en-US" altLang="ko-KR" sz="10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  <a:hlinkClick r:id="rId4"/>
              </a:rPr>
              <a:t>https://www.youtube.com/watch?v=053EaGUsVAo&amp;feature=player_embedded</a:t>
            </a:r>
            <a:endParaRPr lang="en-US" altLang="ko-KR" sz="10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쿠릴열도의 가치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688030"/>
            <a:ext cx="1022755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군사적 가치</a:t>
            </a:r>
            <a:endParaRPr lang="en-US" altLang="ko-KR" sz="1200" b="1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3267" y="1462217"/>
            <a:ext cx="5689600" cy="4857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6932" y="641863"/>
            <a:ext cx="4555067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“MATUA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섬 해군기지</a:t>
            </a: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”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04465" y="1462217"/>
            <a:ext cx="5829300" cy="4857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쿠릴열도의 가치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93321"/>
            <a:ext cx="1039688" cy="2667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전략적 가치</a:t>
            </a:r>
            <a:endParaRPr lang="en-US" altLang="ko-KR" sz="1200" b="1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1579" y="2677464"/>
            <a:ext cx="8421382" cy="635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02.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군사적</a:t>
            </a: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,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상업무역적 항구기지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1579" y="1393333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01.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교통완충지대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1579" y="3961596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03.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전초기지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5600" y="1082245"/>
            <a:ext cx="3835400" cy="5157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35" grpId="0"/>
      <p:bldP spid="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584" y="2848597"/>
            <a:ext cx="2119422" cy="81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800" b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 목  차</a:t>
            </a:r>
            <a:endParaRPr lang="en-US" altLang="ko-KR" sz="4800" b="1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83832" y="2450982"/>
            <a:ext cx="0" cy="162622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1810" y="2212905"/>
            <a:ext cx="3760493" cy="229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쿠릴열도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센카코 열도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난사 군도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이어도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중국 인도 국경문제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시사 군도</a:t>
            </a:r>
            <a:endParaRPr lang="en-US" altLang="ko-KR" sz="160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88222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7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CrePAS 6</a:t>
            </a:r>
            <a:r>
              <a:rPr lang="en-US" altLang="ko-KR" sz="700" baseline="300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th</a:t>
            </a:r>
            <a:r>
              <a:rPr lang="en-US" altLang="ko-KR" sz="7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88222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70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쿠릴열도의 가치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048" y="688030"/>
            <a:ext cx="1149755" cy="27699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경제적 가치</a:t>
            </a:r>
            <a:endParaRPr lang="en-US" altLang="ko-KR" sz="1200" b="1" spc="-150"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485" y="3417529"/>
            <a:ext cx="842138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01.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풍부한 지하자원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485" y="4447938"/>
            <a:ext cx="6230632" cy="6365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02.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수자원의 가치가 높은 해역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485" y="5478347"/>
            <a:ext cx="8421382" cy="6347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03.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독특한 생태계</a:t>
            </a:r>
            <a:r>
              <a:rPr lang="en-US" altLang="ko-KR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 </a:t>
            </a:r>
            <a:r>
              <a:rPr lang="ko-KR" altLang="en-US" sz="3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및 자연환경</a:t>
            </a:r>
            <a:endParaRPr lang="en-US" altLang="ko-KR" sz="36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512" y="1254968"/>
            <a:ext cx="6883260" cy="15956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1"/>
      <p:bldP spid="1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051720" y="511058"/>
            <a:ext cx="9486230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03309"/>
            <a:ext cx="1872208" cy="37106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참고자료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246" y="4021100"/>
            <a:ext cx="8421382" cy="136814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  <a:hlinkClick r:id="rId3"/>
              </a:rPr>
              <a:t>동영상</a:t>
            </a:r>
            <a:endParaRPr lang="ko-KR" altLang="en-US" sz="28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  <a:p>
            <a:pPr lvl="0">
              <a:defRPr lang="ko-KR" altLang="en-US"/>
            </a:pPr>
            <a:r>
              <a:rPr lang="en-US" altLang="ko-KR" sz="28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  <a:hlinkClick r:id="rId3"/>
              </a:rPr>
              <a:t>https://www.youtube.com/watch?v=053EaGUsVAo&amp;feature=player_embedded</a:t>
            </a:r>
            <a:endParaRPr lang="en-US" altLang="ko-KR" sz="28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246" y="824156"/>
            <a:ext cx="8421382" cy="137421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아시아 경제뉴스 </a:t>
            </a:r>
            <a:r>
              <a:rPr lang="en-US" altLang="ko-KR" sz="2800" b="1" spc="-150">
                <a:solidFill>
                  <a:srgbClr val="FF0000"/>
                </a:solidFill>
                <a:latin typeface="나눔바른고딕 UltraLight"/>
                <a:ea typeface="나눔바른고딕 UltraLight"/>
                <a:hlinkClick r:id="rId4"/>
              </a:rPr>
              <a:t>http://www.asiae.co.kr/news/view.htm?idxno=2017022009162043959</a:t>
            </a:r>
            <a:endParaRPr lang="en-US" altLang="ko-KR" sz="2800" b="1" spc="-150">
              <a:solidFill>
                <a:srgbClr val="FF0000"/>
              </a:solidFill>
              <a:latin typeface="나눔바른고딕 UltraLight"/>
              <a:ea typeface="나눔바른고딕 Ultra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46" y="2638072"/>
            <a:ext cx="8421382" cy="94142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</a:rPr>
              <a:t>모든 사진 자료</a:t>
            </a:r>
          </a:p>
          <a:p>
            <a:pPr lvl="0">
              <a:defRPr lang="ko-KR" altLang="en-US"/>
            </a:pPr>
            <a:r>
              <a:rPr lang="en-US" altLang="ko-KR" sz="28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UltraLight"/>
                <a:ea typeface="나눔바른고딕 UltraLight"/>
                <a:hlinkClick r:id="rId5"/>
              </a:rPr>
              <a:t>https://www.google.co.kr/</a:t>
            </a:r>
            <a:endParaRPr lang="en-US" altLang="ko-KR" sz="2800" b="1" spc="-150">
              <a:solidFill>
                <a:schemeClr val="tx1">
                  <a:lumMod val="85000"/>
                  <a:lumOff val="15000"/>
                </a:schemeClr>
              </a:solidFill>
              <a:latin typeface="나눔바른고딕 UltraLight"/>
              <a:ea typeface="나눔바른고딕 Ultra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12212111" cy="6858000"/>
          </a:xfrm>
          <a:prstGeom prst="rect">
            <a:avLst/>
          </a:prstGeom>
          <a:solidFill>
            <a:srgbClr val="327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69871" y="4644613"/>
            <a:ext cx="7114263" cy="10018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 b="0" spc="-150">
                <a:solidFill>
                  <a:schemeClr val="bg1"/>
                </a:solidFill>
                <a:latin typeface="한컴 윤고딕 240"/>
                <a:ea typeface="한컴 윤고딕 240"/>
              </a:rPr>
              <a:t>감사합니다</a:t>
            </a:r>
            <a:r>
              <a:rPr lang="en-US" altLang="ko-KR" sz="6000" b="0" spc="-150">
                <a:solidFill>
                  <a:schemeClr val="bg1"/>
                </a:solidFill>
                <a:latin typeface="한컴 윤고딕 240"/>
                <a:ea typeface="한컴 윤고딕 240"/>
              </a:rPr>
              <a:t>^^</a:t>
            </a:r>
            <a:endParaRPr lang="ko-KR" altLang="en-US" sz="6000" b="0" spc="-150">
              <a:solidFill>
                <a:schemeClr val="bg1"/>
              </a:solidFill>
              <a:latin typeface="한컴 윤고딕 240"/>
              <a:ea typeface="한컴 윤고딕 240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078525" y="4818491"/>
            <a:ext cx="755373" cy="667909"/>
          </a:xfrm>
          <a:prstGeom prst="smileyFace">
            <a:avLst>
              <a:gd name="adj" fmla="val 46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710" y="2892954"/>
            <a:ext cx="5393055" cy="11056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60"/>
                <a:ea typeface="-윤고딕360"/>
                <a:cs typeface="조선일보명조"/>
              </a:rPr>
              <a:t>동아시아 영토분쟁 현황</a:t>
            </a:r>
          </a:p>
          <a:p>
            <a:pPr algn="ctr">
              <a:defRPr lang="ko-KR" altLang="en-US"/>
            </a:pPr>
            <a:endParaRPr lang="en-US" altLang="ko-KR" sz="700">
              <a:ln w="9525">
                <a:solidFill>
                  <a:srgbClr val="B2E2F0">
                    <a:alpha val="0"/>
                  </a:srgbClr>
                </a:solidFill>
              </a:ln>
              <a:latin typeface="-윤고딕330"/>
              <a:ea typeface="-윤고딕330"/>
              <a:cs typeface="조선일보명조"/>
            </a:endParaRPr>
          </a:p>
          <a:p>
            <a:pPr algn="ctr">
              <a:defRPr lang="ko-KR" altLang="en-US"/>
            </a:pP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중일의 센카쿠열도</a:t>
            </a:r>
            <a:r>
              <a: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/</a:t>
            </a: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댜오위다오 분쟁</a:t>
            </a:r>
            <a:r>
              <a: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(1)</a:t>
            </a:r>
            <a:endParaRPr lang="ko-KR" altLang="en-US" sz="20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3" y="117987"/>
            <a:ext cx="14123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60"/>
                <a:ea typeface="-윤고딕360"/>
                <a:cs typeface="조선일보명조"/>
              </a:rPr>
              <a:t>독도영토학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5446" y="6312310"/>
            <a:ext cx="2352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8</a:t>
            </a: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조 </a:t>
            </a:r>
            <a:r>
              <a:rPr lang="en-US" altLang="ko-KR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21601364 </a:t>
            </a: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김민서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569108" y="3546987"/>
            <a:ext cx="5053781" cy="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707258"/>
            <a:ext cx="10972800" cy="1143000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4000"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</a:rPr>
              <a:t>목차</a:t>
            </a:r>
            <a:endParaRPr lang="ko-KR" altLang="en-US" sz="3600"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5470" y="2202423"/>
            <a:ext cx="4592092" cy="374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1.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센카쿠열도</a:t>
            </a: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/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댜오위다오 란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2.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중국의 근거</a:t>
            </a: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(1)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역사적 근거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3.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중국의 근거</a:t>
            </a: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(2)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지리적 근거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4.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최근까지의 중국의 행보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endParaRPr lang="ko-KR" altLang="en-US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080387" y="2821855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080387" y="3546987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080387" y="4274575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080387" y="5002161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7939" y="519005"/>
            <a:ext cx="3867806" cy="474224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 sz="2400"/>
              <a:t>1. </a:t>
            </a:r>
            <a:r>
              <a:rPr lang="ko-KR" altLang="en-US" sz="2400"/>
              <a:t>센카쿠열도</a:t>
            </a:r>
            <a:r>
              <a:rPr lang="en-US" altLang="ko-KR" sz="2400"/>
              <a:t>/</a:t>
            </a:r>
            <a:r>
              <a:rPr lang="ko-KR" altLang="en-US" sz="2400"/>
              <a:t>댜오위다오 란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7" name="그림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3603" y="1520224"/>
            <a:ext cx="5993195" cy="42090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703" y="551793"/>
            <a:ext cx="1999593" cy="425669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en-US" altLang="ko-KR" sz="2200"/>
              <a:t>3. </a:t>
            </a:r>
            <a:r>
              <a:rPr lang="ko-KR" altLang="en-US" sz="2200"/>
              <a:t>역사적 근거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8916823" y="1629000"/>
            <a:ext cx="2924044" cy="3600000"/>
          </a:xfrm>
        </p:spPr>
      </p:pic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352152" y="2445930"/>
            <a:ext cx="3600000" cy="2675587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60127" y="2630413"/>
            <a:ext cx="3600000" cy="2306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581" y="5207113"/>
            <a:ext cx="2983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latin typeface="-윤고딕320"/>
                <a:ea typeface="-윤고딕320"/>
                <a:cs typeface="조선일보명조"/>
              </a:rPr>
              <a:t>복건 해안 산 모래 지도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483" y="5207113"/>
            <a:ext cx="819808" cy="63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latin typeface="-윤고딕320"/>
                <a:ea typeface="-윤고딕320"/>
                <a:cs typeface="조선일보명조"/>
              </a:rPr>
              <a:t>진로도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3243" y="5265683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latin typeface="-윤고딕320"/>
                <a:ea typeface="-윤고딕320"/>
                <a:cs typeface="조선일보명조"/>
              </a:rPr>
              <a:t>군유 전체지도</a:t>
            </a:r>
            <a:endParaRPr lang="en-US" altLang="ko-KR">
              <a:ln w="9525">
                <a:solidFill>
                  <a:srgbClr val="B2E2F0">
                    <a:alpha val="0"/>
                  </a:srgbClr>
                </a:solidFill>
              </a:ln>
              <a:latin typeface="-윤고딕320"/>
              <a:ea typeface="-윤고딕320"/>
              <a:cs typeface="조선일보명조"/>
            </a:endParaRPr>
          </a:p>
        </p:txBody>
      </p:sp>
      <p:sp>
        <p:nvSpPr>
          <p:cNvPr id="12" name="실행 단추: 앞으로 또는 다음 11">
            <a:hlinkClick r:id="rId5" highlightClick="1"/>
          </p:cNvPr>
          <p:cNvSpPr/>
          <p:nvPr/>
        </p:nvSpPr>
        <p:spPr>
          <a:xfrm>
            <a:off x="11146221" y="5754414"/>
            <a:ext cx="859220" cy="480848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587" y="575441"/>
            <a:ext cx="2007475" cy="386255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 sz="2400"/>
              <a:t>2. </a:t>
            </a:r>
            <a:r>
              <a:rPr lang="ko-KR" altLang="en-US" sz="2400"/>
              <a:t>지리적 근거</a:t>
            </a:r>
          </a:p>
        </p:txBody>
      </p:sp>
      <p:pic>
        <p:nvPicPr>
          <p:cNvPr id="7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575267" y="2002222"/>
            <a:ext cx="4320000" cy="3321000"/>
          </a:xfrm>
        </p:spPr>
      </p:pic>
      <p:grpSp>
        <p:nvGrpSpPr>
          <p:cNvPr id="20" name="그룹 19"/>
          <p:cNvGrpSpPr/>
          <p:nvPr/>
        </p:nvGrpSpPr>
        <p:grpSpPr>
          <a:xfrm>
            <a:off x="2577662" y="1202085"/>
            <a:ext cx="6385595" cy="4908924"/>
            <a:chOff x="2577662" y="1202085"/>
            <a:chExt cx="6385595" cy="4908924"/>
          </a:xfrm>
        </p:grpSpPr>
        <p:pic>
          <p:nvPicPr>
            <p:cNvPr id="8" name="내용 개체 틀 5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577662" y="1202085"/>
              <a:ext cx="6385595" cy="4908924"/>
            </a:xfrm>
            <a:prstGeom prst="rect">
              <a:avLst/>
            </a:prstGeom>
          </p:spPr>
        </p:pic>
        <p:cxnSp>
          <p:nvCxnSpPr>
            <p:cNvPr id="9" name="직선 화살표 연결선 8"/>
            <p:cNvCxnSpPr/>
            <p:nvPr/>
          </p:nvCxnSpPr>
          <p:spPr>
            <a:xfrm flipV="1">
              <a:off x="3618186" y="5399690"/>
              <a:ext cx="394138" cy="14188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3271345" y="4848223"/>
              <a:ext cx="796158" cy="44595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V="1">
              <a:off x="4288221" y="3760076"/>
              <a:ext cx="1340069" cy="15056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8743520">
              <a:off x="4415239" y="4473509"/>
              <a:ext cx="14585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1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돋움체"/>
                  <a:ea typeface="돋움체"/>
                  <a:cs typeface="조선일보명조"/>
                </a:rPr>
                <a:t>일본으로부터</a:t>
              </a:r>
              <a:r>
                <a:rPr lang="en-US" altLang="ko-KR" sz="11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돋움체"/>
                  <a:ea typeface="돋움체"/>
                  <a:cs typeface="조선일보명조"/>
                </a:rPr>
                <a:t>410km</a:t>
              </a:r>
              <a:endParaRPr lang="ko-KR" altLang="en-US" sz="1100">
                <a:ln w="9525">
                  <a:solidFill>
                    <a:srgbClr val="B2E2F0">
                      <a:alpha val="0"/>
                    </a:srgbClr>
                  </a:solidFill>
                </a:ln>
                <a:latin typeface="돋움체"/>
                <a:ea typeface="돋움체"/>
                <a:cs typeface="조선일보명조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910255">
              <a:off x="2932036" y="4717418"/>
              <a:ext cx="1474775" cy="262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1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중국으로부터 </a:t>
              </a:r>
              <a:r>
                <a:rPr lang="en-US" altLang="ko-KR" sz="11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330km</a:t>
              </a:r>
              <a:endParaRPr lang="ko-KR" altLang="en-US" sz="1100">
                <a:ln w="9525">
                  <a:solidFill>
                    <a:srgbClr val="B2E2F0">
                      <a:alpha val="0"/>
                    </a:srgbClr>
                  </a:solidFill>
                </a:ln>
                <a:latin typeface="-윤고딕320"/>
                <a:ea typeface="-윤고딕320"/>
                <a:cs typeface="조선일보명조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586400">
              <a:off x="3162918" y="5410774"/>
              <a:ext cx="19864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1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대만으로부터 </a:t>
              </a:r>
              <a:r>
                <a:rPr lang="en-US" altLang="ko-KR" sz="11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170km</a:t>
              </a:r>
              <a:endParaRPr lang="ko-KR" altLang="en-US" sz="1100">
                <a:ln w="9525">
                  <a:solidFill>
                    <a:srgbClr val="B2E2F0">
                      <a:alpha val="0"/>
                    </a:srgbClr>
                  </a:solidFill>
                </a:ln>
                <a:latin typeface="-윤고딕320"/>
                <a:ea typeface="-윤고딕320"/>
                <a:cs typeface="조선일보명조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86408" y="536028"/>
            <a:ext cx="2165130" cy="526886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 sz="2200"/>
              <a:t>4. </a:t>
            </a:r>
            <a:r>
              <a:rPr lang="ko-KR" altLang="en-US" sz="2200"/>
              <a:t>중국의 행보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810"/>
          <a:stretch>
            <a:fillRect/>
          </a:stretch>
        </p:blipFill>
        <p:spPr>
          <a:xfrm>
            <a:off x="1185165" y="1943788"/>
            <a:ext cx="4414345" cy="3246652"/>
          </a:xfrm>
        </p:spPr>
      </p:pic>
      <p:pic>
        <p:nvPicPr>
          <p:cNvPr id="8" name="그림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08048" y="1943788"/>
            <a:ext cx="2970424" cy="2970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6577" y="4917465"/>
            <a:ext cx="390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/>
              <a:t>中 군함의 지속적 센카쿠열도 진입</a:t>
            </a:r>
            <a:endParaRPr lang="ko-KR" altLang="en-US">
              <a:ln w="9525">
                <a:solidFill>
                  <a:srgbClr val="B2E2F0">
                    <a:alpha val="0"/>
                  </a:srgbClr>
                </a:solidFill>
              </a:ln>
              <a:latin typeface="-윤고딕320"/>
              <a:ea typeface="-윤고딕320"/>
              <a:cs typeface="조선일보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310" y="2892954"/>
            <a:ext cx="2649855" cy="11818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60"/>
                <a:ea typeface="-윤고딕360"/>
                <a:cs typeface="조선일보명조"/>
              </a:rPr>
              <a:t>감사합니다</a:t>
            </a:r>
          </a:p>
          <a:p>
            <a:pPr algn="ctr">
              <a:defRPr lang="ko-KR" altLang="en-US"/>
            </a:pPr>
            <a:endParaRPr lang="ko-KR" altLang="en-US" sz="12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tx2"/>
              </a:solidFill>
              <a:latin typeface="-윤고딕360"/>
              <a:ea typeface="-윤고딕36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Q N A</a:t>
            </a:r>
            <a:endParaRPr lang="ko-KR" altLang="en-US" sz="20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69108" y="3546987"/>
            <a:ext cx="5053781" cy="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1434" y="1330070"/>
            <a:ext cx="3456384" cy="90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4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쿠릴 열도</a:t>
            </a:r>
            <a:endParaRPr lang="en-US" altLang="ko-KR" sz="5400" b="1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2224" y="5013176"/>
            <a:ext cx="2180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Yoon 윤고딕 520_TT"/>
                <a:ea typeface="Yoon 윤고딕 520_TT"/>
              </a:rPr>
              <a:t>체육학과 오민정</a:t>
            </a:r>
          </a:p>
          <a:p>
            <a:pPr lvl="0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Yoon 윤고딕 520_TT"/>
                <a:ea typeface="Yoon 윤고딕 520_TT"/>
              </a:rPr>
              <a:t>체육학과 송언용</a:t>
            </a:r>
          </a:p>
        </p:txBody>
      </p:sp>
      <p:pic>
        <p:nvPicPr>
          <p:cNvPr id="3075" name="Picture 3" descr="C:\Users\Administrator\Desktop\commonCASVW8RF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20768368">
            <a:off x="2708793" y="3210000"/>
            <a:ext cx="2720749" cy="2225562"/>
          </a:xfrm>
          <a:prstGeom prst="rect">
            <a:avLst/>
          </a:prstGeom>
          <a:noFill/>
        </p:spPr>
      </p:pic>
      <p:pic>
        <p:nvPicPr>
          <p:cNvPr id="3076" name="Picture 4" descr="C:\Users\Administrator\Desktop\commonCAP9FH1F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736905">
            <a:off x="6420558" y="2021571"/>
            <a:ext cx="3061731" cy="1789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710" y="2892954"/>
            <a:ext cx="5393055" cy="11056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60"/>
                <a:ea typeface="-윤고딕360"/>
                <a:cs typeface="조선일보명조"/>
              </a:rPr>
              <a:t>동아시아 영토분쟁 현황</a:t>
            </a:r>
          </a:p>
          <a:p>
            <a:pPr algn="ctr">
              <a:defRPr lang="ko-KR" altLang="en-US"/>
            </a:pPr>
            <a:endParaRPr lang="en-US" altLang="ko-KR" sz="700">
              <a:ln w="9525">
                <a:solidFill>
                  <a:srgbClr val="B2E2F0">
                    <a:alpha val="0"/>
                  </a:srgbClr>
                </a:solidFill>
              </a:ln>
              <a:latin typeface="-윤고딕330"/>
              <a:ea typeface="-윤고딕330"/>
              <a:cs typeface="조선일보명조"/>
            </a:endParaRPr>
          </a:p>
          <a:p>
            <a:pPr algn="ctr">
              <a:defRPr lang="ko-KR" altLang="en-US"/>
            </a:pP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중일의 센카쿠열도</a:t>
            </a:r>
            <a:r>
              <a: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/</a:t>
            </a: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댜오위다오 분쟁</a:t>
            </a:r>
            <a:r>
              <a: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(2)</a:t>
            </a:r>
            <a:endParaRPr lang="ko-KR" altLang="en-US" sz="20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3" y="117987"/>
            <a:ext cx="14123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60"/>
                <a:ea typeface="-윤고딕360"/>
                <a:cs typeface="조선일보명조"/>
              </a:rPr>
              <a:t>독도영토학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5446" y="6312310"/>
            <a:ext cx="2352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8</a:t>
            </a: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조 </a:t>
            </a:r>
            <a:r>
              <a:rPr lang="en-US" altLang="ko-KR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21601364 </a:t>
            </a:r>
            <a:r>
              <a:rPr lang="ko-KR" altLang="en-US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20"/>
                <a:ea typeface="-윤고딕320"/>
                <a:cs typeface="조선일보명조"/>
              </a:rPr>
              <a:t>김정민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569108" y="3546987"/>
            <a:ext cx="5053781" cy="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707258"/>
            <a:ext cx="10972800" cy="1143000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4000"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</a:rPr>
              <a:t>목차</a:t>
            </a:r>
            <a:endParaRPr lang="ko-KR" altLang="en-US" sz="3600"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5470" y="2202423"/>
            <a:ext cx="4041059" cy="338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1.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분쟁 지역의 현황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2.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분쟁 지역의 경제적 가치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3.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일본이 주장하는 근거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4.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심화된 분쟁</a:t>
            </a:r>
          </a:p>
          <a:p>
            <a:pPr algn="ctr">
              <a:defRPr lang="ko-KR" altLang="en-US"/>
            </a:pP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10"/>
              <a:ea typeface="-윤고딕31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5.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10"/>
                <a:ea typeface="-윤고딕310"/>
                <a:cs typeface="조선일보명조"/>
              </a:rPr>
              <a:t>향후 전망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080387" y="2821855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080387" y="3546987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080387" y="4274575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080387" y="5002161"/>
            <a:ext cx="40017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72268" y="1838634"/>
            <a:ext cx="6647464" cy="3736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98207" y="255635"/>
            <a:ext cx="4041059" cy="44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1.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분쟁 지역의 현황</a:t>
            </a: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sp>
        <p:nvSpPr>
          <p:cNvPr id="7" name="설명선 1(테두리 및 강조선) 6"/>
          <p:cNvSpPr/>
          <p:nvPr/>
        </p:nvSpPr>
        <p:spPr>
          <a:xfrm>
            <a:off x="1465005" y="3429000"/>
            <a:ext cx="1956620" cy="975852"/>
          </a:xfrm>
          <a:prstGeom prst="accentBorderCallout1">
            <a:avLst>
              <a:gd name="adj1" fmla="val 28826"/>
              <a:gd name="adj2" fmla="val 106742"/>
              <a:gd name="adj3" fmla="val 11745"/>
              <a:gd name="adj4" fmla="val 137044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2"/>
                </a:solidFill>
                <a:latin typeface="-윤고딕330"/>
                <a:ea typeface="-윤고딕330"/>
              </a:rPr>
              <a:t>실효 지배</a:t>
            </a:r>
          </a:p>
        </p:txBody>
      </p:sp>
      <p:sp>
        <p:nvSpPr>
          <p:cNvPr id="8" name="설명선 1(테두리 및 강조선) 7"/>
          <p:cNvSpPr/>
          <p:nvPr/>
        </p:nvSpPr>
        <p:spPr>
          <a:xfrm>
            <a:off x="8579073" y="2730987"/>
            <a:ext cx="1956620" cy="975852"/>
          </a:xfrm>
          <a:prstGeom prst="accentBorderCallout1">
            <a:avLst>
              <a:gd name="adj1" fmla="val 43939"/>
              <a:gd name="adj2" fmla="val -6826"/>
              <a:gd name="adj3" fmla="val 72198"/>
              <a:gd name="adj4" fmla="val -2627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2"/>
                </a:solidFill>
                <a:latin typeface="-윤고딕330"/>
                <a:ea typeface="-윤고딕330"/>
              </a:rPr>
              <a:t>영해법 발표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737" y="255635"/>
            <a:ext cx="4041059" cy="44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2.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분쟁 지역의 경제적 가치</a:t>
            </a: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9547" y="2018686"/>
            <a:ext cx="4041059" cy="3791010"/>
            <a:chOff x="319547" y="2018686"/>
            <a:chExt cx="4041059" cy="379101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/>
            <a:srcRect l="15770" r="15770"/>
            <a:stretch>
              <a:fillRect/>
            </a:stretch>
          </p:blipFill>
          <p:spPr>
            <a:xfrm>
              <a:off x="644627" y="2018686"/>
              <a:ext cx="3390900" cy="3390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9547" y="5409586"/>
              <a:ext cx="4041059" cy="389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-윤고딕330"/>
                  <a:ea typeface="-윤고딕330"/>
                  <a:cs typeface="조선일보명조"/>
                </a:rPr>
                <a:t>중동과 동북아의 해상교통로</a:t>
              </a:r>
              <a:endPara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092370" y="2018386"/>
            <a:ext cx="4041059" cy="3791310"/>
            <a:chOff x="4092370" y="2018386"/>
            <a:chExt cx="4041059" cy="3791310"/>
          </a:xfrm>
        </p:grpSpPr>
        <p:pic>
          <p:nvPicPr>
            <p:cNvPr id="7" name="그림 6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l="18500" t="-430" r="18760" b="430"/>
            <a:stretch>
              <a:fillRect/>
            </a:stretch>
          </p:blipFill>
          <p:spPr>
            <a:xfrm>
              <a:off x="4466460" y="2018386"/>
              <a:ext cx="3391200" cy="3391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92370" y="5409586"/>
              <a:ext cx="4041059" cy="389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-윤고딕330"/>
                  <a:ea typeface="-윤고딕330"/>
                  <a:cs typeface="조선일보명조"/>
                </a:rPr>
                <a:t>석유 매장 가능성</a:t>
              </a:r>
              <a:endPara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959085" y="2018386"/>
            <a:ext cx="4041059" cy="4099086"/>
            <a:chOff x="7959085" y="2018386"/>
            <a:chExt cx="4041059" cy="409908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rcRect l="2310" t="1210" r="4780" b="5070"/>
            <a:stretch>
              <a:fillRect/>
            </a:stretch>
          </p:blipFill>
          <p:spPr>
            <a:xfrm>
              <a:off x="8288593" y="2018386"/>
              <a:ext cx="3382045" cy="3391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959084" y="5409586"/>
              <a:ext cx="4041060" cy="694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-윤고딕330"/>
                  <a:ea typeface="-윤고딕330"/>
                  <a:cs typeface="조선일보명조"/>
                </a:rPr>
                <a:t>배타적 경제수역 및</a:t>
              </a:r>
            </a:p>
            <a:p>
              <a:pPr algn="ctr">
                <a:defRPr lang="ko-KR" altLang="en-US"/>
              </a:pPr>
              <a:r>
                <a:rPr lang="ko-KR" altLang="en-US" sz="20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-윤고딕330"/>
                  <a:ea typeface="-윤고딕330"/>
                  <a:cs typeface="조선일보명조"/>
                </a:rPr>
                <a:t>대륙붕 경계선 미확정</a:t>
              </a:r>
              <a:endPara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3739" y="255635"/>
            <a:ext cx="4041059" cy="44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3.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일본이 주장하는 근거</a:t>
            </a: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pic>
        <p:nvPicPr>
          <p:cNvPr id="6" name="그림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650" t="23450" r="19790" b="29720"/>
          <a:stretch>
            <a:fillRect/>
          </a:stretch>
        </p:blipFill>
        <p:spPr>
          <a:xfrm>
            <a:off x="467032" y="1297856"/>
            <a:ext cx="11257935" cy="4817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5470" y="6115663"/>
            <a:ext cx="4041059" cy="38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일본의 외무성 홈페이지</a:t>
            </a:r>
            <a:endParaRPr lang="en-US" altLang="ko-KR" sz="20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44009" y="255635"/>
            <a:ext cx="4041059" cy="44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4.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심화된 분쟁</a:t>
            </a: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5160" t="21160" r="36340" b="35260"/>
          <a:stretch>
            <a:fillRect/>
          </a:stretch>
        </p:blipFill>
        <p:spPr>
          <a:xfrm>
            <a:off x="3578941" y="1415845"/>
            <a:ext cx="5211097" cy="448351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799303" y="4074849"/>
            <a:ext cx="2802193" cy="1629572"/>
            <a:chOff x="1799303" y="4074849"/>
            <a:chExt cx="2802193" cy="16295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171087" y="4444181"/>
              <a:ext cx="1897952" cy="12602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99303" y="4074849"/>
              <a:ext cx="2802193" cy="6381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일본이 주장하는 영해 진입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7342237" y="3433799"/>
            <a:ext cx="2895601" cy="1671451"/>
            <a:chOff x="7342237" y="3433799"/>
            <a:chExt cx="2895601" cy="167145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828463" y="3433799"/>
              <a:ext cx="1923150" cy="1282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42237" y="4735918"/>
              <a:ext cx="28956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자위대 편성 및 군사력 대비</a:t>
              </a:r>
            </a:p>
          </p:txBody>
        </p:sp>
      </p:grpSp>
      <p:sp>
        <p:nvSpPr>
          <p:cNvPr id="12" name="TextBox 11">
            <a:hlinkClick r:id="rId5"/>
          </p:cNvPr>
          <p:cNvSpPr txBox="1"/>
          <p:nvPr/>
        </p:nvSpPr>
        <p:spPr>
          <a:xfrm rot="20619486">
            <a:off x="5068529" y="3805085"/>
            <a:ext cx="2054942" cy="143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88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rgbClr val="FF0000"/>
                </a:solidFill>
                <a:latin typeface="-윤고딕160"/>
                <a:ea typeface="-윤고딕160"/>
                <a:cs typeface="조선일보명조"/>
              </a:rPr>
              <a:t>vs</a:t>
            </a:r>
            <a:endParaRPr lang="ko-KR" altLang="en-US" sz="8800">
              <a:ln w="9525">
                <a:solidFill>
                  <a:srgbClr val="B2E2F0">
                    <a:alpha val="0"/>
                  </a:srgbClr>
                </a:solidFill>
              </a:ln>
              <a:solidFill>
                <a:srgbClr val="FF0000"/>
              </a:solidFill>
              <a:latin typeface="-윤고딕160"/>
              <a:ea typeface="-윤고딕160"/>
              <a:cs typeface="조선일보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1657" y="255635"/>
            <a:ext cx="4041059" cy="44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5. </a:t>
            </a:r>
            <a:r>
              <a:rPr lang="ko-KR" altLang="en-US" sz="24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향후 전망</a:t>
            </a:r>
            <a:endParaRPr lang="en-US" altLang="ko-KR" sz="24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38134" y="1841416"/>
            <a:ext cx="3377062" cy="22423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82580" y="1841416"/>
            <a:ext cx="3610282" cy="2242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3516" y="2625214"/>
            <a:ext cx="96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>
                <a:ln w="9525">
                  <a:solidFill>
                    <a:srgbClr val="B2E2F0">
                      <a:alpha val="0"/>
                    </a:srgbClr>
                  </a:solidFill>
                </a:ln>
                <a:latin typeface="-윤고딕160"/>
                <a:ea typeface="-윤고딕160"/>
                <a:cs typeface="조선일보명조"/>
              </a:rPr>
              <a:t>vs</a:t>
            </a:r>
            <a:endParaRPr lang="ko-KR" altLang="en-US" sz="3600">
              <a:ln w="9525">
                <a:solidFill>
                  <a:srgbClr val="B2E2F0">
                    <a:alpha val="0"/>
                  </a:srgbClr>
                </a:solidFill>
              </a:ln>
              <a:latin typeface="-윤고딕160"/>
              <a:ea typeface="-윤고딕160"/>
              <a:cs typeface="조선일보명조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716047" y="3526053"/>
            <a:ext cx="8308861" cy="2737570"/>
            <a:chOff x="1716047" y="3526053"/>
            <a:chExt cx="8308861" cy="273757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16047" y="3526053"/>
              <a:ext cx="3377062" cy="226268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5"/>
            <a:srcRect l="1160" t="1030" r="2630" b="1670"/>
            <a:stretch>
              <a:fillRect/>
            </a:stretch>
          </p:blipFill>
          <p:spPr>
            <a:xfrm>
              <a:off x="6231034" y="3546372"/>
              <a:ext cx="3652228" cy="22423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40252" y="5863513"/>
              <a:ext cx="62846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>
                  <a:ln w="9525">
                    <a:solidFill>
                      <a:srgbClr val="B2E2F0">
                        <a:alpha val="0"/>
                      </a:srgbClr>
                    </a:solidFill>
                  </a:ln>
                  <a:latin typeface="-윤고딕320"/>
                  <a:ea typeface="-윤고딕320"/>
                  <a:cs typeface="조선일보명조"/>
                </a:rPr>
                <a:t>중일 대립에 편승하는 강대국 러시아와 미국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0" y="2703871"/>
            <a:ext cx="12192000" cy="2163712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800">
                <a:latin typeface="-윤고딕330"/>
                <a:ea typeface="-윤고딕330"/>
              </a:rPr>
              <a:t>중일의 대결구도 지속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310" y="2892954"/>
            <a:ext cx="2649855" cy="11818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tx2"/>
                </a:solidFill>
                <a:latin typeface="-윤고딕360"/>
                <a:ea typeface="-윤고딕360"/>
                <a:cs typeface="조선일보명조"/>
              </a:rPr>
              <a:t>감사합니다</a:t>
            </a:r>
          </a:p>
          <a:p>
            <a:pPr algn="ctr">
              <a:defRPr lang="ko-KR" altLang="en-US"/>
            </a:pPr>
            <a:endParaRPr lang="ko-KR" altLang="en-US" sz="12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tx2"/>
              </a:solidFill>
              <a:latin typeface="-윤고딕360"/>
              <a:ea typeface="-윤고딕360"/>
              <a:cs typeface="조선일보명조"/>
            </a:endParaRPr>
          </a:p>
          <a:p>
            <a:pPr algn="ctr">
              <a:defRPr lang="ko-KR" altLang="en-US"/>
            </a:pPr>
            <a:r>
              <a:rPr lang="en-US" altLang="ko-KR" sz="2000">
                <a:ln w="9525">
                  <a:solidFill>
                    <a:srgbClr val="B2E2F0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30"/>
                <a:ea typeface="-윤고딕330"/>
                <a:cs typeface="조선일보명조"/>
              </a:rPr>
              <a:t>Q N A</a:t>
            </a:r>
            <a:endParaRPr lang="ko-KR" altLang="en-US" sz="2000">
              <a:ln w="9525">
                <a:solidFill>
                  <a:srgbClr val="B2E2F0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-윤고딕330"/>
              <a:ea typeface="-윤고딕330"/>
              <a:cs typeface="조선일보명조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69108" y="3546987"/>
            <a:ext cx="5053781" cy="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359657" y="4221099"/>
            <a:ext cx="5472685" cy="576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ko-KR" altLang="en-US"/>
            </a:pPr>
            <a:r>
              <a:rPr lang="ko-KR" altLang="en-US" b="1">
                <a:solidFill>
                  <a:srgbClr val="000000"/>
                </a:solidFill>
                <a:latin typeface="HY울릉도M"/>
                <a:ea typeface="HY울릉도M"/>
              </a:rPr>
              <a:t>만든이: 조장 (연 희준)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601" y="2576799"/>
            <a:ext cx="1026129" cy="9480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7717" y="2578038"/>
            <a:ext cx="972121" cy="9480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1825" y="2578038"/>
            <a:ext cx="972121" cy="9478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5933" y="2578038"/>
            <a:ext cx="972121" cy="9475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4036" y="2578515"/>
            <a:ext cx="1008126" cy="9475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148" y="2578038"/>
            <a:ext cx="1116140" cy="9467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6270" y="2578038"/>
            <a:ext cx="1008126" cy="9467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5600" b="1">
                <a:latin typeface="HY울릉도M"/>
                <a:ea typeface="HY울릉도M"/>
              </a:rPr>
              <a:t>쟁</a:t>
            </a:r>
          </a:p>
        </p:txBody>
      </p:sp>
    </p:spTree>
  </p:cSld>
  <p:clrMapOvr>
    <a:masterClrMapping/>
  </p:clrMapOvr>
  <p:transition spd="slow">
    <p:wedge/>
    <p:sndAc>
      <p:stSnd>
        <p:snd r:embed="rId2" name="Bubb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7" animBg="1"/>
      <p:bldP spid="4" grpId="0" animBg="1"/>
      <p:bldP spid="5" grpId="1" animBg="1"/>
      <p:bldP spid="6" grpId="2" animBg="1"/>
      <p:bldP spid="7" grpId="3" animBg="1"/>
      <p:bldP spid="8" grpId="4" animBg="1"/>
      <p:bldP spid="9" grpId="5" animBg="1"/>
      <p:bldP spid="10" grpId="6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1. 난사군도란?</a:t>
            </a: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2. 난사군도 분쟁</a:t>
            </a: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3. 난사군도 분쟁의 개설</a:t>
            </a: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4. 난사군도 분쟁일지 요약</a:t>
            </a: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5. 최근 난사군도 이슈(동영상)</a:t>
            </a: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6. 앞으로의 전망</a:t>
            </a: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7. 해결방안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59" y="2996952"/>
            <a:ext cx="3333024" cy="80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700" b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목 차</a:t>
            </a:r>
            <a:endParaRPr lang="en-US" altLang="ko-KR" sz="4700" b="1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83832" y="2615886"/>
            <a:ext cx="0" cy="162622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1811" y="2828836"/>
            <a:ext cx="3760493" cy="117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쿠릴열도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제 </a:t>
            </a: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3</a:t>
            </a: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국의 입장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독도주권에 주는 교훈</a:t>
            </a:r>
            <a:endParaRPr lang="en-US" altLang="ko-KR" sz="160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88222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7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CrePAS 6</a:t>
            </a:r>
            <a:r>
              <a:rPr lang="en-US" altLang="ko-KR" sz="700" baseline="300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th</a:t>
            </a:r>
            <a:r>
              <a:rPr lang="en-US" altLang="ko-KR" sz="7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88222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70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난사군도?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609599" y="1600200"/>
            <a:ext cx="4854701" cy="4761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9965" y="2636901"/>
            <a:ext cx="2385824" cy="51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HY울릉도M"/>
                <a:ea typeface="HY울릉도M"/>
              </a:rPr>
              <a:t>남중국해</a:t>
            </a:r>
            <a:r>
              <a:rPr lang="ko-KR" altLang="en-US" sz="2300" b="1">
                <a:latin typeface="HY울릉도M"/>
                <a:ea typeface="HY울릉도M"/>
              </a:rPr>
              <a:t> </a:t>
            </a:r>
            <a:r>
              <a:rPr lang="ko-KR" altLang="en-US" sz="2800" b="1">
                <a:latin typeface="HY울릉도M"/>
                <a:ea typeface="HY울릉도M"/>
              </a:rPr>
              <a:t>남단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83329" y="3342513"/>
            <a:ext cx="2088262" cy="514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HY울릉도M"/>
                <a:ea typeface="HY울릉도M"/>
              </a:rPr>
              <a:t>동쪽 필리핀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4300" y="3344418"/>
            <a:ext cx="2071880" cy="5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HY울릉도M"/>
                <a:ea typeface="HY울릉도M"/>
              </a:rPr>
              <a:t>서쪽 베트남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940" y="5013198"/>
            <a:ext cx="2817878" cy="51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latin typeface="HY울릉도M"/>
                <a:ea typeface="HY울릉도M"/>
              </a:rPr>
              <a:t>말레이시아 북쪽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759065" y="1684400"/>
            <a:ext cx="1587627" cy="9525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35955" y="3994022"/>
            <a:ext cx="1296162" cy="10191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59066" y="5532120"/>
            <a:ext cx="1587626" cy="106527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272522" y="3980990"/>
            <a:ext cx="1309876" cy="102450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664958" y="3344418"/>
            <a:ext cx="1775840" cy="1668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3" animBg="1"/>
      <p:bldP spid="11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난사군도 분쟁?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63680" y="1600200"/>
            <a:ext cx="2418717" cy="4525963"/>
          </a:xfrm>
        </p:spPr>
        <p:txBody>
          <a:bodyPr/>
          <a:lstStyle/>
          <a:p>
            <a:pPr>
              <a:buNone/>
              <a:defRPr lang="ko-KR" altLang="en-US"/>
            </a:pPr>
            <a:endParaRPr lang="ko-KR" altLang="en-US" sz="2702">
              <a:latin typeface="HY울릉도M"/>
              <a:ea typeface="HY울릉도M"/>
            </a:endParaRPr>
          </a:p>
          <a:p>
            <a:pPr>
              <a:defRPr lang="ko-KR" altLang="en-US"/>
            </a:pPr>
            <a:endParaRPr lang="ko-KR" altLang="en-US" sz="2702">
              <a:latin typeface="HY울릉도M"/>
              <a:ea typeface="HY울릉도M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1" y="1600200"/>
            <a:ext cx="10972798" cy="4709160"/>
          </a:xfrm>
          <a:prstGeom prst="rect">
            <a:avLst/>
          </a:prstGeom>
        </p:spPr>
      </p:pic>
      <p:sp>
        <p:nvSpPr>
          <p:cNvPr id="13" name="하트 12"/>
          <p:cNvSpPr/>
          <p:nvPr/>
        </p:nvSpPr>
        <p:spPr>
          <a:xfrm>
            <a:off x="7608189" y="3954780"/>
            <a:ext cx="1152144" cy="1130426"/>
          </a:xfrm>
          <a:prstGeom prst="hear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3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9984486" y="3954780"/>
            <a:ext cx="1008126" cy="502999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536180" y="5589270"/>
            <a:ext cx="648081" cy="288036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672072" y="5982145"/>
            <a:ext cx="1368171" cy="288036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231892" y="3645027"/>
            <a:ext cx="864108" cy="309753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480423" y="1700784"/>
            <a:ext cx="792099" cy="288036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744081" y="2204847"/>
            <a:ext cx="1296162" cy="504063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b="1"/>
              <a:t>중국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3" animBg="1"/>
      <p:bldP spid="16" grpId="4" animBg="1"/>
      <p:bldP spid="17" grpId="5" animBg="1"/>
      <p:bldP spid="18" grpId="6" animBg="1"/>
      <p:bldP spid="19" grpId="2" animBg="1"/>
      <p:bldP spid="2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난사군도 분쟁의 개설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3237" cy="532638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ko-KR" altLang="en-US"/>
            </a:pPr>
            <a:r>
              <a:rPr lang="ko-KR" altLang="en-US" b="1" i="1">
                <a:latin typeface="HY울릉도M"/>
                <a:ea typeface="HY울릉도M"/>
              </a:rPr>
              <a:t>1. 석유 문제(10억~177억톤이 매장)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8" y="1600200"/>
            <a:ext cx="5384799" cy="532638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ko-KR" altLang="en-US"/>
            </a:pPr>
            <a:r>
              <a:rPr lang="ko-KR" altLang="en-US" b="1" i="1"/>
              <a:t>2</a:t>
            </a:r>
            <a:r>
              <a:rPr lang="ko-KR" altLang="en-US" b="1" i="1">
                <a:latin typeface="HY울릉도M"/>
                <a:ea typeface="HY울릉도M"/>
              </a:rPr>
              <a:t>. 풍부한 어족자원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8037" y="2260671"/>
            <a:ext cx="5384799" cy="39195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97598" y="2260671"/>
            <a:ext cx="5383236" cy="39195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난사군도 분쟁의 개설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486401" cy="532638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ko-KR" altLang="en-US"/>
            </a:pPr>
            <a:r>
              <a:rPr lang="ko-KR" altLang="en-US" b="1" i="1">
                <a:latin typeface="HY울릉도M"/>
                <a:ea typeface="HY울릉도M"/>
              </a:rPr>
              <a:t>3. 막대한 에너지 자원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532638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ko-KR" altLang="en-US"/>
            </a:pPr>
            <a:r>
              <a:rPr lang="ko-KR" altLang="en-US" b="1" i="1">
                <a:latin typeface="HY울릉도M"/>
                <a:ea typeface="HY울릉도M"/>
              </a:rPr>
              <a:t>4. 핵심! 해상 교통로(</a:t>
            </a:r>
            <a:r>
              <a:rPr lang="en-US" altLang="ko-KR" b="1" i="1">
                <a:latin typeface="HY울릉도M"/>
                <a:ea typeface="HY울릉도M"/>
              </a:rPr>
              <a:t>SLOC</a:t>
            </a:r>
            <a:r>
              <a:rPr lang="ko-KR" altLang="en-US" b="1" i="1">
                <a:latin typeface="HY울릉도M"/>
                <a:ea typeface="HY울릉도M"/>
              </a:rPr>
              <a:t>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9298" y="2276856"/>
            <a:ext cx="5616702" cy="417652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97600" y="2420874"/>
            <a:ext cx="5384798" cy="4032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난사군도 분쟁일지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486401" cy="4599633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ko-KR" altLang="en-US"/>
            </a:pPr>
            <a:r>
              <a:rPr lang="ko-KR" altLang="en-US" sz="2300" b="1" i="1">
                <a:solidFill>
                  <a:srgbClr val="FF0000"/>
                </a:solidFill>
                <a:latin typeface="HY울릉도M"/>
                <a:ea typeface="HY울릉도M"/>
              </a:rPr>
              <a:t>88년 3월</a:t>
            </a:r>
            <a:r>
              <a:rPr lang="ko-KR" altLang="en-US" sz="2300" b="1">
                <a:latin typeface="HY울릉도M"/>
                <a:ea typeface="HY울릉도M"/>
              </a:rPr>
              <a:t>-중국</a:t>
            </a:r>
            <a:r>
              <a:rPr lang="en-US" altLang="ko-KR" sz="2300" b="1">
                <a:latin typeface="HY울릉도M"/>
                <a:ea typeface="HY울릉도M"/>
              </a:rPr>
              <a:t>vs</a:t>
            </a:r>
            <a:r>
              <a:rPr lang="ko-KR" altLang="en-US" sz="2300" b="1">
                <a:latin typeface="HY울릉도M"/>
                <a:ea typeface="HY울릉도M"/>
              </a:rPr>
              <a:t>베트남</a:t>
            </a:r>
          </a:p>
          <a:p>
            <a:pPr>
              <a:defRPr lang="ko-KR" altLang="en-US"/>
            </a:pPr>
            <a:endParaRPr lang="ko-KR" altLang="en-US" sz="2300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sz="2300" b="1" i="1">
                <a:solidFill>
                  <a:srgbClr val="FF0000"/>
                </a:solidFill>
                <a:latin typeface="HY울릉도M"/>
                <a:ea typeface="HY울릉도M"/>
              </a:rPr>
              <a:t>88년 3월</a:t>
            </a:r>
            <a:r>
              <a:rPr lang="ko-KR" altLang="en-US" sz="2300" b="1">
                <a:latin typeface="HY울릉도M"/>
                <a:ea typeface="HY울릉도M"/>
              </a:rPr>
              <a:t>-중국 최전방본부 설치</a:t>
            </a:r>
          </a:p>
          <a:p>
            <a:pPr>
              <a:defRPr lang="ko-KR" altLang="en-US"/>
            </a:pPr>
            <a:endParaRPr lang="ko-KR" altLang="en-US" sz="2300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sz="2300" b="1" i="1">
                <a:solidFill>
                  <a:srgbClr val="FF0000"/>
                </a:solidFill>
                <a:latin typeface="HY울릉도M"/>
                <a:ea typeface="HY울릉도M"/>
              </a:rPr>
              <a:t>92년 2월</a:t>
            </a:r>
            <a:r>
              <a:rPr lang="ko-KR" altLang="en-US" sz="2300" b="1">
                <a:latin typeface="HY울릉도M"/>
                <a:ea typeface="HY울릉도M"/>
              </a:rPr>
              <a:t>-중국 영해법 공포</a:t>
            </a:r>
          </a:p>
          <a:p>
            <a:pPr>
              <a:defRPr lang="ko-KR" altLang="en-US"/>
            </a:pPr>
            <a:endParaRPr lang="ko-KR" altLang="en-US" sz="2300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sz="2300" b="1" i="1">
                <a:solidFill>
                  <a:srgbClr val="FF0000"/>
                </a:solidFill>
                <a:latin typeface="HY울릉도M"/>
                <a:ea typeface="HY울릉도M"/>
              </a:rPr>
              <a:t>98년 9월</a:t>
            </a:r>
            <a:r>
              <a:rPr lang="ko-KR" altLang="en-US" sz="2300" b="1">
                <a:latin typeface="HY울릉도M"/>
                <a:ea typeface="HY울릉도M"/>
              </a:rPr>
              <a:t>-중국</a:t>
            </a:r>
            <a:r>
              <a:rPr lang="en-US" altLang="ko-KR" sz="2300" b="1">
                <a:latin typeface="HY울릉도M"/>
                <a:ea typeface="HY울릉도M"/>
              </a:rPr>
              <a:t>vs</a:t>
            </a:r>
            <a:r>
              <a:rPr lang="ko-KR" altLang="en-US" sz="2300" b="1">
                <a:latin typeface="HY울릉도M"/>
                <a:ea typeface="HY울릉도M"/>
              </a:rPr>
              <a:t>베트남</a:t>
            </a:r>
            <a:r>
              <a:rPr lang="en-US" altLang="ko-KR" sz="2300" b="1">
                <a:latin typeface="HY울릉도M"/>
                <a:ea typeface="HY울릉도M"/>
              </a:rPr>
              <a:t>(</a:t>
            </a:r>
            <a:r>
              <a:rPr lang="ko-KR" altLang="en-US" sz="2300" b="1">
                <a:latin typeface="HY울릉도M"/>
                <a:ea typeface="HY울릉도M"/>
              </a:rPr>
              <a:t>산호점령)</a:t>
            </a:r>
          </a:p>
          <a:p>
            <a:pPr>
              <a:defRPr lang="ko-KR" altLang="en-US"/>
            </a:pPr>
            <a:endParaRPr lang="ko-KR" altLang="en-US" sz="2300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sz="2300" b="1" i="1">
                <a:solidFill>
                  <a:srgbClr val="FF0000"/>
                </a:solidFill>
                <a:latin typeface="HY울릉도M"/>
                <a:ea typeface="HY울릉도M"/>
              </a:rPr>
              <a:t>00년 1월</a:t>
            </a:r>
            <a:r>
              <a:rPr lang="ko-KR" altLang="en-US" sz="2300" b="1">
                <a:latin typeface="HY울릉도M"/>
                <a:ea typeface="HY울릉도M"/>
              </a:rPr>
              <a:t>-타이완 대공미사일 배치.</a:t>
            </a:r>
          </a:p>
          <a:p>
            <a:pPr>
              <a:buNone/>
              <a:defRPr lang="ko-KR" altLang="en-US"/>
            </a:pPr>
            <a:endParaRPr lang="ko-KR" altLang="en-US" sz="2300" b="1" i="1">
              <a:solidFill>
                <a:srgbClr val="FF0000"/>
              </a:solidFill>
              <a:latin typeface="HY울릉도M"/>
              <a:ea typeface="HY울릉도M"/>
            </a:endParaRPr>
          </a:p>
          <a:p>
            <a:pPr>
              <a:buNone/>
              <a:defRPr lang="ko-KR" altLang="en-US"/>
            </a:pPr>
            <a:endParaRPr lang="ko-KR" altLang="en-US" sz="23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6240018" y="1600200"/>
            <a:ext cx="5342380" cy="4349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최근 난사군도의 </a:t>
            </a:r>
            <a:r>
              <a:rPr lang="ko-KR" altLang="en-US" b="1">
                <a:solidFill>
                  <a:srgbClr val="FF0000"/>
                </a:solidFill>
                <a:latin typeface="HY울릉도M"/>
                <a:ea typeface="HY울릉도M"/>
              </a:rPr>
              <a:t>이슈(동영상)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772793"/>
            <a:ext cx="10972799" cy="4176522"/>
          </a:xfr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rgbClr val="000000"/>
                </a:solidFill>
                <a:hlinkClick r:id="rId2"/>
              </a:rPr>
              <a:t>미-중 '난사군도' 갈등!</a:t>
            </a:r>
            <a:endParaRPr lang="ko-KR" altLang="en-US">
              <a:solidFill>
                <a:srgbClr val="000000"/>
              </a:solidFill>
            </a:endParaRPr>
          </a:p>
          <a:p>
            <a:pPr>
              <a:defRPr lang="ko-KR" altLang="en-US"/>
            </a:pPr>
            <a:endParaRPr lang="ko-KR" altLang="en-US">
              <a:solidFill>
                <a:srgbClr val="000000"/>
              </a:solidFill>
            </a:endParaRPr>
          </a:p>
          <a:p>
            <a:pPr>
              <a:defRPr lang="ko-KR" altLang="en-US"/>
            </a:pPr>
            <a:r>
              <a:rPr lang="ko-KR" altLang="en-US">
                <a:solidFill>
                  <a:srgbClr val="000000"/>
                </a:solidFill>
                <a:hlinkClick r:id="rId3"/>
              </a:rPr>
              <a:t>中, 남중국해 인공섬 시험 비행...美·필리핀 등 반발 / YTN</a:t>
            </a:r>
            <a:endParaRPr lang="ko-KR" altLang="en-US">
              <a:solidFill>
                <a:srgbClr val="000000"/>
              </a:solidFill>
            </a:endParaRPr>
          </a:p>
          <a:p>
            <a:pPr>
              <a:defRPr lang="ko-KR" altLang="en-US"/>
            </a:pPr>
            <a:endParaRPr lang="ko-KR" altLang="en-US">
              <a:solidFill>
                <a:srgbClr val="000000"/>
              </a:solidFill>
            </a:endParaRPr>
          </a:p>
          <a:p>
            <a:pPr>
              <a:defRPr lang="ko-KR" altLang="en-US"/>
            </a:pPr>
            <a:r>
              <a:rPr lang="ko-KR" altLang="en-US">
                <a:solidFill>
                  <a:srgbClr val="000000"/>
                </a:solidFill>
                <a:hlinkClick r:id="rId4"/>
              </a:rPr>
              <a:t>中, 남중국해 등대로 필리핀·베트남과 또 대립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앞으로의 전망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 b="1">
                <a:solidFill>
                  <a:srgbClr val="FF0000"/>
                </a:solidFill>
                <a:latin typeface="HY울릉도M"/>
                <a:ea typeface="HY울릉도M"/>
              </a:rPr>
              <a:t>중국, 베트남, 필리핀</a:t>
            </a:r>
            <a:r>
              <a:rPr lang="ko-KR" altLang="en-US" sz="2000" b="1">
                <a:latin typeface="HY울릉도M"/>
                <a:ea typeface="HY울릉도M"/>
              </a:rPr>
              <a:t> 3개국 간의 </a:t>
            </a:r>
            <a:r>
              <a:rPr lang="ko-KR" altLang="en-US" sz="2000" b="1">
                <a:solidFill>
                  <a:srgbClr val="FF0000"/>
                </a:solidFill>
                <a:latin typeface="HY울릉도M"/>
                <a:ea typeface="HY울릉도M"/>
              </a:rPr>
              <a:t>쌍무적 분쟁 형태</a:t>
            </a:r>
          </a:p>
          <a:p>
            <a:pPr>
              <a:defRPr lang="ko-KR" altLang="en-US"/>
            </a:pPr>
            <a:endParaRPr lang="ko-KR" altLang="en-US" sz="2000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sz="2000" b="1">
                <a:latin typeface="HY울릉도M"/>
                <a:ea typeface="HY울릉도M"/>
              </a:rPr>
              <a:t>특히 아세안 국가들은 </a:t>
            </a:r>
            <a:r>
              <a:rPr lang="ko-KR" altLang="en-US" sz="2000" b="1">
                <a:solidFill>
                  <a:srgbClr val="FF0000"/>
                </a:solidFill>
                <a:latin typeface="HY울릉도M"/>
                <a:ea typeface="HY울릉도M"/>
              </a:rPr>
              <a:t>아세안 기구 혹은 다자간 협상</a:t>
            </a:r>
            <a:r>
              <a:rPr lang="ko-KR" altLang="en-US" sz="2000" b="1">
                <a:latin typeface="HY울릉도M"/>
                <a:ea typeface="HY울릉도M"/>
              </a:rPr>
              <a:t>을 통한 </a:t>
            </a:r>
            <a:r>
              <a:rPr lang="ko-KR" altLang="en-US" sz="2000" b="1">
                <a:solidFill>
                  <a:srgbClr val="FF0000"/>
                </a:solidFill>
                <a:latin typeface="HY울릉도M"/>
                <a:ea typeface="HY울릉도M"/>
              </a:rPr>
              <a:t>문제해결</a:t>
            </a:r>
            <a:r>
              <a:rPr lang="ko-KR" altLang="en-US" sz="2000" b="1">
                <a:latin typeface="HY울릉도M"/>
                <a:ea typeface="HY울릉도M"/>
              </a:rPr>
              <a:t>을 모색하고 있다.</a:t>
            </a:r>
          </a:p>
          <a:p>
            <a:pPr>
              <a:defRPr lang="ko-KR" altLang="en-US"/>
            </a:pPr>
            <a:endParaRPr lang="ko-KR" altLang="en-US" b="1">
              <a:latin typeface="HY울릉도M"/>
              <a:ea typeface="HY울릉도M"/>
            </a:endParaRPr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609598" y="3140964"/>
            <a:ext cx="10972800" cy="3039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해결방안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486401" cy="459963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1.</a:t>
            </a:r>
            <a:r>
              <a:rPr lang="ko-KR" altLang="en-US" b="1">
                <a:solidFill>
                  <a:srgbClr val="FF0000"/>
                </a:solidFill>
                <a:latin typeface="HY울릉도M"/>
                <a:ea typeface="HY울릉도M"/>
              </a:rPr>
              <a:t>'행동선언문'</a:t>
            </a:r>
            <a:r>
              <a:rPr lang="ko-KR" altLang="en-US" b="1">
                <a:latin typeface="HY울릉도M"/>
                <a:ea typeface="HY울릉도M"/>
              </a:rPr>
              <a:t> </a:t>
            </a:r>
          </a:p>
          <a:p>
            <a:pPr>
              <a:defRPr lang="ko-KR" altLang="en-US"/>
            </a:pPr>
            <a:endParaRPr lang="ko-KR" altLang="en-US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2.사법적으로 해결.</a:t>
            </a:r>
          </a:p>
          <a:p>
            <a:pPr>
              <a:defRPr lang="ko-KR" altLang="en-US"/>
            </a:pPr>
            <a:endParaRPr lang="ko-KR" altLang="en-US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3.역사적으로 해결</a:t>
            </a:r>
          </a:p>
          <a:p>
            <a:pPr>
              <a:defRPr lang="ko-KR" altLang="en-US"/>
            </a:pPr>
            <a:endParaRPr lang="ko-KR" altLang="en-US" b="1"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b="1">
                <a:latin typeface="HY울릉도M"/>
                <a:ea typeface="HY울릉도M"/>
              </a:rPr>
              <a:t>4.대화와 타협(협력적).</a:t>
            </a:r>
          </a:p>
          <a:p>
            <a:pPr>
              <a:buNone/>
              <a:defRPr lang="ko-KR" altLang="en-US"/>
            </a:pPr>
            <a:endParaRPr lang="ko-KR" altLang="en-US"/>
          </a:p>
        </p:txBody>
      </p:sp>
      <p:sp>
        <p:nvSpPr>
          <p:cNvPr id="5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97599" y="1600200"/>
            <a:ext cx="5384798" cy="452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983360" y="332656"/>
            <a:ext cx="10441306" cy="14700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b="1">
                <a:solidFill>
                  <a:srgbClr val="000000"/>
                </a:solidFill>
              </a:rPr>
              <a:t>난사군도분쟁이 우리나라에 미치는 영향과 각 나라의 주장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39780" y="5517232"/>
            <a:ext cx="4788532" cy="586916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2400" b="1"/>
              <a:t>체육학과 </a:t>
            </a:r>
            <a:r>
              <a:rPr lang="en-US" altLang="ko-KR" sz="2400" b="1"/>
              <a:t>21703479 </a:t>
            </a:r>
            <a:r>
              <a:rPr lang="ko-KR" altLang="en-US" sz="2400" b="1"/>
              <a:t>김진우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5564" y="2308468"/>
            <a:ext cx="4824536" cy="2671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100" b="1">
                <a:solidFill>
                  <a:srgbClr val="FF0000"/>
                </a:solidFill>
                <a:latin typeface="HY수평선B"/>
                <a:ea typeface="HY수평선B"/>
              </a:rPr>
              <a:t>목차</a:t>
            </a:r>
            <a:endParaRPr lang="ko-KR" altLang="en-US" sz="3200">
              <a:solidFill>
                <a:srgbClr val="FF0000"/>
              </a:solidFill>
              <a:latin typeface="HY수평선B"/>
              <a:ea typeface="HY수평선B"/>
            </a:endParaRPr>
          </a:p>
          <a:p>
            <a:pPr algn="ctr">
              <a:defRPr lang="ko-KR" altLang="en-US"/>
            </a:pPr>
            <a:endParaRPr lang="ko-KR" altLang="en-US" sz="3200">
              <a:solidFill>
                <a:srgbClr val="FF0000"/>
              </a:solidFill>
              <a:latin typeface="HY수평선B"/>
              <a:ea typeface="HY수평선B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3200">
                <a:solidFill>
                  <a:srgbClr val="FF0000"/>
                </a:solidFill>
                <a:latin typeface="HY수평선B"/>
                <a:ea typeface="HY수평선B"/>
              </a:rPr>
              <a:t>우리나라의 미친 영향</a:t>
            </a:r>
          </a:p>
          <a:p>
            <a:pPr marL="342900" indent="-342900">
              <a:buAutoNum type="arabicPeriod"/>
              <a:defRPr lang="ko-KR" altLang="en-US"/>
            </a:pPr>
            <a:endParaRPr lang="ko-KR" altLang="en-US" sz="3200">
              <a:solidFill>
                <a:srgbClr val="FF0000"/>
              </a:solidFill>
              <a:latin typeface="HY수평선B"/>
              <a:ea typeface="HY수평선B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3200">
                <a:solidFill>
                  <a:srgbClr val="FF0000"/>
                </a:solidFill>
                <a:latin typeface="HY수평선B"/>
                <a:ea typeface="HY수평선B"/>
              </a:rPr>
              <a:t>관계된 각 나라의 주장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496" y="179929"/>
            <a:ext cx="7704856" cy="570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/>
              <a:t>우리나라의 미친 영향은</a:t>
            </a:r>
            <a:r>
              <a:rPr lang="en-US" altLang="ko-KR" sz="3200" b="1"/>
              <a:t>?</a:t>
            </a:r>
            <a:endParaRPr lang="ko-KR" alt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3143672" y="980728"/>
            <a:ext cx="5616624" cy="520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 lang="ko-KR" altLang="en-US"/>
            </a:pPr>
            <a:r>
              <a:rPr lang="ko-KR" altLang="en-US" sz="2800">
                <a:solidFill>
                  <a:srgbClr val="FF0000"/>
                </a:solidFill>
              </a:rPr>
              <a:t>난사군도의 전략적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>
                <a:solidFill>
                  <a:srgbClr val="FF0000"/>
                </a:solidFill>
              </a:rPr>
              <a:t>경제적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>
                <a:solidFill>
                  <a:srgbClr val="FF0000"/>
                </a:solidFill>
              </a:rPr>
              <a:t>지역적 중요성</a:t>
            </a:r>
          </a:p>
          <a:p>
            <a:pPr marL="514350" indent="-514350">
              <a:buAutoNum type="arabicPeriod"/>
              <a:defRPr lang="ko-KR" altLang="en-US"/>
            </a:pPr>
            <a:endParaRPr lang="en-US" altLang="ko-KR" sz="2800">
              <a:solidFill>
                <a:srgbClr val="FF0000"/>
              </a:solidFill>
            </a:endParaRPr>
          </a:p>
          <a:p>
            <a:pPr lvl="0">
              <a:defRPr lang="ko-KR" altLang="en-US"/>
            </a:pPr>
            <a:r>
              <a:rPr lang="en-US" altLang="ko-KR" sz="2800">
                <a:solidFill>
                  <a:srgbClr val="FF0000"/>
                </a:solidFill>
              </a:rPr>
              <a:t>2.  </a:t>
            </a:r>
            <a:r>
              <a:rPr lang="ko-KR" altLang="en-US" sz="2800">
                <a:solidFill>
                  <a:srgbClr val="FF0000"/>
                </a:solidFill>
              </a:rPr>
              <a:t>우리의 경제적 이익 이외에도 대중국 및 대아세안 회원국과의 관계와 연계되어 있는 중대한 사안으로서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>
                <a:solidFill>
                  <a:srgbClr val="FF0000"/>
                </a:solidFill>
              </a:rPr>
              <a:t>다자간의 평화적 해결에 상당한 국익이 있을 수 있음</a:t>
            </a:r>
            <a:r>
              <a:rPr lang="en-US" altLang="ko-KR" sz="2800">
                <a:solidFill>
                  <a:srgbClr val="FF0000"/>
                </a:solidFill>
              </a:rPr>
              <a:t>.</a:t>
            </a:r>
          </a:p>
          <a:p>
            <a:pPr lvl="0">
              <a:defRPr lang="ko-KR" altLang="en-US"/>
            </a:pPr>
            <a:endParaRPr lang="en-US" altLang="ko-KR" sz="2800">
              <a:solidFill>
                <a:srgbClr val="FF0000"/>
              </a:solidFill>
            </a:endParaRPr>
          </a:p>
          <a:p>
            <a:pPr lvl="0">
              <a:defRPr lang="ko-KR" altLang="en-US"/>
            </a:pPr>
            <a:r>
              <a:rPr lang="en-US" altLang="ko-KR" sz="2800">
                <a:solidFill>
                  <a:srgbClr val="FF0000"/>
                </a:solidFill>
              </a:rPr>
              <a:t>3.  </a:t>
            </a:r>
            <a:r>
              <a:rPr lang="ko-KR" altLang="en-US" sz="2800">
                <a:solidFill>
                  <a:srgbClr val="FF0000"/>
                </a:solidFill>
              </a:rPr>
              <a:t>중국과 아세안 회원국간의 관계 및 지역 안보에 큰 영향을 미칠 수 있는 사안</a:t>
            </a:r>
            <a:endParaRPr lang="en-US" altLang="ko-K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601643" y="1058539"/>
            <a:ext cx="2880320" cy="4572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45659" y="1009253"/>
            <a:ext cx="2736304" cy="512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쿠릴 열도</a:t>
            </a:r>
            <a:r>
              <a:rPr lang="en-US" altLang="ko-KR" sz="28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?</a:t>
            </a:r>
            <a:endParaRPr lang="en-US" altLang="ko-KR" sz="2800" b="1"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7306753" y="3068960"/>
            <a:ext cx="140381" cy="154419"/>
          </a:xfrm>
          <a:prstGeom prst="chevron">
            <a:avLst>
              <a:gd name="adj" fmla="val 50000"/>
            </a:avLst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7181969" y="3068960"/>
            <a:ext cx="140381" cy="154419"/>
          </a:xfrm>
          <a:prstGeom prst="chevron">
            <a:avLst>
              <a:gd name="adj" fmla="val 50000"/>
            </a:avLst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207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2216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7608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Planning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6455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Design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5302" y="138482"/>
            <a:ext cx="1526815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Presentation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514717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2226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647549" y="88238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01</a:t>
            </a:r>
            <a:endParaRPr lang="en-US" altLang="ko-KR" sz="1600"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1504" y="134076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02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1504" y="181956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03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pic>
        <p:nvPicPr>
          <p:cNvPr id="1026" name="Picture 2" descr="C:\Users\Administrator\Desktop\commonCA2OGXLH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97256" y="1955716"/>
            <a:ext cx="3642251" cy="29854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08168" y="2961503"/>
            <a:ext cx="2376264" cy="1303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나눔손글씨 펜"/>
                <a:ea typeface="나눔손글씨 펜"/>
              </a:rPr>
              <a:t>제 </a:t>
            </a:r>
            <a:r>
              <a:rPr lang="en-US" altLang="ko-KR" sz="2000">
                <a:latin typeface="나눔손글씨 펜"/>
                <a:ea typeface="나눔손글씨 펜"/>
              </a:rPr>
              <a:t>2</a:t>
            </a:r>
            <a:r>
              <a:rPr lang="ko-KR" altLang="en-US" sz="2000">
                <a:latin typeface="나눔손글씨 펜"/>
                <a:ea typeface="나눔손글씨 펜"/>
              </a:rPr>
              <a:t>차 세계대전 이후 일본이 러시아를 상대로 영유권을 주장하고 있는 영토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856" y="-27384"/>
            <a:ext cx="4248472" cy="130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8000" b="1"/>
              <a:t>중국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1340768"/>
            <a:ext cx="7920880" cy="571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/>
              <a:t>역사적 기록에 입각하여 영유권 주장</a:t>
            </a:r>
          </a:p>
        </p:txBody>
      </p:sp>
      <p:pic>
        <p:nvPicPr>
          <p:cNvPr id="1026" name="Picture 2" descr="http://www.segye.com/content/image/2012/06/22/20120622020006_0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83632" y="2060848"/>
            <a:ext cx="3888432" cy="37298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44072" y="5229200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rgbClr val="FF0000"/>
                </a:solidFill>
              </a:rPr>
              <a:t>중국이 주장하는 영유권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5231904" y="4883739"/>
            <a:ext cx="1512168" cy="489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00" y="17329"/>
            <a:ext cx="3816424" cy="130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8000" b="1"/>
              <a:t>베트남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260049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/>
              <a:t>역사적 기록과 지리적 인접성을 들며 영유권 주장</a:t>
            </a:r>
          </a:p>
        </p:txBody>
      </p:sp>
      <p:pic>
        <p:nvPicPr>
          <p:cNvPr id="2052" name="Picture 4" descr="난사군도 중국 영유권 주장에 대한 이미지 검색결과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35760" y="2054695"/>
            <a:ext cx="3981450" cy="4038601"/>
          </a:xfrm>
          <a:prstGeom prst="rect">
            <a:avLst/>
          </a:prstGeom>
          <a:noFill/>
        </p:spPr>
      </p:pic>
      <p:sp>
        <p:nvSpPr>
          <p:cNvPr id="4" name="타원 3"/>
          <p:cNvSpPr/>
          <p:nvPr/>
        </p:nvSpPr>
        <p:spPr>
          <a:xfrm rot="1382071">
            <a:off x="5732382" y="2710105"/>
            <a:ext cx="5154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512" y="-27384"/>
            <a:ext cx="9144000" cy="1178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7200" b="1"/>
              <a:t>말레이시아</a:t>
            </a:r>
            <a:r>
              <a:rPr lang="en-US" altLang="ko-KR" sz="7200" b="1"/>
              <a:t>&amp;</a:t>
            </a:r>
            <a:r>
              <a:rPr lang="ko-KR" altLang="en-US" sz="7200" b="1"/>
              <a:t>브루나이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5016" y="1124744"/>
            <a:ext cx="9107488" cy="6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/>
              <a:t>지리적 근접성과 대륙붕 관련 해양법협약</a:t>
            </a:r>
          </a:p>
        </p:txBody>
      </p:sp>
      <p:pic>
        <p:nvPicPr>
          <p:cNvPr id="3074" name="Picture 2" descr="난사군도 중국 영유권 주장에 대한 이미지 검색결과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75520" y="1910679"/>
            <a:ext cx="4104456" cy="4163373"/>
          </a:xfrm>
          <a:prstGeom prst="rect">
            <a:avLst/>
          </a:prstGeom>
          <a:noFill/>
        </p:spPr>
      </p:pic>
      <p:sp>
        <p:nvSpPr>
          <p:cNvPr id="4" name="타원 3"/>
          <p:cNvSpPr/>
          <p:nvPr/>
        </p:nvSpPr>
        <p:spPr>
          <a:xfrm rot="19759248">
            <a:off x="2380616" y="4690769"/>
            <a:ext cx="847843" cy="346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 rot="19196628">
            <a:off x="3429945" y="4498710"/>
            <a:ext cx="396044" cy="586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68874" y="2996952"/>
            <a:ext cx="5799534" cy="36918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 animBg="1"/>
      <p:bldP spid="5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-27384"/>
            <a:ext cx="3456384" cy="130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8000" b="1"/>
              <a:t>필리핀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492" y="1274445"/>
            <a:ext cx="5688632" cy="57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/>
              <a:t>지리적 인접성을 내세움</a:t>
            </a:r>
          </a:p>
        </p:txBody>
      </p:sp>
      <p:pic>
        <p:nvPicPr>
          <p:cNvPr id="4" name="Picture 2" descr="난사군도 중국 영유권 주장에 대한 이미지 검색결과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23823" y="2217996"/>
            <a:ext cx="4104456" cy="4163373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 rot="18248864">
            <a:off x="5843641" y="4120662"/>
            <a:ext cx="864820" cy="358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5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856" y="-27384"/>
            <a:ext cx="4608512" cy="130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8000" b="1"/>
              <a:t>대만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7509" y="1274445"/>
            <a:ext cx="6120680" cy="57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/>
              <a:t>중국과 맥이 같다고 주장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95600" y="2060848"/>
            <a:ext cx="6628620" cy="44190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6" y="692696"/>
            <a:ext cx="7416824" cy="109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600" b="1"/>
              <a:t>감사합니다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041756" y="2636912"/>
            <a:ext cx="374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hlinkClick r:id="rId2"/>
              </a:rPr>
              <a:t>필리핀</a:t>
            </a:r>
            <a:r>
              <a:rPr lang="en-US" altLang="ko-KR" b="1">
                <a:hlinkClick r:id="rId2"/>
              </a:rPr>
              <a:t>-</a:t>
            </a:r>
            <a:r>
              <a:rPr lang="ko-KR" altLang="en-US" b="1">
                <a:hlinkClick r:id="rId2"/>
              </a:rPr>
              <a:t>중국 영유권 분쟁 해역은 어디</a:t>
            </a:r>
            <a:r>
              <a:rPr lang="en-US" altLang="ko-KR" b="1">
                <a:hlinkClick r:id="rId2"/>
              </a:rPr>
              <a:t>?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664" y="2661249"/>
            <a:ext cx="6408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200">
                <a:hlinkClick r:id="rId2"/>
              </a:rPr>
              <a:t>http://tv.naver.com/v/294724</a:t>
            </a:r>
            <a:endParaRPr lang="ko-KR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207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2216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7608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Planning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455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Design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302" y="138482"/>
            <a:ext cx="1526815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Presentation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4715" y="87743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2215989" y="1207511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31504" y="134076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02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1504" y="181956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03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1197" y="88238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/>
                <a:ea typeface="Yoon 윤고딕 520_TT"/>
              </a:rPr>
              <a:t>01</a:t>
            </a:r>
            <a:endParaRPr lang="en-US" altLang="ko-KR" sz="1600">
              <a:solidFill>
                <a:schemeClr val="bg1">
                  <a:lumMod val="7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9606" y="1307820"/>
            <a:ext cx="1182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분쟁 흐름</a:t>
            </a:r>
            <a:endParaRPr lang="en-US" altLang="ko-KR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507347" y="1415277"/>
            <a:ext cx="140381" cy="154419"/>
          </a:xfrm>
          <a:prstGeom prst="chevron">
            <a:avLst>
              <a:gd name="adj" fmla="val 50000"/>
            </a:avLst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59696" y="1415277"/>
            <a:ext cx="140381" cy="154419"/>
          </a:xfrm>
          <a:prstGeom prst="chevron">
            <a:avLst>
              <a:gd name="adj" fmla="val 50000"/>
            </a:avLst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2" name="Picture 4" descr="C:\Users\Administrator\Desktop\제목 없음d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50337" y="2276872"/>
            <a:ext cx="7012057" cy="284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207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2216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7608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Planning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455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Design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302" y="138482"/>
            <a:ext cx="1598824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Presentation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24000" y="133581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2236644" y="1659217"/>
            <a:ext cx="70121" cy="110331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47549" y="88238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01</a:t>
            </a:r>
            <a:endParaRPr lang="en-US" altLang="ko-KR" sz="1600"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1504" y="134076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02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504" y="181956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03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655840" y="1074440"/>
            <a:ext cx="2880320" cy="4572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3651" y="1046885"/>
            <a:ext cx="2736304" cy="51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제 </a:t>
            </a:r>
            <a:r>
              <a:rPr lang="en-US" altLang="ko-KR" sz="28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3</a:t>
            </a:r>
            <a:r>
              <a:rPr lang="ko-KR" altLang="en-US" sz="2800" b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/>
                <a:ea typeface="Yoon 윤고딕 520_TT"/>
              </a:rPr>
              <a:t>국의 입장</a:t>
            </a:r>
            <a:endParaRPr lang="en-US" altLang="ko-KR" sz="2800" b="1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pic>
        <p:nvPicPr>
          <p:cNvPr id="2050" name="Picture 2" descr="C:\Users\Administrator\Desktop\commonCAI35EG3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67608" y="1854040"/>
            <a:ext cx="3474195" cy="250437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107051" y="5009488"/>
            <a:ext cx="1194564" cy="5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>
                <a:solidFill>
                  <a:prstClr val="black"/>
                </a:solidFill>
                <a:latin typeface="나눔손글씨 펜"/>
                <a:ea typeface="나눔손글씨 펜"/>
              </a:rPr>
              <a:t>미 국 </a:t>
            </a:r>
          </a:p>
        </p:txBody>
      </p:sp>
      <p:pic>
        <p:nvPicPr>
          <p:cNvPr id="2051" name="Picture 3" descr="C:\Users\Administrator\Desktop\commonCAAG26KI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6037" y="3120632"/>
            <a:ext cx="3576277" cy="252103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040243" y="1988840"/>
            <a:ext cx="792088" cy="106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>
                <a:latin typeface="나눔손글씨 펜"/>
                <a:ea typeface="나눔손글씨 펜"/>
              </a:rPr>
              <a:t>중 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207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2216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7608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Planning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455" y="138482"/>
            <a:ext cx="965459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Design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302" y="138482"/>
            <a:ext cx="1526815" cy="29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Presentation</a:t>
            </a:r>
            <a:endParaRPr lang="en-US" altLang="ko-KR" sz="1400"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4717" y="134076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2226755" y="167084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31504" y="134076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02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1504" y="181956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/>
                <a:ea typeface="Yoon 윤고딕 520_TT"/>
              </a:rPr>
              <a:t>03</a:t>
            </a:r>
            <a:endParaRPr lang="en-US" altLang="ko-KR" sz="1600">
              <a:solidFill>
                <a:schemeClr val="bg1">
                  <a:lumMod val="8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7549" y="88238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/>
                <a:ea typeface="Yoon 윤고딕 520_TT"/>
              </a:rPr>
              <a:t>01</a:t>
            </a:r>
            <a:endParaRPr lang="en-US" altLang="ko-KR" sz="1600">
              <a:solidFill>
                <a:schemeClr val="bg1">
                  <a:lumMod val="75000"/>
                </a:schemeClr>
              </a:solidFill>
              <a:latin typeface="Yoon 윤고딕 520_TT"/>
              <a:ea typeface="Yoon 윤고딕 520_TT"/>
            </a:endParaRPr>
          </a:p>
        </p:txBody>
      </p:sp>
      <p:pic>
        <p:nvPicPr>
          <p:cNvPr id="3074" name="Picture 2" descr="C:\Users\Administrator\Desktop\commonCAZQN8N3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84477" y="1018812"/>
            <a:ext cx="5715000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29809" y="5589240"/>
            <a:ext cx="3024336" cy="57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나눔손글씨 펜"/>
                <a:ea typeface="나눔손글씨 펜"/>
              </a:rPr>
              <a:t>대한민국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1079</Words>
  <Application>Microsoft Office PowerPoint</Application>
  <PresentationFormat>사용자 지정</PresentationFormat>
  <Paragraphs>299</Paragraphs>
  <Slides>55</Slides>
  <Notes>7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교차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</vt:lpstr>
      <vt:lpstr>1. 센카쿠열도/댜오위다오 란</vt:lpstr>
      <vt:lpstr>3. 역사적 근거</vt:lpstr>
      <vt:lpstr>2. 지리적 근거</vt:lpstr>
      <vt:lpstr>4. 중국의 행보</vt:lpstr>
      <vt:lpstr>PowerPoint 프레젠테이션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</vt:lpstr>
      <vt:lpstr>난사군도?</vt:lpstr>
      <vt:lpstr>난사군도 분쟁?</vt:lpstr>
      <vt:lpstr>난사군도 분쟁의 개설</vt:lpstr>
      <vt:lpstr>난사군도 분쟁의 개설</vt:lpstr>
      <vt:lpstr>난사군도 분쟁일지 </vt:lpstr>
      <vt:lpstr>최근 난사군도의 이슈(동영상)</vt:lpstr>
      <vt:lpstr>앞으로의 전망</vt:lpstr>
      <vt:lpstr>해결방안</vt:lpstr>
      <vt:lpstr>난사군도분쟁이 우리나라에 미치는 영향과 각 나라의 주장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liony</dc:creator>
  <cp:lastModifiedBy>user</cp:lastModifiedBy>
  <cp:revision>18</cp:revision>
  <dcterms:created xsi:type="dcterms:W3CDTF">2017-09-27T11:24:14Z</dcterms:created>
  <dcterms:modified xsi:type="dcterms:W3CDTF">2017-10-03T09:07:07Z</dcterms:modified>
  <cp:version>0906.0100.01</cp:version>
</cp:coreProperties>
</file>