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59" r:id="rId2"/>
    <p:sldId id="360" r:id="rId3"/>
    <p:sldId id="369" r:id="rId4"/>
    <p:sldId id="373" r:id="rId5"/>
    <p:sldId id="386" r:id="rId6"/>
    <p:sldId id="381" r:id="rId7"/>
    <p:sldId id="374" r:id="rId8"/>
    <p:sldId id="383" r:id="rId9"/>
    <p:sldId id="376" r:id="rId10"/>
    <p:sldId id="385" r:id="rId11"/>
    <p:sldId id="378" r:id="rId12"/>
    <p:sldId id="384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728"/>
    <a:srgbClr val="2F8CAB"/>
    <a:srgbClr val="293A4A"/>
    <a:srgbClr val="FF079B"/>
    <a:srgbClr val="FF9999"/>
    <a:srgbClr val="FE4904"/>
    <a:srgbClr val="6E635D"/>
    <a:srgbClr val="FCF5EB"/>
    <a:srgbClr val="C97E7D"/>
    <a:srgbClr val="CEC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488"/>
  </p:normalViewPr>
  <p:slideViewPr>
    <p:cSldViewPr snapToObjects="1">
      <p:cViewPr varScale="1">
        <p:scale>
          <a:sx n="62" d="100"/>
          <a:sy n="62" d="100"/>
        </p:scale>
        <p:origin x="1602" y="66"/>
      </p:cViewPr>
      <p:guideLst>
        <p:guide orient="horz" pos="215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84393A8-633A-44BC-88CE-FCA3A15FDEAB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161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A154A2B-6412-4D58-A6C1-BD0167DA1068}" type="slidenum">
              <a:rPr lang="ko-KR" altLang="en-US" smtClean="0"/>
              <a:pPr lvl="0">
                <a:defRPr lang="ko-KR" altLang="en-US"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34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4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45AA-E039-4E57-8F7F-F37FFD3EA154}" type="datetimeFigureOut">
              <a:rPr lang="ko-KR" altLang="en-US" smtClean="0"/>
              <a:pPr/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4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C2F94D2-885C-4F37-8F76-85F383C11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56" y="0"/>
            <a:ext cx="8634664" cy="6858000"/>
          </a:xfrm>
          <a:prstGeom prst="parallelogram">
            <a:avLst/>
          </a:prstGeom>
        </p:spPr>
      </p:pic>
      <p:sp>
        <p:nvSpPr>
          <p:cNvPr id="6" name="평행 사변형 5">
            <a:extLst>
              <a:ext uri="{FF2B5EF4-FFF2-40B4-BE49-F238E27FC236}">
                <a16:creationId xmlns:a16="http://schemas.microsoft.com/office/drawing/2014/main" id="{F872F6F9-1452-419E-AE2A-9E9030A8A1CA}"/>
              </a:ext>
            </a:extLst>
          </p:cNvPr>
          <p:cNvSpPr/>
          <p:nvPr/>
        </p:nvSpPr>
        <p:spPr>
          <a:xfrm flipH="1" flipV="1">
            <a:off x="-2328337" y="0"/>
            <a:ext cx="3839997" cy="3250886"/>
          </a:xfrm>
          <a:prstGeom prst="parallelogram">
            <a:avLst/>
          </a:prstGeom>
          <a:solidFill>
            <a:srgbClr val="F4B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평행 사변형 6">
            <a:extLst>
              <a:ext uri="{FF2B5EF4-FFF2-40B4-BE49-F238E27FC236}">
                <a16:creationId xmlns:a16="http://schemas.microsoft.com/office/drawing/2014/main" id="{0422D96C-6FF8-4AF8-B7D3-7F2F3C6F386F}"/>
              </a:ext>
            </a:extLst>
          </p:cNvPr>
          <p:cNvSpPr/>
          <p:nvPr/>
        </p:nvSpPr>
        <p:spPr>
          <a:xfrm>
            <a:off x="-990618" y="3645024"/>
            <a:ext cx="5652628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EEC9121E-8A4C-41DA-842A-5DAB4FDEA177}"/>
              </a:ext>
            </a:extLst>
          </p:cNvPr>
          <p:cNvSpPr/>
          <p:nvPr/>
        </p:nvSpPr>
        <p:spPr>
          <a:xfrm>
            <a:off x="-990618" y="4317106"/>
            <a:ext cx="5922658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평행 사변형 27">
            <a:extLst>
              <a:ext uri="{FF2B5EF4-FFF2-40B4-BE49-F238E27FC236}">
                <a16:creationId xmlns:a16="http://schemas.microsoft.com/office/drawing/2014/main" id="{5752CCEF-8382-4B52-A720-8270E6E5E419}"/>
              </a:ext>
            </a:extLst>
          </p:cNvPr>
          <p:cNvSpPr/>
          <p:nvPr/>
        </p:nvSpPr>
        <p:spPr>
          <a:xfrm>
            <a:off x="2400824" y="-89057"/>
            <a:ext cx="8734840" cy="7036114"/>
          </a:xfrm>
          <a:prstGeom prst="parallelogram">
            <a:avLst/>
          </a:prstGeom>
          <a:solidFill>
            <a:srgbClr val="293A4A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0F0E0385-3E11-4B88-8951-2851921C1CF8}"/>
              </a:ext>
            </a:extLst>
          </p:cNvPr>
          <p:cNvCxnSpPr>
            <a:cxnSpLocks/>
          </p:cNvCxnSpPr>
          <p:nvPr/>
        </p:nvCxnSpPr>
        <p:spPr>
          <a:xfrm flipH="1">
            <a:off x="647564" y="2132856"/>
            <a:ext cx="607690" cy="21786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B0DC5D-37A2-4CBE-8530-9CCF04466BE3}"/>
              </a:ext>
            </a:extLst>
          </p:cNvPr>
          <p:cNvSpPr txBox="1"/>
          <p:nvPr/>
        </p:nvSpPr>
        <p:spPr>
          <a:xfrm>
            <a:off x="2115295" y="620688"/>
            <a:ext cx="41488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500" dirty="0">
                <a:solidFill>
                  <a:srgbClr val="293A4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산업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BC590A-932C-459D-89DE-3BB785A37FAA}"/>
              </a:ext>
            </a:extLst>
          </p:cNvPr>
          <p:cNvSpPr txBox="1"/>
          <p:nvPr/>
        </p:nvSpPr>
        <p:spPr>
          <a:xfrm>
            <a:off x="3707904" y="1690266"/>
            <a:ext cx="18341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 업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38CB29E-8DC3-4870-A63E-36EB204A7397}"/>
              </a:ext>
            </a:extLst>
          </p:cNvPr>
          <p:cNvCxnSpPr>
            <a:cxnSpLocks/>
          </p:cNvCxnSpPr>
          <p:nvPr/>
        </p:nvCxnSpPr>
        <p:spPr>
          <a:xfrm flipH="1">
            <a:off x="2418056" y="-24503"/>
            <a:ext cx="228571" cy="7892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243580D-F5B2-4290-A7A7-C9E8128DA95E}"/>
              </a:ext>
            </a:extLst>
          </p:cNvPr>
          <p:cNvSpPr txBox="1"/>
          <p:nvPr/>
        </p:nvSpPr>
        <p:spPr>
          <a:xfrm>
            <a:off x="1964818" y="3644878"/>
            <a:ext cx="23936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세계 </a:t>
            </a:r>
            <a:r>
              <a: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r>
              <a:rPr lang="ko-KR" alt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 공업 국가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90C15E-4763-49E9-8A27-366FC66A88DC}"/>
              </a:ext>
            </a:extLst>
          </p:cNvPr>
          <p:cNvSpPr txBox="1"/>
          <p:nvPr/>
        </p:nvSpPr>
        <p:spPr>
          <a:xfrm>
            <a:off x="-350833" y="4327994"/>
            <a:ext cx="537679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정부의 산업 </a:t>
            </a:r>
            <a:r>
              <a:rPr lang="ko-KR" altLang="en-US" sz="23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욱성</a:t>
            </a:r>
            <a:r>
              <a:rPr lang="ko-KR" alt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정책 </a:t>
            </a:r>
            <a:r>
              <a:rPr lang="ko-KR" altLang="en-US" sz="23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시대</a:t>
            </a:r>
            <a:r>
              <a:rPr lang="ko-KR" altLang="en-US" sz="2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</a:t>
            </a:r>
            <a:r>
              <a:rPr lang="ko-KR" alt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생산력의 발달 </a:t>
            </a:r>
          </a:p>
        </p:txBody>
      </p:sp>
    </p:spTree>
    <p:extLst>
      <p:ext uri="{BB962C8B-B14F-4D97-AF65-F5344CB8AC3E}">
        <p14:creationId xmlns:p14="http://schemas.microsoft.com/office/powerpoint/2010/main" val="377244890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13851" y="-66788"/>
            <a:ext cx="9150677" cy="6991576"/>
          </a:xfrm>
          <a:prstGeom prst="rect">
            <a:avLst/>
          </a:prstGeom>
          <a:solidFill>
            <a:srgbClr val="293A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D6FA8017-BB4F-47DB-87B7-3178B220AE90}"/>
              </a:ext>
            </a:extLst>
          </p:cNvPr>
          <p:cNvSpPr/>
          <p:nvPr/>
        </p:nvSpPr>
        <p:spPr>
          <a:xfrm>
            <a:off x="-252536" y="177905"/>
            <a:ext cx="7524836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 공업 지대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3)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한신 공업 지대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FA1BB5-9697-41F7-ABC9-0FF2D0F6F401}"/>
              </a:ext>
            </a:extLst>
          </p:cNvPr>
          <p:cNvCxnSpPr/>
          <p:nvPr/>
        </p:nvCxnSpPr>
        <p:spPr>
          <a:xfrm flipH="1">
            <a:off x="7164289" y="9456"/>
            <a:ext cx="216024" cy="7951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모서리가 둥근 직사각형 6"/>
          <p:cNvSpPr/>
          <p:nvPr/>
        </p:nvSpPr>
        <p:spPr>
          <a:xfrm>
            <a:off x="395536" y="4545124"/>
            <a:ext cx="8352928" cy="2197533"/>
          </a:xfrm>
          <a:prstGeom prst="roundRect">
            <a:avLst/>
          </a:prstGeom>
          <a:noFill/>
          <a:ln w="38100">
            <a:solidFill>
              <a:srgbClr val="F4B7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오사카만 연안과 이에 인접하는 내륙 일대에 발달</a:t>
            </a:r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생산재 부문에서 소비재 부문에 이르기까지 종합적인 공업 구성</a:t>
            </a:r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임해 공업지대의 포화로 서쪽은 </a:t>
            </a:r>
            <a:r>
              <a:rPr lang="ko-KR" altLang="en-US" sz="2000" dirty="0" err="1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하리마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 지구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남쪽은 </a:t>
            </a:r>
            <a:r>
              <a:rPr lang="ko-KR" altLang="en-US" sz="2000" dirty="0" err="1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와카야마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 지구로 확장되고 있다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.</a:t>
            </a:r>
          </a:p>
        </p:txBody>
      </p:sp>
      <p:pic>
        <p:nvPicPr>
          <p:cNvPr id="4100" name="Picture 4" descr="하리마정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185" y="1589856"/>
            <a:ext cx="3018940" cy="201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48111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6680" y="22035"/>
            <a:ext cx="9150677" cy="6991576"/>
          </a:xfrm>
          <a:prstGeom prst="rect">
            <a:avLst/>
          </a:prstGeom>
          <a:solidFill>
            <a:srgbClr val="293A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D6FA8017-BB4F-47DB-87B7-3178B220AE90}"/>
              </a:ext>
            </a:extLst>
          </p:cNvPr>
          <p:cNvSpPr/>
          <p:nvPr/>
        </p:nvSpPr>
        <p:spPr>
          <a:xfrm>
            <a:off x="-252536" y="177905"/>
            <a:ext cx="7776864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 공업 지대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4)</a:t>
            </a:r>
            <a:r>
              <a:rPr lang="ko-KR" altLang="en-US" sz="28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기타큐슈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공업 지대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FA1BB5-9697-41F7-ABC9-0FF2D0F6F401}"/>
              </a:ext>
            </a:extLst>
          </p:cNvPr>
          <p:cNvCxnSpPr/>
          <p:nvPr/>
        </p:nvCxnSpPr>
        <p:spPr>
          <a:xfrm flipH="1">
            <a:off x="7380312" y="9456"/>
            <a:ext cx="216024" cy="7951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58C2DF6-EEEC-4EFF-855A-2A832C810AA9}"/>
              </a:ext>
            </a:extLst>
          </p:cNvPr>
          <p:cNvGrpSpPr/>
          <p:nvPr/>
        </p:nvGrpSpPr>
        <p:grpSpPr>
          <a:xfrm>
            <a:off x="323527" y="4514907"/>
            <a:ext cx="8424937" cy="2226462"/>
            <a:chOff x="395535" y="1254345"/>
            <a:chExt cx="8424937" cy="1739511"/>
          </a:xfrm>
        </p:grpSpPr>
        <p:sp>
          <p:nvSpPr>
            <p:cNvPr id="15" name="모서리가 둥근 직사각형 8">
              <a:extLst>
                <a:ext uri="{FF2B5EF4-FFF2-40B4-BE49-F238E27FC236}">
                  <a16:creationId xmlns:a16="http://schemas.microsoft.com/office/drawing/2014/main" id="{222CF888-4E16-4079-9EC1-3F4CB0B8D84F}"/>
                </a:ext>
              </a:extLst>
            </p:cNvPr>
            <p:cNvSpPr/>
            <p:nvPr/>
          </p:nvSpPr>
          <p:spPr>
            <a:xfrm>
              <a:off x="395535" y="1506831"/>
              <a:ext cx="8424937" cy="1487025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중화학 공업 지대로 주변의 석탄과 수입한 철광석을 이용해</a:t>
              </a:r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금속 공업이 발달했으나</a:t>
              </a:r>
              <a:r>
                <a:rPr lang="en-US" altLang="ko-KR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, </a:t>
              </a:r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대소비지와 떨어져 있어</a:t>
              </a:r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오늘날에는 비중이 많이 줄어 듦</a:t>
              </a:r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제철 </a:t>
              </a:r>
              <a:r>
                <a:rPr lang="en-US" altLang="ko-KR" sz="2800" dirty="0">
                  <a:solidFill>
                    <a:schemeClr val="bg1"/>
                  </a:solidFill>
                </a:rPr>
                <a:t>·</a:t>
              </a:r>
              <a:r>
                <a:rPr lang="en-US" altLang="ko-KR" sz="2400" dirty="0">
                  <a:solidFill>
                    <a:schemeClr val="bg1"/>
                  </a:solidFill>
                </a:rPr>
                <a:t> </a:t>
              </a:r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유리</a:t>
              </a:r>
              <a:r>
                <a:rPr lang="en-US" altLang="ko-KR" sz="2400" dirty="0">
                  <a:solidFill>
                    <a:schemeClr val="bg1"/>
                  </a:solidFill>
                </a:rPr>
                <a:t> ·</a:t>
              </a:r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시멘트 공업이 발달함</a:t>
              </a:r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690458-FC5F-4851-94BE-FECC69229211}"/>
                </a:ext>
              </a:extLst>
            </p:cNvPr>
            <p:cNvSpPr txBox="1"/>
            <p:nvPr/>
          </p:nvSpPr>
          <p:spPr>
            <a:xfrm>
              <a:off x="2797395" y="1254345"/>
              <a:ext cx="3686544" cy="504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기타큐슈</a:t>
              </a:r>
              <a:r>
                <a:rPr lang="ko-KR" altLang="en-US" sz="3600" b="1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공업 지대</a:t>
              </a: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2EA44A19-095A-402A-9912-8591698D7AF3}"/>
              </a:ext>
            </a:extLst>
          </p:cNvPr>
          <p:cNvGrpSpPr/>
          <p:nvPr/>
        </p:nvGrpSpPr>
        <p:grpSpPr>
          <a:xfrm>
            <a:off x="1306939" y="1808821"/>
            <a:ext cx="6469418" cy="1946856"/>
            <a:chOff x="334831" y="1595437"/>
            <a:chExt cx="8413633" cy="2373623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62B5892A-3EB7-4922-A505-71BE2FBF8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4831" y="1595437"/>
              <a:ext cx="4096912" cy="23736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30F6B335-44A6-4E42-9A8E-2B4521308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959" y="1595437"/>
              <a:ext cx="4092505" cy="23736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28321607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252536" y="-66788"/>
            <a:ext cx="9150677" cy="6991576"/>
          </a:xfrm>
          <a:prstGeom prst="rect">
            <a:avLst/>
          </a:prstGeom>
          <a:solidFill>
            <a:srgbClr val="293A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D6FA8017-BB4F-47DB-87B7-3178B220AE90}"/>
              </a:ext>
            </a:extLst>
          </p:cNvPr>
          <p:cNvSpPr/>
          <p:nvPr/>
        </p:nvSpPr>
        <p:spPr>
          <a:xfrm>
            <a:off x="-252536" y="177905"/>
            <a:ext cx="7812868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 공업 지대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4)</a:t>
            </a:r>
            <a:r>
              <a:rPr lang="ko-KR" altLang="en-US" sz="28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기타큐슈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공업 지대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FA1BB5-9697-41F7-ABC9-0FF2D0F6F401}"/>
              </a:ext>
            </a:extLst>
          </p:cNvPr>
          <p:cNvCxnSpPr/>
          <p:nvPr/>
        </p:nvCxnSpPr>
        <p:spPr>
          <a:xfrm flipH="1">
            <a:off x="7164289" y="9456"/>
            <a:ext cx="216024" cy="7951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모서리가 둥근 직사각형 6"/>
          <p:cNvSpPr/>
          <p:nvPr/>
        </p:nvSpPr>
        <p:spPr>
          <a:xfrm>
            <a:off x="500207" y="1966917"/>
            <a:ext cx="8136904" cy="4021062"/>
          </a:xfrm>
          <a:prstGeom prst="roundRect">
            <a:avLst/>
          </a:prstGeom>
          <a:noFill/>
          <a:ln w="38100">
            <a:solidFill>
              <a:srgbClr val="F4B7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1897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년 </a:t>
            </a:r>
            <a:r>
              <a:rPr lang="ko-KR" altLang="en-US" sz="2000" dirty="0" err="1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야하타에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 관영 제철소가 준공된 뒤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제철공업 중심으로 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4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대 공업지역으로 발달</a:t>
            </a:r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제 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2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차 세계 대전 이 후 에너지 혁명과 </a:t>
            </a:r>
            <a:r>
              <a:rPr lang="ko-KR" altLang="en-US" sz="2000" dirty="0" err="1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지쿠호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 탄전의 노후화로</a:t>
            </a:r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탄전을 배경으로 가지는 우위성이 약화</a:t>
            </a:r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전후 기술혁신의 성과가 높은 석유화학 공업을 갖추지 못하였고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,</a:t>
            </a: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종래의 원료공급지이자 제품시장이었던 중국과 교류가 끊김</a:t>
            </a:r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또한 소비재 공업의 낙후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국내 </a:t>
            </a:r>
            <a:r>
              <a:rPr lang="ko-KR" altLang="en-US" sz="2000" dirty="0" err="1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대시장과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 </a:t>
            </a:r>
            <a:r>
              <a:rPr lang="ko-KR" altLang="en-US" sz="2000" dirty="0" err="1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격리성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용지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용수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교통 등 산업 기반의 취약성으로 생산성 저하</a:t>
            </a:r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03336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6677" y="-133576"/>
            <a:ext cx="9150677" cy="6991576"/>
          </a:xfrm>
          <a:prstGeom prst="rect">
            <a:avLst/>
          </a:prstGeom>
          <a:solidFill>
            <a:srgbClr val="293A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F0856A7-6221-472E-BBE5-EA2FFAF3F63A}"/>
              </a:ext>
            </a:extLst>
          </p:cNvPr>
          <p:cNvGrpSpPr/>
          <p:nvPr/>
        </p:nvGrpSpPr>
        <p:grpSpPr>
          <a:xfrm>
            <a:off x="1678521" y="627775"/>
            <a:ext cx="5773799" cy="5039606"/>
            <a:chOff x="1446592" y="627775"/>
            <a:chExt cx="5773799" cy="5039606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58F1C6B-5DE1-4BEF-80D4-55CE15BCA8F1}"/>
                </a:ext>
              </a:extLst>
            </p:cNvPr>
            <p:cNvGrpSpPr/>
            <p:nvPr/>
          </p:nvGrpSpPr>
          <p:grpSpPr>
            <a:xfrm>
              <a:off x="1511660" y="764704"/>
              <a:ext cx="5652628" cy="4902677"/>
              <a:chOff x="-990618" y="3618387"/>
              <a:chExt cx="5652628" cy="4902677"/>
            </a:xfrm>
          </p:grpSpPr>
          <p:sp>
            <p:nvSpPr>
              <p:cNvPr id="7" name="평행 사변형 6">
                <a:extLst>
                  <a:ext uri="{FF2B5EF4-FFF2-40B4-BE49-F238E27FC236}">
                    <a16:creationId xmlns:a16="http://schemas.microsoft.com/office/drawing/2014/main" id="{0422D96C-6FF8-4AF8-B7D3-7F2F3C6F386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5652628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43580D-F5B2-4290-A7A7-C9E8128DA95E}"/>
                  </a:ext>
                </a:extLst>
              </p:cNvPr>
              <p:cNvSpPr txBox="1"/>
              <p:nvPr/>
            </p:nvSpPr>
            <p:spPr>
              <a:xfrm>
                <a:off x="1385646" y="3618387"/>
                <a:ext cx="95731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0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목 차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5DBFE14-B853-4AEE-8336-F275D300E2C2}"/>
                  </a:ext>
                </a:extLst>
              </p:cNvPr>
              <p:cNvSpPr txBox="1"/>
              <p:nvPr/>
            </p:nvSpPr>
            <p:spPr>
              <a:xfrm>
                <a:off x="-758875" y="4412247"/>
                <a:ext cx="3837910" cy="410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ko-KR" alt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일본 공업의 역사</a:t>
                </a:r>
                <a:endParaRPr lang="en-US" altLang="ko-KR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pPr marL="514350" indent="-514350">
                  <a:buAutoNum type="arabicPeriod"/>
                </a:pPr>
                <a:endParaRPr lang="en-US" altLang="ko-KR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r>
                  <a:rPr lang="en-US" altLang="ko-KR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2. </a:t>
                </a:r>
                <a:r>
                  <a:rPr lang="ko-KR" alt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태평양 벨트</a:t>
                </a:r>
                <a:r>
                  <a:rPr lang="en-US" altLang="ko-KR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 </a:t>
                </a:r>
              </a:p>
              <a:p>
                <a:r>
                  <a:rPr lang="en-US" altLang="ko-KR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</a:t>
                </a:r>
              </a:p>
              <a:p>
                <a:r>
                  <a:rPr lang="en-US" altLang="ko-KR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3. </a:t>
                </a:r>
                <a:r>
                  <a:rPr lang="ko-KR" alt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일본의 </a:t>
                </a:r>
                <a:r>
                  <a:rPr lang="en-US" altLang="ko-KR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4</a:t>
                </a:r>
                <a:r>
                  <a:rPr lang="ko-KR" alt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대 공업 지대</a:t>
                </a:r>
                <a:endParaRPr lang="en-US" altLang="ko-KR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r>
                  <a:rPr lang="en-US" altLang="ko-KR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  </a:t>
                </a:r>
                <a:r>
                  <a:rPr lang="en-US" altLang="ko-KR" sz="2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1) </a:t>
                </a:r>
                <a:r>
                  <a:rPr lang="ko-KR" altLang="en-US" sz="27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게이힌</a:t>
                </a:r>
                <a:r>
                  <a:rPr lang="ko-KR" altLang="en-US" sz="2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공업 지대</a:t>
                </a:r>
                <a:endParaRPr lang="en-US" altLang="ko-KR" sz="2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r>
                  <a:rPr lang="en-US" altLang="ko-KR" sz="2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  2) </a:t>
                </a:r>
                <a:r>
                  <a:rPr lang="ko-KR" altLang="en-US" sz="27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주쿄</a:t>
                </a:r>
                <a:r>
                  <a:rPr lang="ko-KR" altLang="en-US" sz="2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공업 지대</a:t>
                </a:r>
                <a:r>
                  <a:rPr lang="en-US" altLang="ko-KR" sz="2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	</a:t>
                </a:r>
              </a:p>
              <a:p>
                <a:r>
                  <a:rPr lang="en-US" altLang="ko-KR" sz="2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  3) </a:t>
                </a:r>
                <a:r>
                  <a:rPr lang="ko-KR" altLang="en-US" sz="2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한신 공업 지대</a:t>
                </a:r>
                <a:endParaRPr lang="en-US" altLang="ko-KR" sz="2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r>
                  <a:rPr lang="en-US" altLang="ko-KR" sz="2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  4) </a:t>
                </a:r>
                <a:r>
                  <a:rPr lang="ko-KR" altLang="en-US" sz="27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기타큐슈</a:t>
                </a:r>
                <a:r>
                  <a:rPr lang="ko-KR" altLang="en-US" sz="2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공업 지대</a:t>
                </a:r>
              </a:p>
            </p:txBody>
          </p:sp>
        </p:grp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06B327AA-2534-46B2-A2D0-1308AADF1024}"/>
                </a:ext>
              </a:extLst>
            </p:cNvPr>
            <p:cNvCxnSpPr/>
            <p:nvPr/>
          </p:nvCxnSpPr>
          <p:spPr>
            <a:xfrm flipH="1">
              <a:off x="1446592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25B267A-007D-4116-BC29-E9217B4C65F3}"/>
                </a:ext>
              </a:extLst>
            </p:cNvPr>
            <p:cNvCxnSpPr/>
            <p:nvPr/>
          </p:nvCxnSpPr>
          <p:spPr>
            <a:xfrm flipH="1">
              <a:off x="7004367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50409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6677" y="-9807"/>
            <a:ext cx="9150677" cy="6991576"/>
          </a:xfrm>
          <a:prstGeom prst="rect">
            <a:avLst/>
          </a:prstGeom>
          <a:solidFill>
            <a:srgbClr val="293A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D6FA8017-BB4F-47DB-87B7-3178B220AE90}"/>
              </a:ext>
            </a:extLst>
          </p:cNvPr>
          <p:cNvSpPr/>
          <p:nvPr/>
        </p:nvSpPr>
        <p:spPr>
          <a:xfrm>
            <a:off x="-288540" y="70749"/>
            <a:ext cx="4068452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공업의 역사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FA1BB5-9697-41F7-ABC9-0FF2D0F6F401}"/>
              </a:ext>
            </a:extLst>
          </p:cNvPr>
          <p:cNvCxnSpPr/>
          <p:nvPr/>
        </p:nvCxnSpPr>
        <p:spPr>
          <a:xfrm flipH="1">
            <a:off x="3631071" y="-92817"/>
            <a:ext cx="216024" cy="7951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>
            <a:extLst>
              <a:ext uri="{FF2B5EF4-FFF2-40B4-BE49-F238E27FC236}">
                <a16:creationId xmlns:a16="http://schemas.microsoft.com/office/drawing/2014/main" id="{62B16077-6898-44E9-96D2-36FE53F86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23" y="1664804"/>
            <a:ext cx="3891806" cy="496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E1081B9C-8FCA-48D9-9E70-1763BA8C7C07}"/>
              </a:ext>
            </a:extLst>
          </p:cNvPr>
          <p:cNvGrpSpPr/>
          <p:nvPr/>
        </p:nvGrpSpPr>
        <p:grpSpPr>
          <a:xfrm>
            <a:off x="5652120" y="1894834"/>
            <a:ext cx="2507778" cy="4486494"/>
            <a:chOff x="5792168" y="1268760"/>
            <a:chExt cx="2504298" cy="4973479"/>
          </a:xfrm>
        </p:grpSpPr>
        <p:sp>
          <p:nvSpPr>
            <p:cNvPr id="17" name="모서리가 둥근 직사각형 8">
              <a:extLst>
                <a:ext uri="{FF2B5EF4-FFF2-40B4-BE49-F238E27FC236}">
                  <a16:creationId xmlns:a16="http://schemas.microsoft.com/office/drawing/2014/main" id="{D5D6380C-1753-4C5D-B8FE-57C6BC1C1671}"/>
                </a:ext>
              </a:extLst>
            </p:cNvPr>
            <p:cNvSpPr/>
            <p:nvPr/>
          </p:nvSpPr>
          <p:spPr>
            <a:xfrm>
              <a:off x="5796135" y="1268760"/>
              <a:ext cx="2500330" cy="500066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메이지 유신</a:t>
              </a:r>
            </a:p>
          </p:txBody>
        </p:sp>
        <p:sp>
          <p:nvSpPr>
            <p:cNvPr id="18" name="모서리가 둥근 직사각형 9">
              <a:extLst>
                <a:ext uri="{FF2B5EF4-FFF2-40B4-BE49-F238E27FC236}">
                  <a16:creationId xmlns:a16="http://schemas.microsoft.com/office/drawing/2014/main" id="{A785A584-4A8F-483C-8D95-DCF8A8A890D9}"/>
                </a:ext>
              </a:extLst>
            </p:cNvPr>
            <p:cNvSpPr/>
            <p:nvPr/>
          </p:nvSpPr>
          <p:spPr>
            <a:xfrm>
              <a:off x="5792168" y="2340330"/>
              <a:ext cx="2500330" cy="500066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제</a:t>
              </a:r>
              <a:r>
                <a:rPr lang="en-US" altLang="ko-KR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</a:t>
              </a:r>
              <a:r>
                <a:rPr lang="ko-KR" altLang="en-US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차 세계 대전</a:t>
              </a:r>
            </a:p>
          </p:txBody>
        </p:sp>
        <p:sp>
          <p:nvSpPr>
            <p:cNvPr id="19" name="모서리가 둥근 직사각형 10">
              <a:extLst>
                <a:ext uri="{FF2B5EF4-FFF2-40B4-BE49-F238E27FC236}">
                  <a16:creationId xmlns:a16="http://schemas.microsoft.com/office/drawing/2014/main" id="{F0565F33-E582-4542-B440-E36792B86CDD}"/>
                </a:ext>
              </a:extLst>
            </p:cNvPr>
            <p:cNvSpPr/>
            <p:nvPr/>
          </p:nvSpPr>
          <p:spPr>
            <a:xfrm>
              <a:off x="5796136" y="4626346"/>
              <a:ext cx="2500330" cy="500066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1970</a:t>
              </a:r>
              <a:r>
                <a: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년대</a:t>
              </a:r>
            </a:p>
          </p:txBody>
        </p:sp>
        <p:sp>
          <p:nvSpPr>
            <p:cNvPr id="20" name="모서리가 둥근 직사각형 11">
              <a:extLst>
                <a:ext uri="{FF2B5EF4-FFF2-40B4-BE49-F238E27FC236}">
                  <a16:creationId xmlns:a16="http://schemas.microsoft.com/office/drawing/2014/main" id="{2DC96954-A0F9-4E33-A4D6-9D790CC10AB5}"/>
                </a:ext>
              </a:extLst>
            </p:cNvPr>
            <p:cNvSpPr/>
            <p:nvPr/>
          </p:nvSpPr>
          <p:spPr>
            <a:xfrm>
              <a:off x="5796136" y="3483338"/>
              <a:ext cx="2500330" cy="500066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1950</a:t>
              </a:r>
              <a:r>
                <a: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년대</a:t>
              </a:r>
            </a:p>
          </p:txBody>
        </p:sp>
        <p:sp>
          <p:nvSpPr>
            <p:cNvPr id="22" name="모서리가 둥근 직사각형 10">
              <a:extLst>
                <a:ext uri="{FF2B5EF4-FFF2-40B4-BE49-F238E27FC236}">
                  <a16:creationId xmlns:a16="http://schemas.microsoft.com/office/drawing/2014/main" id="{33CF1F4C-24A5-4543-A5CD-DB297E025309}"/>
                </a:ext>
              </a:extLst>
            </p:cNvPr>
            <p:cNvSpPr/>
            <p:nvPr/>
          </p:nvSpPr>
          <p:spPr>
            <a:xfrm>
              <a:off x="5796136" y="5742173"/>
              <a:ext cx="2500330" cy="500066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1980</a:t>
              </a:r>
              <a:r>
                <a: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36056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39345" y="-16877"/>
            <a:ext cx="9150677" cy="6991576"/>
          </a:xfrm>
          <a:prstGeom prst="rect">
            <a:avLst/>
          </a:prstGeom>
          <a:solidFill>
            <a:srgbClr val="293A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D6FA8017-BB4F-47DB-87B7-3178B220AE90}"/>
              </a:ext>
            </a:extLst>
          </p:cNvPr>
          <p:cNvSpPr/>
          <p:nvPr/>
        </p:nvSpPr>
        <p:spPr>
          <a:xfrm>
            <a:off x="-252536" y="177905"/>
            <a:ext cx="7524836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 공업 지대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1)</a:t>
            </a:r>
            <a:r>
              <a:rPr lang="ko-KR" altLang="en-US" sz="28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게이힌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공업 지대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FA1BB5-9697-41F7-ABC9-0FF2D0F6F401}"/>
              </a:ext>
            </a:extLst>
          </p:cNvPr>
          <p:cNvCxnSpPr/>
          <p:nvPr/>
        </p:nvCxnSpPr>
        <p:spPr>
          <a:xfrm flipH="1">
            <a:off x="7164289" y="9456"/>
            <a:ext cx="216024" cy="7951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B6D028-E7AE-4FF2-AE16-ADD7EED7938E}"/>
              </a:ext>
            </a:extLst>
          </p:cNvPr>
          <p:cNvGrpSpPr/>
          <p:nvPr/>
        </p:nvGrpSpPr>
        <p:grpSpPr>
          <a:xfrm>
            <a:off x="1061127" y="2042846"/>
            <a:ext cx="7021746" cy="1836204"/>
            <a:chOff x="215516" y="1592796"/>
            <a:chExt cx="8425901" cy="2376264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7614FA0A-FE1A-4CAB-ACFD-1622DB7A2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631" y="1595437"/>
              <a:ext cx="4098786" cy="23736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75801900-3C3B-4C5C-8A89-031AA12B8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5516" y="1592796"/>
              <a:ext cx="4212468" cy="2376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58C2DF6-EEEC-4EFF-855A-2A832C810AA9}"/>
              </a:ext>
            </a:extLst>
          </p:cNvPr>
          <p:cNvGrpSpPr/>
          <p:nvPr/>
        </p:nvGrpSpPr>
        <p:grpSpPr>
          <a:xfrm>
            <a:off x="323527" y="4436692"/>
            <a:ext cx="8424937" cy="2052648"/>
            <a:chOff x="395535" y="1193237"/>
            <a:chExt cx="8424937" cy="1800619"/>
          </a:xfrm>
        </p:grpSpPr>
        <p:sp>
          <p:nvSpPr>
            <p:cNvPr id="15" name="모서리가 둥근 직사각형 8">
              <a:extLst>
                <a:ext uri="{FF2B5EF4-FFF2-40B4-BE49-F238E27FC236}">
                  <a16:creationId xmlns:a16="http://schemas.microsoft.com/office/drawing/2014/main" id="{222CF888-4E16-4079-9EC1-3F4CB0B8D84F}"/>
                </a:ext>
              </a:extLst>
            </p:cNvPr>
            <p:cNvSpPr/>
            <p:nvPr/>
          </p:nvSpPr>
          <p:spPr>
            <a:xfrm>
              <a:off x="395535" y="1506831"/>
              <a:ext cx="8424937" cy="1487025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도쿄</a:t>
              </a: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, </a:t>
              </a:r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요코하마</a:t>
              </a:r>
              <a:r>
                <a:rPr lang="en-US" altLang="ko-KR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, </a:t>
              </a:r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가와사키</a:t>
              </a:r>
              <a:r>
                <a:rPr lang="en-US" altLang="ko-KR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등을 중심으로 발달한</a:t>
              </a:r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일본 최대의 공업지역으로  경공업 </a:t>
              </a: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r>
                <a:rPr lang="en-US" altLang="ko-KR" sz="2800" dirty="0">
                  <a:solidFill>
                    <a:schemeClr val="bg1"/>
                  </a:solidFill>
                </a:rPr>
                <a:t>·</a:t>
              </a:r>
              <a:r>
                <a:rPr lang="en-US" altLang="ko-KR" sz="2400" dirty="0">
                  <a:solidFill>
                    <a:schemeClr val="bg1"/>
                  </a:solidFill>
                </a:rPr>
                <a:t>  </a:t>
              </a:r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중화학 공업이 발달함 </a:t>
              </a:r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690458-FC5F-4851-94BE-FECC69229211}"/>
                </a:ext>
              </a:extLst>
            </p:cNvPr>
            <p:cNvSpPr txBox="1"/>
            <p:nvPr/>
          </p:nvSpPr>
          <p:spPr>
            <a:xfrm>
              <a:off x="2906808" y="1193237"/>
              <a:ext cx="34023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 err="1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게이힌</a:t>
              </a:r>
              <a:r>
                <a:rPr lang="ko-KR" altLang="en-US" sz="3600" b="1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공업 지대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14599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0" y="-4958"/>
            <a:ext cx="9150677" cy="6991576"/>
          </a:xfrm>
          <a:prstGeom prst="rect">
            <a:avLst/>
          </a:prstGeom>
          <a:solidFill>
            <a:srgbClr val="293A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D6FA8017-BB4F-47DB-87B7-3178B220AE90}"/>
              </a:ext>
            </a:extLst>
          </p:cNvPr>
          <p:cNvSpPr/>
          <p:nvPr/>
        </p:nvSpPr>
        <p:spPr>
          <a:xfrm>
            <a:off x="-252536" y="177905"/>
            <a:ext cx="7524836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 공업 지대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1)</a:t>
            </a:r>
            <a:r>
              <a:rPr lang="ko-KR" altLang="en-US" sz="28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게이힌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공업 지대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FA1BB5-9697-41F7-ABC9-0FF2D0F6F401}"/>
              </a:ext>
            </a:extLst>
          </p:cNvPr>
          <p:cNvCxnSpPr/>
          <p:nvPr/>
        </p:nvCxnSpPr>
        <p:spPr>
          <a:xfrm flipH="1">
            <a:off x="7164289" y="9456"/>
            <a:ext cx="216024" cy="7951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모서리가 둥근 직사각형 6"/>
          <p:cNvSpPr/>
          <p:nvPr/>
        </p:nvSpPr>
        <p:spPr>
          <a:xfrm>
            <a:off x="4245010" y="1248651"/>
            <a:ext cx="4694491" cy="5472607"/>
          </a:xfrm>
          <a:prstGeom prst="roundRect">
            <a:avLst/>
          </a:prstGeom>
          <a:noFill/>
          <a:ln w="38100">
            <a:solidFill>
              <a:srgbClr val="F4B7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제 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1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차 세계대전의 전승국인 </a:t>
            </a:r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일본은 호황이었다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이때부터 도쿄에 </a:t>
            </a:r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집중하고 있던 공장 군이 요코하마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</a:p>
          <a:p>
            <a:pPr algn="ctr"/>
            <a:r>
              <a:rPr lang="ko-KR" altLang="en-US" sz="2000" dirty="0" err="1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카와사키에도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 많이 진출 하기 시작</a:t>
            </a:r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만주 사변이 일어나자 군수 산업이 더욱 성장했다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특히 조선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자동차는 </a:t>
            </a:r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정부의 지원을 받아서 크게 성장</a:t>
            </a:r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태평양 전쟁이 일어나 도쿄 </a:t>
            </a:r>
            <a:r>
              <a:rPr lang="ko-KR" altLang="en-US" sz="2000" dirty="0" err="1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대공습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</a:p>
          <a:p>
            <a:pPr algn="ctr"/>
            <a:r>
              <a:rPr lang="ko-KR" altLang="en-US" sz="2000" dirty="0" err="1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가와사키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 </a:t>
            </a:r>
            <a:r>
              <a:rPr lang="ko-KR" altLang="en-US" sz="2000" dirty="0" err="1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대공습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요코하마 </a:t>
            </a:r>
            <a:r>
              <a:rPr lang="ko-KR" altLang="en-US" sz="2000" dirty="0" err="1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대공습에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 </a:t>
            </a:r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의해 괴멸적인 타격을 받고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종전 후 미군이 접수해 산업 활동이 주춤</a:t>
            </a:r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</p:txBody>
      </p:sp>
      <p:pic>
        <p:nvPicPr>
          <p:cNvPr id="1026" name="Picture 2" descr="파일:attachment/tokyo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50796"/>
            <a:ext cx="2520280" cy="3103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22214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6677" y="0"/>
            <a:ext cx="9150677" cy="6991576"/>
          </a:xfrm>
          <a:prstGeom prst="rect">
            <a:avLst/>
          </a:prstGeom>
          <a:solidFill>
            <a:srgbClr val="293A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D6FA8017-BB4F-47DB-87B7-3178B220AE90}"/>
              </a:ext>
            </a:extLst>
          </p:cNvPr>
          <p:cNvSpPr/>
          <p:nvPr/>
        </p:nvSpPr>
        <p:spPr>
          <a:xfrm>
            <a:off x="-252536" y="177905"/>
            <a:ext cx="7524836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 공업 지대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1)</a:t>
            </a:r>
            <a:r>
              <a:rPr lang="ko-KR" altLang="en-US" sz="28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게이힌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공업 지대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FA1BB5-9697-41F7-ABC9-0FF2D0F6F401}"/>
              </a:ext>
            </a:extLst>
          </p:cNvPr>
          <p:cNvCxnSpPr/>
          <p:nvPr/>
        </p:nvCxnSpPr>
        <p:spPr>
          <a:xfrm flipH="1">
            <a:off x="7164289" y="9456"/>
            <a:ext cx="216024" cy="7951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모서리가 둥근 직사각형 6"/>
          <p:cNvSpPr/>
          <p:nvPr/>
        </p:nvSpPr>
        <p:spPr>
          <a:xfrm>
            <a:off x="359533" y="4017480"/>
            <a:ext cx="8460940" cy="2658102"/>
          </a:xfrm>
          <a:prstGeom prst="roundRect">
            <a:avLst/>
          </a:prstGeom>
          <a:noFill/>
          <a:ln w="38100">
            <a:solidFill>
              <a:srgbClr val="F4B7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한국 전쟁이 일어나자 정체하고 있던 산업 활동도 </a:t>
            </a:r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다시 움직이기 시작하고 고도 경제 성장 시대에 돌입</a:t>
            </a:r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1960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년 무렵부터 공장과 인구가 집중 되어 토지가격의 상승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공업용수의 부족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도로 정체 등의 다양한 문제가 나타나기 시작</a:t>
            </a:r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폐수와 매연에 의한 환경문제가 대두되면서 공장의 개축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확장을 규제하는 </a:t>
            </a:r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관련 법이 제정되었고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이로 인해 많은 공장들이 교외와 매립지로 이전</a:t>
            </a:r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</p:txBody>
      </p:sp>
      <p:pic>
        <p:nvPicPr>
          <p:cNvPr id="2050" name="Picture 2" descr="江東区全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5" y="1336791"/>
            <a:ext cx="3924440" cy="1989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5649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16001" y="-9965"/>
            <a:ext cx="9150677" cy="6991576"/>
          </a:xfrm>
          <a:prstGeom prst="rect">
            <a:avLst/>
          </a:prstGeom>
          <a:solidFill>
            <a:srgbClr val="293A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D6FA8017-BB4F-47DB-87B7-3178B220AE90}"/>
              </a:ext>
            </a:extLst>
          </p:cNvPr>
          <p:cNvSpPr/>
          <p:nvPr/>
        </p:nvSpPr>
        <p:spPr>
          <a:xfrm>
            <a:off x="-252536" y="177905"/>
            <a:ext cx="7524836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 공업 지대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2)</a:t>
            </a:r>
            <a:r>
              <a:rPr lang="ko-KR" altLang="en-US" sz="28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주쿄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공업 지대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FA1BB5-9697-41F7-ABC9-0FF2D0F6F401}"/>
              </a:ext>
            </a:extLst>
          </p:cNvPr>
          <p:cNvCxnSpPr/>
          <p:nvPr/>
        </p:nvCxnSpPr>
        <p:spPr>
          <a:xfrm flipH="1">
            <a:off x="7164289" y="9456"/>
            <a:ext cx="216024" cy="7951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58C2DF6-EEEC-4EFF-855A-2A832C810AA9}"/>
              </a:ext>
            </a:extLst>
          </p:cNvPr>
          <p:cNvGrpSpPr/>
          <p:nvPr/>
        </p:nvGrpSpPr>
        <p:grpSpPr>
          <a:xfrm>
            <a:off x="323527" y="4436692"/>
            <a:ext cx="8424937" cy="2052648"/>
            <a:chOff x="395535" y="1193237"/>
            <a:chExt cx="8424937" cy="1800619"/>
          </a:xfrm>
        </p:grpSpPr>
        <p:sp>
          <p:nvSpPr>
            <p:cNvPr id="15" name="모서리가 둥근 직사각형 8">
              <a:extLst>
                <a:ext uri="{FF2B5EF4-FFF2-40B4-BE49-F238E27FC236}">
                  <a16:creationId xmlns:a16="http://schemas.microsoft.com/office/drawing/2014/main" id="{222CF888-4E16-4079-9EC1-3F4CB0B8D84F}"/>
                </a:ext>
              </a:extLst>
            </p:cNvPr>
            <p:cNvSpPr/>
            <p:nvPr/>
          </p:nvSpPr>
          <p:spPr>
            <a:xfrm>
              <a:off x="395535" y="1506831"/>
              <a:ext cx="8424937" cy="1487025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나고야</a:t>
              </a: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, </a:t>
              </a:r>
              <a:r>
                <a:rPr lang="ko-KR" altLang="en-US" sz="2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도요타</a:t>
              </a:r>
              <a:r>
                <a:rPr lang="en-US" altLang="ko-KR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, </a:t>
              </a:r>
              <a:r>
                <a:rPr lang="ko-KR" altLang="en-US" sz="23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요카이치를</a:t>
              </a:r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중심으로 </a:t>
              </a:r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초기에는 섬유공업 </a:t>
              </a: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r>
                <a:rPr lang="en-US" altLang="ko-KR" sz="2800" dirty="0">
                  <a:solidFill>
                    <a:schemeClr val="bg1"/>
                  </a:solidFill>
                </a:rPr>
                <a:t>·</a:t>
              </a:r>
              <a:r>
                <a:rPr lang="en-US" altLang="ko-KR" sz="2400" dirty="0">
                  <a:solidFill>
                    <a:schemeClr val="bg1"/>
                  </a:solidFill>
                </a:rPr>
                <a:t>  </a:t>
              </a:r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도자기</a:t>
              </a:r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공업이 발달하였으나</a:t>
              </a:r>
              <a:r>
                <a:rPr lang="en-US" altLang="ko-KR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,</a:t>
              </a:r>
            </a:p>
            <a:p>
              <a:pPr algn="ctr"/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오늘 날에는  자동차 공업</a:t>
              </a: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r>
                <a:rPr lang="en-US" altLang="ko-KR" sz="2400" dirty="0">
                  <a:solidFill>
                    <a:schemeClr val="bg1"/>
                  </a:solidFill>
                </a:rPr>
                <a:t>· </a:t>
              </a:r>
              <a:r>
                <a:rPr lang="ko-KR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정유 공업이 발달함</a:t>
              </a:r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690458-FC5F-4851-94BE-FECC69229211}"/>
                </a:ext>
              </a:extLst>
            </p:cNvPr>
            <p:cNvSpPr txBox="1"/>
            <p:nvPr/>
          </p:nvSpPr>
          <p:spPr>
            <a:xfrm>
              <a:off x="3045696" y="1193237"/>
              <a:ext cx="3402389" cy="566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 err="1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주쿄</a:t>
              </a:r>
              <a:r>
                <a:rPr lang="ko-KR" altLang="en-US" sz="3600" b="1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공업 지대</a:t>
              </a: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BDF12891-24FF-412D-8EFE-DDDB1632993B}"/>
              </a:ext>
            </a:extLst>
          </p:cNvPr>
          <p:cNvGrpSpPr/>
          <p:nvPr/>
        </p:nvGrpSpPr>
        <p:grpSpPr>
          <a:xfrm>
            <a:off x="1186659" y="2135497"/>
            <a:ext cx="6733714" cy="1293504"/>
            <a:chOff x="358566" y="1595437"/>
            <a:chExt cx="8389899" cy="2373623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BE9E6DC8-7436-4FA4-8168-4B5434355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8566" y="1595437"/>
              <a:ext cx="4216809" cy="23736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7D6E90E9-6594-4DBC-9868-A2D771685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883" y="1595437"/>
              <a:ext cx="4073582" cy="23736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9101690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11181" y="9456"/>
            <a:ext cx="9150677" cy="6991576"/>
          </a:xfrm>
          <a:prstGeom prst="rect">
            <a:avLst/>
          </a:prstGeom>
          <a:solidFill>
            <a:srgbClr val="293A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D6FA8017-BB4F-47DB-87B7-3178B220AE90}"/>
              </a:ext>
            </a:extLst>
          </p:cNvPr>
          <p:cNvSpPr/>
          <p:nvPr/>
        </p:nvSpPr>
        <p:spPr>
          <a:xfrm>
            <a:off x="-252536" y="177905"/>
            <a:ext cx="7524836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 공업 지대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2)</a:t>
            </a:r>
            <a:r>
              <a:rPr lang="ko-KR" altLang="en-US" sz="28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주쿄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공업 지대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FA1BB5-9697-41F7-ABC9-0FF2D0F6F401}"/>
              </a:ext>
            </a:extLst>
          </p:cNvPr>
          <p:cNvCxnSpPr/>
          <p:nvPr/>
        </p:nvCxnSpPr>
        <p:spPr>
          <a:xfrm flipH="1">
            <a:off x="7164289" y="9456"/>
            <a:ext cx="216024" cy="7951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모서리가 둥근 직사각형 6"/>
          <p:cNvSpPr/>
          <p:nvPr/>
        </p:nvSpPr>
        <p:spPr>
          <a:xfrm>
            <a:off x="500207" y="3789040"/>
            <a:ext cx="8136904" cy="2940942"/>
          </a:xfrm>
          <a:prstGeom prst="roundRect">
            <a:avLst/>
          </a:prstGeom>
          <a:noFill/>
          <a:ln w="38100">
            <a:solidFill>
              <a:srgbClr val="F4B7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메이지 시대에는 가내 공업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섬유 공업이 성행했다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.</a:t>
            </a:r>
          </a:p>
          <a:p>
            <a:pPr algn="ctr"/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제 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2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차 세계 대전 중에 철강 산업과 기계 공업이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전후에는 석유 화학 산업이 진출했다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.</a:t>
            </a:r>
          </a:p>
          <a:p>
            <a:pPr algn="ctr"/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전쟁 중에는 </a:t>
            </a:r>
            <a:r>
              <a:rPr lang="ko-KR" altLang="en-US" sz="2000" dirty="0" err="1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아이치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 항공기와 </a:t>
            </a:r>
            <a:r>
              <a:rPr lang="ko-KR" altLang="en-US" sz="2000" dirty="0" err="1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미쓰비시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 중공업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</a:p>
          <a:p>
            <a:pPr algn="ctr"/>
            <a:r>
              <a:rPr lang="ko-KR" altLang="en-US" sz="2000" dirty="0" err="1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나카지마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 비행기 등의 군수 산업의 중요한 거점이었다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.</a:t>
            </a:r>
          </a:p>
          <a:p>
            <a:pPr algn="ctr"/>
            <a:endParaRPr lang="en-US" altLang="ko-KR" sz="2000" dirty="0">
              <a:solidFill>
                <a:schemeClr val="bg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현재는 </a:t>
            </a:r>
            <a:r>
              <a:rPr lang="ko-KR" altLang="en-US" sz="2000" dirty="0" err="1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도요타시를</a:t>
            </a:r>
            <a:r>
              <a:rPr lang="ko-KR" altLang="en-US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 중심으로 자동차 산업이 크게 발달 하였다</a:t>
            </a:r>
            <a:r>
              <a:rPr lang="en-US" altLang="ko-KR" sz="2000" dirty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.</a:t>
            </a:r>
          </a:p>
        </p:txBody>
      </p:sp>
      <p:pic>
        <p:nvPicPr>
          <p:cNvPr id="3074" name="Picture 2" descr="관련 이미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41" y="1368458"/>
            <a:ext cx="3175036" cy="1920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52647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39344" y="-66788"/>
            <a:ext cx="9150677" cy="6991576"/>
          </a:xfrm>
          <a:prstGeom prst="rect">
            <a:avLst/>
          </a:prstGeom>
          <a:solidFill>
            <a:srgbClr val="293A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D6FA8017-BB4F-47DB-87B7-3178B220AE90}"/>
              </a:ext>
            </a:extLst>
          </p:cNvPr>
          <p:cNvSpPr/>
          <p:nvPr/>
        </p:nvSpPr>
        <p:spPr>
          <a:xfrm>
            <a:off x="-252536" y="177905"/>
            <a:ext cx="7524836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 공업 지대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3)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한신 공업 지대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FA1BB5-9697-41F7-ABC9-0FF2D0F6F401}"/>
              </a:ext>
            </a:extLst>
          </p:cNvPr>
          <p:cNvCxnSpPr/>
          <p:nvPr/>
        </p:nvCxnSpPr>
        <p:spPr>
          <a:xfrm flipH="1">
            <a:off x="7164289" y="9456"/>
            <a:ext cx="216024" cy="7951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58C2DF6-EEEC-4EFF-855A-2A832C810AA9}"/>
              </a:ext>
            </a:extLst>
          </p:cNvPr>
          <p:cNvGrpSpPr/>
          <p:nvPr/>
        </p:nvGrpSpPr>
        <p:grpSpPr>
          <a:xfrm>
            <a:off x="323527" y="4436692"/>
            <a:ext cx="8424937" cy="2052648"/>
            <a:chOff x="395535" y="1193237"/>
            <a:chExt cx="8424937" cy="1800619"/>
          </a:xfrm>
        </p:grpSpPr>
        <p:sp>
          <p:nvSpPr>
            <p:cNvPr id="15" name="모서리가 둥근 직사각형 8">
              <a:extLst>
                <a:ext uri="{FF2B5EF4-FFF2-40B4-BE49-F238E27FC236}">
                  <a16:creationId xmlns:a16="http://schemas.microsoft.com/office/drawing/2014/main" id="{222CF888-4E16-4079-9EC1-3F4CB0B8D84F}"/>
                </a:ext>
              </a:extLst>
            </p:cNvPr>
            <p:cNvSpPr/>
            <p:nvPr/>
          </p:nvSpPr>
          <p:spPr>
            <a:xfrm>
              <a:off x="395535" y="1506831"/>
              <a:ext cx="8424937" cy="1487025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오사카</a:t>
              </a: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, </a:t>
              </a:r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고베를 </a:t>
              </a:r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중심으로 </a:t>
              </a:r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철강 </a:t>
              </a:r>
              <a:r>
                <a:rPr lang="en-US" altLang="ko-KR" sz="2800" dirty="0">
                  <a:solidFill>
                    <a:schemeClr val="bg1"/>
                  </a:solidFill>
                </a:rPr>
                <a:t>·</a:t>
              </a:r>
              <a:r>
                <a:rPr lang="en-US" altLang="ko-KR" sz="2400" dirty="0">
                  <a:solidFill>
                    <a:schemeClr val="bg1"/>
                  </a:solidFill>
                </a:rPr>
                <a:t> </a:t>
              </a:r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조선</a:t>
              </a:r>
              <a:r>
                <a:rPr lang="en-US" altLang="ko-KR" sz="2400" dirty="0">
                  <a:solidFill>
                    <a:schemeClr val="bg1"/>
                  </a:solidFill>
                </a:rPr>
                <a:t> ·</a:t>
              </a:r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정유 </a:t>
              </a:r>
              <a:r>
                <a:rPr lang="en-US" altLang="ko-KR" sz="2400" dirty="0">
                  <a:solidFill>
                    <a:schemeClr val="bg1"/>
                  </a:solidFill>
                </a:rPr>
                <a:t>· </a:t>
              </a:r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전자</a:t>
              </a:r>
              <a:r>
                <a:rPr lang="en-US" altLang="ko-KR" sz="2400" dirty="0">
                  <a:solidFill>
                    <a:schemeClr val="bg1"/>
                  </a:solidFill>
                </a:rPr>
                <a:t> ·</a:t>
              </a:r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섬유 공업 등이 발달한</a:t>
              </a:r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일본 제 </a:t>
              </a:r>
              <a:r>
                <a:rPr lang="en-US" altLang="ko-KR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</a:t>
              </a:r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의 공업 지역</a:t>
              </a:r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690458-FC5F-4851-94BE-FECC69229211}"/>
                </a:ext>
              </a:extLst>
            </p:cNvPr>
            <p:cNvSpPr txBox="1"/>
            <p:nvPr/>
          </p:nvSpPr>
          <p:spPr>
            <a:xfrm>
              <a:off x="3045696" y="1193237"/>
              <a:ext cx="3402389" cy="566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한신 공업 지대</a:t>
              </a: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D3E719C5-3E6A-49BF-8E32-CC38C5E73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3115" y="2060849"/>
            <a:ext cx="2519994" cy="144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E722394-2C52-4D56-BE92-E0BF405CE9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28" y="2060849"/>
            <a:ext cx="2383484" cy="144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964048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5504</TotalTime>
  <Words>511</Words>
  <Application>Microsoft Office PowerPoint</Application>
  <PresentationFormat>화면 슬라이드 쇼(4:3)</PresentationFormat>
  <Paragraphs>98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나눔명조 ExtraBold</vt:lpstr>
      <vt:lpstr>나눔바른고딕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민혜원</dc:creator>
  <cp:lastModifiedBy>민해오</cp:lastModifiedBy>
  <cp:revision>328</cp:revision>
  <dcterms:created xsi:type="dcterms:W3CDTF">2016-04-02T13:07:11Z</dcterms:created>
  <dcterms:modified xsi:type="dcterms:W3CDTF">2017-12-12T13:40:49Z</dcterms:modified>
  <cp:version>0906.0100.01</cp:version>
</cp:coreProperties>
</file>