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359" r:id="rId2"/>
    <p:sldId id="360" r:id="rId3"/>
    <p:sldId id="361" r:id="rId4"/>
    <p:sldId id="362" r:id="rId5"/>
    <p:sldId id="363" r:id="rId6"/>
    <p:sldId id="364" r:id="rId7"/>
    <p:sldId id="370" r:id="rId8"/>
    <p:sldId id="372" r:id="rId9"/>
    <p:sldId id="371" r:id="rId10"/>
    <p:sldId id="373" r:id="rId11"/>
    <p:sldId id="374" r:id="rId12"/>
    <p:sldId id="375" r:id="rId13"/>
    <p:sldId id="376" r:id="rId14"/>
  </p:sldIdLst>
  <p:sldSz cx="9144000" cy="6858000" type="screen4x3"/>
  <p:notesSz cx="6858000" cy="9144000"/>
  <p:embeddedFontLst>
    <p:embeddedFont>
      <p:font typeface="나눔바른고딕" panose="020B0603020101020101" pitchFamily="50" charset="-127"/>
      <p:regular r:id="rId16"/>
      <p:bold r:id="rId17"/>
    </p:embeddedFont>
    <p:embeddedFont>
      <p:font typeface="나눔명조 ExtraBold" panose="02020603020101020101" pitchFamily="18" charset="-12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9B"/>
    <a:srgbClr val="F4B728"/>
    <a:srgbClr val="293A4A"/>
    <a:srgbClr val="2F8CAB"/>
    <a:srgbClr val="FF9999"/>
    <a:srgbClr val="FE4904"/>
    <a:srgbClr val="6E635D"/>
    <a:srgbClr val="FCF5EB"/>
    <a:srgbClr val="C97E7D"/>
    <a:srgbClr val="C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488"/>
  </p:normalViewPr>
  <p:slideViewPr>
    <p:cSldViewPr snapToObjects="1">
      <p:cViewPr varScale="1">
        <p:scale>
          <a:sx n="60" d="100"/>
          <a:sy n="60" d="100"/>
        </p:scale>
        <p:origin x="258" y="66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90729345484906E-2"/>
          <c:y val="7.3399450105516434E-2"/>
          <c:w val="0.8602326149453714"/>
          <c:h val="0.841054250911083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rgbClr val="FF079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FD-4CCF-AB43-4BC204CE414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FD-4CCF-AB43-4BC204CE414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FD-4CCF-AB43-4BC204CE4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FD-4CCF-AB43-4BC204CE4149}"/>
              </c:ext>
            </c:extLst>
          </c:dPt>
          <c:cat>
            <c:strRef>
              <c:f>Sheet1!$A$2:$A$5</c:f>
              <c:strCache>
                <c:ptCount val="3"/>
                <c:pt idx="0">
                  <c:v>매우 불안</c:v>
                </c:pt>
                <c:pt idx="1">
                  <c:v>불안</c:v>
                </c:pt>
                <c:pt idx="2">
                  <c:v>기타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0.69199999999999995</c:v>
                </c:pt>
                <c:pt idx="1">
                  <c:v>0.27400000000000002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F-4305-BC1F-5F340149B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3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1zT4wykEhc" TargetMode="External"/><Relationship Id="rId5" Type="http://schemas.microsoft.com/office/2007/relationships/hdphoto" Target="../media/hdphoto14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F872F6F9-1452-419E-AE2A-9E9030A8A1CA}"/>
              </a:ext>
            </a:extLst>
          </p:cNvPr>
          <p:cNvSpPr/>
          <p:nvPr/>
        </p:nvSpPr>
        <p:spPr>
          <a:xfrm flipH="1" flipV="1">
            <a:off x="-2328337" y="0"/>
            <a:ext cx="3839997" cy="3250886"/>
          </a:xfrm>
          <a:prstGeom prst="parallelogram">
            <a:avLst/>
          </a:prstGeom>
          <a:solidFill>
            <a:srgbClr val="F4B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85E4E63-DD6A-43FB-8876-90DB0D42A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76" y="0"/>
            <a:ext cx="9281000" cy="6858000"/>
          </a:xfrm>
          <a:prstGeom prst="parallelogram">
            <a:avLst/>
          </a:prstGeom>
        </p:spPr>
      </p:pic>
      <p:sp>
        <p:nvSpPr>
          <p:cNvPr id="28" name="평행 사변형 27">
            <a:extLst>
              <a:ext uri="{FF2B5EF4-FFF2-40B4-BE49-F238E27FC236}">
                <a16:creationId xmlns:a16="http://schemas.microsoft.com/office/drawing/2014/main" id="{5752CCEF-8382-4B52-A720-8270E6E5E419}"/>
              </a:ext>
            </a:extLst>
          </p:cNvPr>
          <p:cNvSpPr/>
          <p:nvPr/>
        </p:nvSpPr>
        <p:spPr>
          <a:xfrm>
            <a:off x="1970711" y="11149"/>
            <a:ext cx="9553410" cy="6858000"/>
          </a:xfrm>
          <a:prstGeom prst="parallelogram">
            <a:avLst/>
          </a:prstGeom>
          <a:solidFill>
            <a:srgbClr val="293A4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B0DC5D-37A2-4CBE-8530-9CCF04466BE3}"/>
              </a:ext>
            </a:extLst>
          </p:cNvPr>
          <p:cNvSpPr txBox="1"/>
          <p:nvPr/>
        </p:nvSpPr>
        <p:spPr>
          <a:xfrm>
            <a:off x="2115295" y="620688"/>
            <a:ext cx="4148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500" dirty="0">
                <a:solidFill>
                  <a:srgbClr val="293A4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산업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BC590A-932C-459D-89DE-3BB785A37FAA}"/>
              </a:ext>
            </a:extLst>
          </p:cNvPr>
          <p:cNvSpPr txBox="1"/>
          <p:nvPr/>
        </p:nvSpPr>
        <p:spPr>
          <a:xfrm>
            <a:off x="3383868" y="1690266"/>
            <a:ext cx="2751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 산 업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38CB29E-8DC3-4870-A63E-36EB204A7397}"/>
              </a:ext>
            </a:extLst>
          </p:cNvPr>
          <p:cNvCxnSpPr>
            <a:cxnSpLocks/>
          </p:cNvCxnSpPr>
          <p:nvPr/>
        </p:nvCxnSpPr>
        <p:spPr>
          <a:xfrm flipH="1">
            <a:off x="2418056" y="-24503"/>
            <a:ext cx="228571" cy="789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F4CD85F8-4685-40B4-ADA8-800590137C8E}"/>
              </a:ext>
            </a:extLst>
          </p:cNvPr>
          <p:cNvGrpSpPr/>
          <p:nvPr/>
        </p:nvGrpSpPr>
        <p:grpSpPr>
          <a:xfrm>
            <a:off x="-990618" y="3645024"/>
            <a:ext cx="5652628" cy="468052"/>
            <a:chOff x="-990618" y="3645024"/>
            <a:chExt cx="5652628" cy="468052"/>
          </a:xfrm>
        </p:grpSpPr>
        <p:sp>
          <p:nvSpPr>
            <p:cNvPr id="7" name="평행 사변형 6">
              <a:extLst>
                <a:ext uri="{FF2B5EF4-FFF2-40B4-BE49-F238E27FC236}">
                  <a16:creationId xmlns:a16="http://schemas.microsoft.com/office/drawing/2014/main" id="{0422D96C-6FF8-4AF8-B7D3-7F2F3C6F386F}"/>
                </a:ext>
              </a:extLst>
            </p:cNvPr>
            <p:cNvSpPr/>
            <p:nvPr/>
          </p:nvSpPr>
          <p:spPr>
            <a:xfrm>
              <a:off x="-990618" y="3645024"/>
              <a:ext cx="5652628" cy="468052"/>
            </a:xfrm>
            <a:prstGeom prst="parallelogram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43580D-F5B2-4290-A7A7-C9E8128DA95E}"/>
                </a:ext>
              </a:extLst>
            </p:cNvPr>
            <p:cNvSpPr txBox="1"/>
            <p:nvPr/>
          </p:nvSpPr>
          <p:spPr>
            <a:xfrm>
              <a:off x="999311" y="3661540"/>
              <a:ext cx="327365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세계 제일의 수산물 소비국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FE2DED6-6442-4678-892C-196A8BECF34C}"/>
              </a:ext>
            </a:extLst>
          </p:cNvPr>
          <p:cNvGrpSpPr/>
          <p:nvPr/>
        </p:nvGrpSpPr>
        <p:grpSpPr>
          <a:xfrm>
            <a:off x="-990618" y="4311478"/>
            <a:ext cx="5922658" cy="473680"/>
            <a:chOff x="-990618" y="4311478"/>
            <a:chExt cx="5922658" cy="473680"/>
          </a:xfrm>
        </p:grpSpPr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EEC9121E-8A4C-41DA-842A-5DAB4FDEA177}"/>
                </a:ext>
              </a:extLst>
            </p:cNvPr>
            <p:cNvSpPr/>
            <p:nvPr/>
          </p:nvSpPr>
          <p:spPr>
            <a:xfrm>
              <a:off x="-990618" y="4317106"/>
              <a:ext cx="5922658" cy="468052"/>
            </a:xfrm>
            <a:prstGeom prst="parallelogram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90C15E-4763-49E9-8A27-366FC66A88DC}"/>
                </a:ext>
              </a:extLst>
            </p:cNvPr>
            <p:cNvSpPr txBox="1"/>
            <p:nvPr/>
          </p:nvSpPr>
          <p:spPr>
            <a:xfrm>
              <a:off x="1814368" y="4311478"/>
              <a:ext cx="294503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3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일제강점기</a:t>
              </a:r>
              <a:r>
                <a:rPr lang="ko-KR" altLang="en-US" sz="2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와 약탈 행위</a:t>
              </a:r>
              <a:endPara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F0E0385-3E11-4B88-8951-2851921C1CF8}"/>
              </a:ext>
            </a:extLst>
          </p:cNvPr>
          <p:cNvCxnSpPr>
            <a:cxnSpLocks/>
          </p:cNvCxnSpPr>
          <p:nvPr/>
        </p:nvCxnSpPr>
        <p:spPr>
          <a:xfrm flipH="1">
            <a:off x="647564" y="2132856"/>
            <a:ext cx="607690" cy="2178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489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1352B66-72A6-4F74-BCC7-73E63647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8709" y="-30341"/>
            <a:ext cx="9539057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06BC4A-D9F3-4C54-9AD9-74E34276389B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7E4BD2A-E963-4B05-9E10-5388934A03A6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8" name="평행 사변형 47">
                <a:extLst>
                  <a:ext uri="{FF2B5EF4-FFF2-40B4-BE49-F238E27FC236}">
                    <a16:creationId xmlns:a16="http://schemas.microsoft.com/office/drawing/2014/main" id="{9C458426-3585-448E-BDB4-B6D9BC98269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7FE588-6ADD-4DB3-977D-205C32D917C6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81359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현재의 일본 수산업</a:t>
                </a: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FAD2A61-98EC-4F5A-8316-AE7CFAB9C4C2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F8459CB-93AE-4806-BBE6-099FDF82C461}"/>
              </a:ext>
            </a:extLst>
          </p:cNvPr>
          <p:cNvGrpSpPr/>
          <p:nvPr/>
        </p:nvGrpSpPr>
        <p:grpSpPr>
          <a:xfrm>
            <a:off x="1723487" y="520871"/>
            <a:ext cx="5927723" cy="6067313"/>
            <a:chOff x="1723487" y="520871"/>
            <a:chExt cx="5927723" cy="6067313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810DDE33-1473-4C78-B143-F157744C5FD7}"/>
                </a:ext>
              </a:extLst>
            </p:cNvPr>
            <p:cNvSpPr/>
            <p:nvPr/>
          </p:nvSpPr>
          <p:spPr>
            <a:xfrm>
              <a:off x="1723487" y="733871"/>
              <a:ext cx="5927723" cy="5854313"/>
            </a:xfrm>
            <a:prstGeom prst="ellipse">
              <a:avLst/>
            </a:prstGeom>
            <a:solidFill>
              <a:srgbClr val="F4B728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2A278-E344-467A-9A9B-D9192598BE39}"/>
                </a:ext>
              </a:extLst>
            </p:cNvPr>
            <p:cNvSpPr txBox="1"/>
            <p:nvPr/>
          </p:nvSpPr>
          <p:spPr>
            <a:xfrm>
              <a:off x="3447094" y="520871"/>
              <a:ext cx="2480412" cy="912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93A4A"/>
                  </a:highlight>
                </a:rPr>
                <a:t>2011</a:t>
              </a:r>
              <a:r>
                <a:rPr lang="ko-KR" altLang="en-US" sz="4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93A4A"/>
                  </a:highlight>
                </a:rPr>
                <a:t>년</a:t>
              </a:r>
            </a:p>
          </p:txBody>
        </p: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C4E2C806-46E4-4797-99E1-6E88D3E1C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7744" y="2164752"/>
              <a:ext cx="4838921" cy="29826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96E52C-1DB7-4515-9F73-56E830E0449A}"/>
                </a:ext>
              </a:extLst>
            </p:cNvPr>
            <p:cNvSpPr txBox="1"/>
            <p:nvPr/>
          </p:nvSpPr>
          <p:spPr>
            <a:xfrm>
              <a:off x="3473103" y="5087954"/>
              <a:ext cx="2515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후쿠시마 원전 폭발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7766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1352B66-72A6-4F74-BCC7-73E63647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8709" y="-30341"/>
            <a:ext cx="9539057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06BC4A-D9F3-4C54-9AD9-74E34276389B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7E4BD2A-E963-4B05-9E10-5388934A03A6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8" name="평행 사변형 47">
                <a:extLst>
                  <a:ext uri="{FF2B5EF4-FFF2-40B4-BE49-F238E27FC236}">
                    <a16:creationId xmlns:a16="http://schemas.microsoft.com/office/drawing/2014/main" id="{9C458426-3585-448E-BDB4-B6D9BC98269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7FE588-6ADD-4DB3-977D-205C32D917C6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81359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현재의 일본 수산업</a:t>
                </a: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FAD2A61-98EC-4F5A-8316-AE7CFAB9C4C2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2ED8900-1530-4D6C-B3AC-3A94403525AC}"/>
              </a:ext>
            </a:extLst>
          </p:cNvPr>
          <p:cNvGrpSpPr/>
          <p:nvPr/>
        </p:nvGrpSpPr>
        <p:grpSpPr>
          <a:xfrm>
            <a:off x="-144524" y="1296794"/>
            <a:ext cx="4646832" cy="4194685"/>
            <a:chOff x="143508" y="1296794"/>
            <a:chExt cx="4646832" cy="4194685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C6F4A78-430C-44A7-A8D5-41B7C34D54B5}"/>
                </a:ext>
              </a:extLst>
            </p:cNvPr>
            <p:cNvGrpSpPr/>
            <p:nvPr/>
          </p:nvGrpSpPr>
          <p:grpSpPr>
            <a:xfrm>
              <a:off x="143508" y="1296794"/>
              <a:ext cx="4646832" cy="4194685"/>
              <a:chOff x="109820" y="1296794"/>
              <a:chExt cx="5256584" cy="5047565"/>
            </a:xfrm>
          </p:grpSpPr>
          <p:graphicFrame>
            <p:nvGraphicFramePr>
              <p:cNvPr id="7" name="차트 6">
                <a:extLst>
                  <a:ext uri="{FF2B5EF4-FFF2-40B4-BE49-F238E27FC236}">
                    <a16:creationId xmlns:a16="http://schemas.microsoft.com/office/drawing/2014/main" id="{5F24F3D7-8958-4245-B6BC-7CCF087F06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20031874"/>
                  </p:ext>
                </p:extLst>
              </p:nvPr>
            </p:nvGraphicFramePr>
            <p:xfrm>
              <a:off x="109820" y="1296794"/>
              <a:ext cx="5256584" cy="504756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F6D5EC-5E41-4747-BCC8-A4114002D58D}"/>
                  </a:ext>
                </a:extLst>
              </p:cNvPr>
              <p:cNvSpPr txBox="1"/>
              <p:nvPr/>
            </p:nvSpPr>
            <p:spPr>
              <a:xfrm>
                <a:off x="1128030" y="3497410"/>
                <a:ext cx="3534576" cy="703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매우 불안 </a:t>
                </a:r>
                <a:r>
                  <a:rPr lang="en-US" altLang="ko-KR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69.2 %</a:t>
                </a:r>
                <a:endParaRPr lang="ko-KR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C6A452-6227-4361-B423-7E9BACAF1A9F}"/>
                  </a:ext>
                </a:extLst>
              </p:cNvPr>
              <p:cNvSpPr txBox="1"/>
              <p:nvPr/>
            </p:nvSpPr>
            <p:spPr>
              <a:xfrm>
                <a:off x="539552" y="2887286"/>
                <a:ext cx="20441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불안 </a:t>
                </a:r>
                <a:r>
                  <a:rPr lang="en-US" altLang="ko-KR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27.4 %</a:t>
                </a:r>
                <a:endParaRPr lang="ko-KR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2D878C71-A0F1-4446-B969-0C18F5FD3B81}"/>
                  </a:ext>
                </a:extLst>
              </p:cNvPr>
              <p:cNvGrpSpPr/>
              <p:nvPr/>
            </p:nvGrpSpPr>
            <p:grpSpPr>
              <a:xfrm>
                <a:off x="2420354" y="1805405"/>
                <a:ext cx="1394009" cy="575312"/>
                <a:chOff x="2420354" y="1805405"/>
                <a:chExt cx="1394009" cy="575312"/>
              </a:xfrm>
            </p:grpSpPr>
            <p:grpSp>
              <p:nvGrpSpPr>
                <p:cNvPr id="16" name="그룹 15">
                  <a:extLst>
                    <a:ext uri="{FF2B5EF4-FFF2-40B4-BE49-F238E27FC236}">
                      <a16:creationId xmlns:a16="http://schemas.microsoft.com/office/drawing/2014/main" id="{4A4D964A-16F7-499F-B408-E1916C2D37A6}"/>
                    </a:ext>
                  </a:extLst>
                </p:cNvPr>
                <p:cNvGrpSpPr/>
                <p:nvPr/>
              </p:nvGrpSpPr>
              <p:grpSpPr>
                <a:xfrm rot="10800000" flipV="1">
                  <a:off x="2420354" y="1998053"/>
                  <a:ext cx="387450" cy="382664"/>
                  <a:chOff x="5783774" y="348676"/>
                  <a:chExt cx="680276" cy="576064"/>
                </a:xfrm>
              </p:grpSpPr>
              <p:cxnSp>
                <p:nvCxnSpPr>
                  <p:cNvPr id="17" name="직선 연결선 16">
                    <a:extLst>
                      <a:ext uri="{FF2B5EF4-FFF2-40B4-BE49-F238E27FC236}">
                        <a16:creationId xmlns:a16="http://schemas.microsoft.com/office/drawing/2014/main" id="{D047F7B9-50DB-44A4-9D05-18EE2206F7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5783774" y="348676"/>
                    <a:ext cx="316134" cy="0"/>
                  </a:xfrm>
                  <a:prstGeom prst="line">
                    <a:avLst/>
                  </a:prstGeom>
                  <a:ln>
                    <a:solidFill>
                      <a:srgbClr val="F4B72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4124229E-EC54-4AF8-8D28-947CD4FEF096}"/>
                      </a:ext>
                    </a:extLst>
                  </p:cNvPr>
                  <p:cNvSpPr/>
                  <p:nvPr/>
                </p:nvSpPr>
                <p:spPr>
                  <a:xfrm>
                    <a:off x="6286039" y="725228"/>
                    <a:ext cx="178011" cy="199512"/>
                  </a:xfrm>
                  <a:prstGeom prst="ellipse">
                    <a:avLst/>
                  </a:prstGeom>
                  <a:solidFill>
                    <a:srgbClr val="F4B72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19" name="직선 연결선 18">
                    <a:extLst>
                      <a:ext uri="{FF2B5EF4-FFF2-40B4-BE49-F238E27FC236}">
                        <a16:creationId xmlns:a16="http://schemas.microsoft.com/office/drawing/2014/main" id="{44B657C6-2009-4602-A0D2-1D7FF6313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 flipV="1">
                    <a:off x="6105089" y="348676"/>
                    <a:ext cx="252028" cy="408414"/>
                  </a:xfrm>
                  <a:prstGeom prst="line">
                    <a:avLst/>
                  </a:prstGeom>
                  <a:ln>
                    <a:solidFill>
                      <a:srgbClr val="F4B72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C68B17F-E26A-4B27-B1FC-1826466786BD}"/>
                    </a:ext>
                  </a:extLst>
                </p:cNvPr>
                <p:cNvSpPr txBox="1"/>
                <p:nvPr/>
              </p:nvSpPr>
              <p:spPr>
                <a:xfrm>
                  <a:off x="2807356" y="1805405"/>
                  <a:ext cx="10070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기타 </a:t>
                  </a:r>
                  <a:r>
                    <a:rPr lang="en-US" altLang="ko-KR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3.4 %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BC486F-E991-4A32-966D-6F3FF6361395}"/>
                </a:ext>
              </a:extLst>
            </p:cNvPr>
            <p:cNvSpPr txBox="1"/>
            <p:nvPr/>
          </p:nvSpPr>
          <p:spPr>
            <a:xfrm>
              <a:off x="246396" y="4730905"/>
              <a:ext cx="454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방사능으로부터의 일본산 수입 식품 안전성</a:t>
              </a: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7C5AE7B0-6F16-4788-BCF4-0904705D08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0" b="97826" l="10000" r="90000">
                        <a14:foregroundMark x1="80333" y1="5731" x2="80333" y2="5731"/>
                        <a14:foregroundMark x1="85333" y1="3557" x2="85333" y2="3557"/>
                        <a14:foregroundMark x1="36833" y1="75494" x2="36833" y2="75494"/>
                        <a14:foregroundMark x1="18500" y1="92490" x2="18500" y2="92490"/>
                        <a14:foregroundMark x1="18167" y1="97826" x2="18167" y2="97826"/>
                        <a14:foregroundMark x1="10167" y1="83794" x2="10167" y2="8379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r="8894"/>
          <a:stretch/>
        </p:blipFill>
        <p:spPr>
          <a:xfrm>
            <a:off x="4479456" y="702366"/>
            <a:ext cx="3673629" cy="2906654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272B0CEF-5AB4-4B92-8934-ED401F4F7F7A}"/>
              </a:ext>
            </a:extLst>
          </p:cNvPr>
          <p:cNvGrpSpPr/>
          <p:nvPr/>
        </p:nvGrpSpPr>
        <p:grpSpPr>
          <a:xfrm flipH="1">
            <a:off x="4355976" y="908720"/>
            <a:ext cx="3291249" cy="846728"/>
            <a:chOff x="4723972" y="4509120"/>
            <a:chExt cx="4420028" cy="1152128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051324A-DBC2-46B7-9F88-B14A1ABD4479}"/>
                </a:ext>
              </a:extLst>
            </p:cNvPr>
            <p:cNvSpPr/>
            <p:nvPr/>
          </p:nvSpPr>
          <p:spPr>
            <a:xfrm>
              <a:off x="5404248" y="4509120"/>
              <a:ext cx="3739752" cy="1152128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후쿠시마 현 등 </a:t>
              </a:r>
              <a:r>
                <a:rPr lang="en-US" altLang="ko-KR" sz="16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8</a:t>
              </a:r>
              <a:r>
                <a:rPr lang="ko-KR" altLang="en-US" sz="16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개 현</a:t>
              </a:r>
              <a:endParaRPr lang="en-US" altLang="ko-KR" sz="16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인근 지역</a:t>
              </a:r>
              <a:endPara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16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모든 수산물 수입 금지 </a:t>
              </a:r>
              <a:endParaRPr lang="en-US" altLang="ko-KR" sz="16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5C14BD5-2B41-4494-A1FB-88CACFCB6E6A}"/>
                </a:ext>
              </a:extLst>
            </p:cNvPr>
            <p:cNvGrpSpPr/>
            <p:nvPr/>
          </p:nvGrpSpPr>
          <p:grpSpPr>
            <a:xfrm rot="10800000">
              <a:off x="4723972" y="5085184"/>
              <a:ext cx="680276" cy="533498"/>
              <a:chOff x="5783774" y="-184822"/>
              <a:chExt cx="680276" cy="533498"/>
            </a:xfrm>
          </p:grpSpPr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0F5BB49E-3FEB-4405-9249-5F65DD278C45}"/>
                  </a:ext>
                </a:extLst>
              </p:cNvPr>
              <p:cNvCxnSpPr>
                <a:cxnSpLocks/>
                <a:stCxn id="29" idx="1"/>
              </p:cNvCxnSpPr>
              <p:nvPr/>
            </p:nvCxnSpPr>
            <p:spPr>
              <a:xfrm rot="10800000" flipH="1">
                <a:off x="5783774" y="348676"/>
                <a:ext cx="316134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C0047C34-D1B0-4A5B-8EF2-001AFC252F3B}"/>
                  </a:ext>
                </a:extLst>
              </p:cNvPr>
              <p:cNvSpPr/>
              <p:nvPr/>
            </p:nvSpPr>
            <p:spPr>
              <a:xfrm>
                <a:off x="6286039" y="-184822"/>
                <a:ext cx="178011" cy="199511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A48D6D10-F973-422D-8684-DB63D287537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103199" y="-85065"/>
                <a:ext cx="266516" cy="433741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CBC78E38-F32D-4D17-AE89-483E1B12D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03357"/>
              </p:ext>
            </p:extLst>
          </p:nvPr>
        </p:nvGraphicFramePr>
        <p:xfrm>
          <a:off x="4657784" y="3553087"/>
          <a:ext cx="1252391" cy="315585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52391">
                  <a:extLst>
                    <a:ext uri="{9D8B030D-6E8A-4147-A177-3AD203B41FA5}">
                      <a16:colId xmlns:a16="http://schemas.microsoft.com/office/drawing/2014/main" val="1547804619"/>
                    </a:ext>
                  </a:extLst>
                </a:gridCol>
              </a:tblGrid>
              <a:tr h="385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b="1" dirty="0">
                          <a:effectLst/>
                        </a:rPr>
                        <a:t>구분</a:t>
                      </a:r>
                    </a:p>
                  </a:txBody>
                  <a:tcPr>
                    <a:solidFill>
                      <a:srgbClr val="FF0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804719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후쿠시마현</a:t>
                      </a:r>
                      <a:endParaRPr lang="ko-KR" altLang="en-US" sz="16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06170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이바라기현</a:t>
                      </a:r>
                      <a:endParaRPr lang="ko-KR" altLang="en-US" sz="16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00886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군마현</a:t>
                      </a:r>
                      <a:endParaRPr lang="ko-KR" altLang="en-US" sz="16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432672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effectLst/>
                        </a:rPr>
                        <a:t>미야기현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7694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이와테현</a:t>
                      </a:r>
                      <a:endParaRPr lang="ko-KR" altLang="en-US" sz="16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483580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도치기현</a:t>
                      </a:r>
                      <a:endParaRPr lang="ko-KR" altLang="en-US" sz="16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60027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치바현</a:t>
                      </a:r>
                      <a:endParaRPr lang="ko-KR" altLang="en-US" sz="16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702505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아오모리현</a:t>
                      </a:r>
                      <a:endParaRPr lang="ko-KR" altLang="en-US" sz="16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470709"/>
                  </a:ext>
                </a:extLst>
              </a:tr>
            </a:tbl>
          </a:graphicData>
        </a:graphic>
      </p:graphicFrame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FD13331E-69BA-43BC-87B2-0EB845E97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04278"/>
              </p:ext>
            </p:extLst>
          </p:nvPr>
        </p:nvGraphicFramePr>
        <p:xfrm>
          <a:off x="5995176" y="3553087"/>
          <a:ext cx="2956066" cy="315585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56066">
                  <a:extLst>
                    <a:ext uri="{9D8B030D-6E8A-4147-A177-3AD203B41FA5}">
                      <a16:colId xmlns:a16="http://schemas.microsoft.com/office/drawing/2014/main" val="1547804619"/>
                    </a:ext>
                  </a:extLst>
                </a:gridCol>
              </a:tblGrid>
              <a:tr h="419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b="1" dirty="0">
                          <a:effectLst/>
                        </a:rPr>
                        <a:t>기존</a:t>
                      </a:r>
                    </a:p>
                  </a:txBody>
                  <a:tcPr>
                    <a:solidFill>
                      <a:srgbClr val="FF0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804719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까나리</a:t>
                      </a:r>
                      <a:r>
                        <a:rPr lang="en-US" altLang="ko-KR" sz="1600" b="1" dirty="0">
                          <a:effectLst/>
                        </a:rPr>
                        <a:t>, </a:t>
                      </a:r>
                      <a:r>
                        <a:rPr lang="ko-KR" altLang="en-US" sz="1600" b="1" dirty="0">
                          <a:effectLst/>
                        </a:rPr>
                        <a:t>대구</a:t>
                      </a:r>
                      <a:r>
                        <a:rPr lang="en-US" altLang="ko-KR" sz="1600" b="1" dirty="0">
                          <a:effectLst/>
                        </a:rPr>
                        <a:t>, </a:t>
                      </a:r>
                      <a:r>
                        <a:rPr lang="ko-KR" altLang="en-US" sz="1600" b="1" dirty="0" err="1">
                          <a:effectLst/>
                        </a:rPr>
                        <a:t>산천어</a:t>
                      </a:r>
                      <a:r>
                        <a:rPr lang="ko-KR" altLang="en-US" sz="1600" b="1" dirty="0">
                          <a:effectLst/>
                        </a:rPr>
                        <a:t> 등 </a:t>
                      </a:r>
                      <a:r>
                        <a:rPr lang="en-US" altLang="ko-KR" sz="1600" b="1" dirty="0">
                          <a:effectLst/>
                        </a:rPr>
                        <a:t>49</a:t>
                      </a:r>
                      <a:r>
                        <a:rPr lang="ko-KR" altLang="en-US" sz="1600" b="1" dirty="0">
                          <a:effectLst/>
                        </a:rPr>
                        <a:t>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06170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effectLst/>
                        </a:rPr>
                        <a:t>민어</a:t>
                      </a:r>
                      <a:r>
                        <a:rPr lang="en-US" altLang="ko-KR" sz="1600" b="1" dirty="0">
                          <a:effectLst/>
                        </a:rPr>
                        <a:t>, </a:t>
                      </a:r>
                      <a:r>
                        <a:rPr lang="ko-KR" altLang="en-US" sz="1600" b="1" dirty="0">
                          <a:effectLst/>
                        </a:rPr>
                        <a:t>대구</a:t>
                      </a:r>
                      <a:r>
                        <a:rPr lang="en-US" altLang="ko-KR" sz="1600" b="1" dirty="0">
                          <a:effectLst/>
                        </a:rPr>
                        <a:t>, </a:t>
                      </a:r>
                      <a:r>
                        <a:rPr lang="ko-KR" altLang="en-US" sz="1600" b="1" dirty="0">
                          <a:effectLst/>
                        </a:rPr>
                        <a:t>뱀장어 등 </a:t>
                      </a:r>
                      <a:r>
                        <a:rPr lang="en-US" altLang="ko-KR" sz="1600" b="1" dirty="0">
                          <a:effectLst/>
                        </a:rPr>
                        <a:t>10</a:t>
                      </a:r>
                      <a:r>
                        <a:rPr lang="ko-KR" altLang="en-US" sz="1600" b="1" dirty="0">
                          <a:effectLst/>
                        </a:rPr>
                        <a:t>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00886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산천어</a:t>
                      </a:r>
                      <a:r>
                        <a:rPr lang="ko-KR" altLang="en-US" sz="1600" b="1" dirty="0">
                          <a:effectLst/>
                        </a:rPr>
                        <a:t> 등 </a:t>
                      </a:r>
                      <a:r>
                        <a:rPr lang="en-US" altLang="ko-KR" sz="1600" b="1" dirty="0">
                          <a:effectLst/>
                        </a:rPr>
                        <a:t>2</a:t>
                      </a:r>
                      <a:r>
                        <a:rPr lang="ko-KR" altLang="en-US" sz="1600" b="1" dirty="0">
                          <a:effectLst/>
                        </a:rPr>
                        <a:t>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432672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effectLst/>
                        </a:rPr>
                        <a:t>농어</a:t>
                      </a:r>
                      <a:r>
                        <a:rPr lang="en-US" altLang="ko-KR" sz="1600" b="1" dirty="0">
                          <a:effectLst/>
                        </a:rPr>
                        <a:t>, </a:t>
                      </a:r>
                      <a:r>
                        <a:rPr lang="ko-KR" altLang="en-US" sz="1600" b="1" dirty="0">
                          <a:effectLst/>
                        </a:rPr>
                        <a:t>대구 등 </a:t>
                      </a:r>
                      <a:r>
                        <a:rPr lang="en-US" altLang="ko-KR" sz="1600" b="1" dirty="0">
                          <a:effectLst/>
                        </a:rPr>
                        <a:t>9</a:t>
                      </a:r>
                      <a:r>
                        <a:rPr lang="ko-KR" altLang="en-US" sz="1600" b="1" dirty="0">
                          <a:effectLst/>
                        </a:rPr>
                        <a:t>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7694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effectLst/>
                        </a:rPr>
                        <a:t>농어</a:t>
                      </a:r>
                      <a:r>
                        <a:rPr lang="en-US" altLang="ko-KR" sz="1600" b="1" dirty="0">
                          <a:effectLst/>
                        </a:rPr>
                        <a:t>, </a:t>
                      </a:r>
                      <a:r>
                        <a:rPr lang="ko-KR" altLang="en-US" sz="1600" b="1" dirty="0">
                          <a:effectLst/>
                        </a:rPr>
                        <a:t>대구 등 </a:t>
                      </a:r>
                      <a:r>
                        <a:rPr lang="en-US" altLang="ko-KR" sz="1600" b="1" dirty="0">
                          <a:effectLst/>
                        </a:rPr>
                        <a:t>6</a:t>
                      </a:r>
                      <a:r>
                        <a:rPr lang="ko-KR" altLang="en-US" sz="1600" b="1" dirty="0">
                          <a:effectLst/>
                        </a:rPr>
                        <a:t>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483580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effectLst/>
                        </a:rPr>
                        <a:t>황어</a:t>
                      </a:r>
                      <a:r>
                        <a:rPr lang="ko-KR" altLang="en-US" sz="1600" b="1" dirty="0">
                          <a:effectLst/>
                        </a:rPr>
                        <a:t> 등 </a:t>
                      </a:r>
                      <a:r>
                        <a:rPr lang="en-US" altLang="ko-KR" sz="1600" b="1" dirty="0">
                          <a:effectLst/>
                        </a:rPr>
                        <a:t>3</a:t>
                      </a:r>
                      <a:r>
                        <a:rPr lang="ko-KR" altLang="en-US" sz="1600" b="1" dirty="0">
                          <a:effectLst/>
                        </a:rPr>
                        <a:t>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60027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effectLst/>
                        </a:rPr>
                        <a:t>붕어</a:t>
                      </a:r>
                      <a:r>
                        <a:rPr lang="en-US" altLang="ko-KR" sz="1600" b="1" dirty="0">
                          <a:effectLst/>
                        </a:rPr>
                        <a:t>, </a:t>
                      </a:r>
                      <a:r>
                        <a:rPr lang="ko-KR" altLang="en-US" sz="1600" b="1" dirty="0">
                          <a:effectLst/>
                        </a:rPr>
                        <a:t>잉어 </a:t>
                      </a:r>
                      <a:r>
                        <a:rPr lang="en-US" altLang="ko-KR" sz="1600" b="1" dirty="0">
                          <a:effectLst/>
                        </a:rPr>
                        <a:t>2</a:t>
                      </a:r>
                      <a:r>
                        <a:rPr lang="ko-KR" altLang="en-US" sz="1600" b="1" dirty="0">
                          <a:effectLst/>
                        </a:rPr>
                        <a:t>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702505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effectLst/>
                        </a:rPr>
                        <a:t>대구 </a:t>
                      </a:r>
                      <a:r>
                        <a:rPr lang="en-US" altLang="ko-KR" sz="1600" b="1" dirty="0">
                          <a:effectLst/>
                        </a:rPr>
                        <a:t>1</a:t>
                      </a:r>
                      <a:r>
                        <a:rPr lang="ko-KR" altLang="en-US" sz="1600" b="1" dirty="0">
                          <a:effectLst/>
                        </a:rPr>
                        <a:t>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470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4846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1352B66-72A6-4F74-BCC7-73E63647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18270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188640" y="-30341"/>
            <a:ext cx="10332639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06BC4A-D9F3-4C54-9AD9-74E34276389B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7E4BD2A-E963-4B05-9E10-5388934A03A6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8" name="평행 사변형 47">
                <a:extLst>
                  <a:ext uri="{FF2B5EF4-FFF2-40B4-BE49-F238E27FC236}">
                    <a16:creationId xmlns:a16="http://schemas.microsoft.com/office/drawing/2014/main" id="{9C458426-3585-448E-BDB4-B6D9BC98269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7FE588-6ADD-4DB3-977D-205C32D917C6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81359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현재의 일본 수산업</a:t>
                </a: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FAD2A61-98EC-4F5A-8316-AE7CFAB9C4C2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C9467F-AC16-472D-89F6-C9D3827DE595}"/>
              </a:ext>
            </a:extLst>
          </p:cNvPr>
          <p:cNvSpPr txBox="1"/>
          <p:nvPr/>
        </p:nvSpPr>
        <p:spPr>
          <a:xfrm>
            <a:off x="-60506" y="65669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일본산 식품 수입중지 나라 현황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F34E34B-C8F6-4DF2-8B13-DC72BA539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38399"/>
              </p:ext>
            </p:extLst>
          </p:nvPr>
        </p:nvGraphicFramePr>
        <p:xfrm>
          <a:off x="143508" y="1088740"/>
          <a:ext cx="8784975" cy="563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1409">
                  <a:extLst>
                    <a:ext uri="{9D8B030D-6E8A-4147-A177-3AD203B41FA5}">
                      <a16:colId xmlns:a16="http://schemas.microsoft.com/office/drawing/2014/main" val="4160740755"/>
                    </a:ext>
                  </a:extLst>
                </a:gridCol>
                <a:gridCol w="3822455">
                  <a:extLst>
                    <a:ext uri="{9D8B030D-6E8A-4147-A177-3AD203B41FA5}">
                      <a16:colId xmlns:a16="http://schemas.microsoft.com/office/drawing/2014/main" val="4281718649"/>
                    </a:ext>
                  </a:extLst>
                </a:gridCol>
                <a:gridCol w="2801111">
                  <a:extLst>
                    <a:ext uri="{9D8B030D-6E8A-4147-A177-3AD203B41FA5}">
                      <a16:colId xmlns:a16="http://schemas.microsoft.com/office/drawing/2014/main" val="2596779394"/>
                    </a:ext>
                  </a:extLst>
                </a:gridCol>
              </a:tblGrid>
              <a:tr h="309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국가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수입중지 대상 일본 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수입 중지 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83321"/>
                  </a:ext>
                </a:extLst>
              </a:tr>
              <a:tr h="470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중국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후쿠시마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군마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도치기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이바라키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미야기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니가타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나가노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사이타마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도쿄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지바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모든 식품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사료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920465"/>
                  </a:ext>
                </a:extLst>
              </a:tr>
              <a:tr h="3440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브루나이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후쿠시마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식육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수산물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우유 및 유제품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714152"/>
                  </a:ext>
                </a:extLst>
              </a:tr>
              <a:tr h="662218">
                <a:tc>
                  <a:txBody>
                    <a:bodyPr/>
                    <a:lstStyle/>
                    <a:p>
                      <a:pPr algn="ctr" latinLnBrk="1"/>
                      <a:endParaRPr lang="en-US" altLang="ko-KR" sz="1700" dirty="0"/>
                    </a:p>
                    <a:p>
                      <a:pPr algn="ctr" latinLnBrk="1"/>
                      <a:r>
                        <a:rPr lang="ko-KR" altLang="en-US" sz="1700" dirty="0"/>
                        <a:t>뉴칼레도니아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미야기</a:t>
                      </a:r>
                      <a:r>
                        <a:rPr lang="en-US" altLang="ko-KR" sz="1400" dirty="0"/>
                        <a:t>,</a:t>
                      </a:r>
                      <a:r>
                        <a:rPr lang="ko-KR" altLang="en-US" sz="1400" dirty="0"/>
                        <a:t> </a:t>
                      </a:r>
                      <a:r>
                        <a:rPr lang="ko-KR" altLang="en-US" sz="1400" dirty="0" err="1"/>
                        <a:t>야마가타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후쿠시마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이바라키</a:t>
                      </a:r>
                      <a:r>
                        <a:rPr lang="en-US" altLang="ko-KR" sz="14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1400" dirty="0"/>
                        <a:t>도치기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군마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사이타마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지바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도쿄</a:t>
                      </a:r>
                      <a:r>
                        <a:rPr lang="en-US" altLang="ko-KR" sz="14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1400" dirty="0"/>
                        <a:t>니가타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야마나시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나가노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500" dirty="0"/>
                    </a:p>
                    <a:p>
                      <a:pPr algn="ctr" latinLnBrk="1"/>
                      <a:r>
                        <a:rPr lang="ko-KR" altLang="en-US" sz="1500" dirty="0"/>
                        <a:t>모든 식품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사료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065821"/>
                  </a:ext>
                </a:extLst>
              </a:tr>
              <a:tr h="470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레바논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후쿠시마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이바라키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도치기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군마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지바</a:t>
                      </a:r>
                      <a:r>
                        <a:rPr lang="en-US" altLang="ko-KR" sz="1400" dirty="0"/>
                        <a:t>, </a:t>
                      </a:r>
                    </a:p>
                    <a:p>
                      <a:pPr algn="ctr" latinLnBrk="1"/>
                      <a:r>
                        <a:rPr lang="ko-KR" altLang="en-US" sz="1400" dirty="0" err="1"/>
                        <a:t>가나가와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출하제한 품목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20152"/>
                  </a:ext>
                </a:extLst>
              </a:tr>
              <a:tr h="309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싱가포르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후쿠시마의 모든 시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임산물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수산물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870095"/>
                  </a:ext>
                </a:extLst>
              </a:tr>
              <a:tr h="3440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홍콩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후쿠시마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이바라키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도치기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군마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지바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과일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채소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우유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 err="1"/>
                        <a:t>유음료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분유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35384"/>
                  </a:ext>
                </a:extLst>
              </a:tr>
              <a:tr h="4889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마카오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후쿠시마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미야기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이바라키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도치기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군마</a:t>
                      </a:r>
                      <a:r>
                        <a:rPr lang="en-US" altLang="ko-KR" sz="1400" dirty="0"/>
                        <a:t>, </a:t>
                      </a:r>
                    </a:p>
                    <a:p>
                      <a:pPr algn="ctr" latinLnBrk="1"/>
                      <a:r>
                        <a:rPr lang="ko-KR" altLang="en-US" sz="1400" dirty="0"/>
                        <a:t>사이타마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지바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도쿄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니가타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나가노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채소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과일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유제품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43732"/>
                  </a:ext>
                </a:extLst>
              </a:tr>
              <a:tr h="3440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대만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후쿠시마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이바라키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도치기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군마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지바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모든 식품 </a:t>
                      </a:r>
                      <a:r>
                        <a:rPr lang="en-US" altLang="ko-KR" sz="1500" dirty="0"/>
                        <a:t>(</a:t>
                      </a:r>
                      <a:r>
                        <a:rPr lang="ko-KR" altLang="en-US" sz="1500" dirty="0"/>
                        <a:t>주류 제외</a:t>
                      </a:r>
                      <a:r>
                        <a:rPr lang="en-US" altLang="ko-KR" sz="1500" dirty="0"/>
                        <a:t>)</a:t>
                      </a:r>
                      <a:endParaRPr lang="ko-KR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04911"/>
                  </a:ext>
                </a:extLst>
              </a:tr>
              <a:tr h="309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필리핀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후쿠시마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/>
                        <a:t>산천어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 err="1"/>
                        <a:t>까나리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 err="1"/>
                        <a:t>황어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은어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18945"/>
                  </a:ext>
                </a:extLst>
              </a:tr>
              <a:tr h="662218">
                <a:tc>
                  <a:txBody>
                    <a:bodyPr/>
                    <a:lstStyle/>
                    <a:p>
                      <a:pPr algn="ctr" latinLnBrk="1"/>
                      <a:endParaRPr lang="en-US" altLang="ko-KR" sz="1700" dirty="0"/>
                    </a:p>
                    <a:p>
                      <a:pPr algn="ctr" latinLnBrk="1"/>
                      <a:r>
                        <a:rPr lang="ko-KR" altLang="en-US" sz="1700" dirty="0"/>
                        <a:t>미국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아오모리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이와테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미야기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야마가타</a:t>
                      </a:r>
                      <a:r>
                        <a:rPr lang="en-US" altLang="ko-KR" sz="1400" dirty="0"/>
                        <a:t>, </a:t>
                      </a:r>
                    </a:p>
                    <a:p>
                      <a:pPr algn="ctr" latinLnBrk="1"/>
                      <a:r>
                        <a:rPr lang="ko-KR" altLang="en-US" sz="1400" dirty="0"/>
                        <a:t>후쿠시마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이바라키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도치기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군마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사이타마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지바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니가타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야마나시</a:t>
                      </a:r>
                      <a:r>
                        <a:rPr lang="en-US" altLang="ko-KR" sz="1400" dirty="0"/>
                        <a:t>,</a:t>
                      </a:r>
                      <a:r>
                        <a:rPr lang="ko-KR" altLang="en-US" sz="1400" dirty="0"/>
                        <a:t> 나가노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시즈오카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500" dirty="0"/>
                    </a:p>
                    <a:p>
                      <a:pPr algn="ctr" latinLnBrk="1"/>
                      <a:r>
                        <a:rPr lang="ko-KR" altLang="en-US" sz="1500" dirty="0"/>
                        <a:t>일부 식품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8529"/>
                  </a:ext>
                </a:extLst>
              </a:tr>
              <a:tr h="470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러시아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아오모리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이와테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미야기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후쿠시마</a:t>
                      </a:r>
                      <a:r>
                        <a:rPr lang="en-US" altLang="ko-KR" sz="1400" dirty="0"/>
                        <a:t>, </a:t>
                      </a:r>
                    </a:p>
                    <a:p>
                      <a:pPr algn="ctr" latinLnBrk="1"/>
                      <a:r>
                        <a:rPr lang="ko-KR" altLang="en-US" sz="1400" dirty="0" err="1"/>
                        <a:t>야마가타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이바라키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지바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니가타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/>
                        <a:t>수산품</a:t>
                      </a:r>
                      <a:r>
                        <a:rPr lang="en-US" altLang="ko-KR" sz="1500" dirty="0"/>
                        <a:t>, </a:t>
                      </a:r>
                      <a:r>
                        <a:rPr lang="ko-KR" altLang="en-US" sz="1500" dirty="0"/>
                        <a:t>수산가공품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36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774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1352B66-72A6-4F74-BCC7-73E63647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18270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0506" y="-30341"/>
            <a:ext cx="9204505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06BC4A-D9F3-4C54-9AD9-74E34276389B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7E4BD2A-E963-4B05-9E10-5388934A03A6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8" name="평행 사변형 47">
                <a:extLst>
                  <a:ext uri="{FF2B5EF4-FFF2-40B4-BE49-F238E27FC236}">
                    <a16:creationId xmlns:a16="http://schemas.microsoft.com/office/drawing/2014/main" id="{9C458426-3585-448E-BDB4-B6D9BC98269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7FE588-6ADD-4DB3-977D-205C32D917C6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0428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“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먹어서 응원하자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! ”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FAD2A61-98EC-4F5A-8316-AE7CFAB9C4C2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14E15661-AA0B-4591-8890-8A920D2A2B31}"/>
              </a:ext>
            </a:extLst>
          </p:cNvPr>
          <p:cNvGrpSpPr/>
          <p:nvPr/>
        </p:nvGrpSpPr>
        <p:grpSpPr>
          <a:xfrm>
            <a:off x="1723487" y="887055"/>
            <a:ext cx="5927723" cy="5854313"/>
            <a:chOff x="1723487" y="887055"/>
            <a:chExt cx="5927723" cy="5854313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D2BF5DC1-1494-4B3E-8319-E2D5CB44B158}"/>
                </a:ext>
              </a:extLst>
            </p:cNvPr>
            <p:cNvGrpSpPr/>
            <p:nvPr/>
          </p:nvGrpSpPr>
          <p:grpSpPr>
            <a:xfrm>
              <a:off x="1723487" y="887055"/>
              <a:ext cx="5927723" cy="5854313"/>
              <a:chOff x="1723487" y="733871"/>
              <a:chExt cx="5927723" cy="5854313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5815530B-AE58-4CFE-BE88-B1BFDCD2AE1E}"/>
                  </a:ext>
                </a:extLst>
              </p:cNvPr>
              <p:cNvSpPr/>
              <p:nvPr/>
            </p:nvSpPr>
            <p:spPr>
              <a:xfrm>
                <a:off x="1723487" y="733871"/>
                <a:ext cx="5927723" cy="5854313"/>
              </a:xfrm>
              <a:prstGeom prst="ellipse">
                <a:avLst/>
              </a:prstGeom>
              <a:solidFill>
                <a:srgbClr val="F4B728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794816-9172-4A89-AC0D-420DD3AC8E9A}"/>
                  </a:ext>
                </a:extLst>
              </p:cNvPr>
              <p:cNvSpPr txBox="1"/>
              <p:nvPr/>
            </p:nvSpPr>
            <p:spPr>
              <a:xfrm>
                <a:off x="1828181" y="738511"/>
                <a:ext cx="54489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293A4A"/>
                    </a:highlight>
                  </a:rPr>
                  <a:t>일본 유명 연예인 多 참여</a:t>
                </a:r>
              </a:p>
            </p:txBody>
          </p:sp>
        </p:grp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E691CCA3-D968-4B2D-8375-33F6E090F1C2}"/>
                </a:ext>
              </a:extLst>
            </p:cNvPr>
            <p:cNvPicPr/>
            <p:nvPr/>
          </p:nvPicPr>
          <p:blipFill rotWithShape="1">
            <a:blip r:embed="rId4">
              <a:lum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966450" y="2125982"/>
              <a:ext cx="5441795" cy="3544862"/>
            </a:xfrm>
            <a:prstGeom prst="rect">
              <a:avLst/>
            </a:prstGeom>
          </p:spPr>
        </p:pic>
        <p:sp>
          <p:nvSpPr>
            <p:cNvPr id="19" name="실행 단추: 앞으로 또는 다음으로 이동 18">
              <a:hlinkClick r:id="rId6" highlightClick="1"/>
              <a:extLst>
                <a:ext uri="{FF2B5EF4-FFF2-40B4-BE49-F238E27FC236}">
                  <a16:creationId xmlns:a16="http://schemas.microsoft.com/office/drawing/2014/main" id="{1284D333-16F4-4900-8D84-12E406CD4CAB}"/>
                </a:ext>
              </a:extLst>
            </p:cNvPr>
            <p:cNvSpPr/>
            <p:nvPr/>
          </p:nvSpPr>
          <p:spPr>
            <a:xfrm>
              <a:off x="4383966" y="5855533"/>
              <a:ext cx="612054" cy="541401"/>
            </a:xfrm>
            <a:prstGeom prst="actionButtonForwardNex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2">
                <a:shade val="2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40478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8BF2345-1EC9-488D-B1FC-20379E45A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787" y="-72895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400788" y="-72895"/>
            <a:ext cx="953905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1678521" y="627775"/>
            <a:ext cx="5773799" cy="3594486"/>
            <a:chOff x="1446592" y="627775"/>
            <a:chExt cx="5773799" cy="3594486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499761" y="764704"/>
              <a:ext cx="5671745" cy="3457557"/>
              <a:chOff x="-1002517" y="3618387"/>
              <a:chExt cx="5671745" cy="3457557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5652628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1385646" y="3618387"/>
                <a:ext cx="95731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0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목 차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DBFE14-B853-4AEE-8336-F275D300E2C2}"/>
                  </a:ext>
                </a:extLst>
              </p:cNvPr>
              <p:cNvSpPr txBox="1"/>
              <p:nvPr/>
            </p:nvSpPr>
            <p:spPr>
              <a:xfrm>
                <a:off x="-1002517" y="4675287"/>
                <a:ext cx="5671745" cy="240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ko-KR" alt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수산업이란</a:t>
                </a:r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?</a:t>
                </a:r>
              </a:p>
              <a:p>
                <a:pPr marL="514350" indent="-514350">
                  <a:buAutoNum type="arabicPeriod"/>
                </a:pPr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일제강점기 당시와 이후의 수산업</a:t>
                </a:r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</a:t>
                </a:r>
              </a:p>
              <a:p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3. </a:t>
                </a:r>
                <a:r>
                  <a:rPr lang="ko-KR" alt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현재 일본의 수산업</a:t>
                </a:r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06B327AA-2534-46B2-A2D0-1308AADF1024}"/>
                </a:ext>
              </a:extLst>
            </p:cNvPr>
            <p:cNvCxnSpPr/>
            <p:nvPr/>
          </p:nvCxnSpPr>
          <p:spPr>
            <a:xfrm flipH="1">
              <a:off x="1446592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7004367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0409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15A91170-DD53-4F94-B55A-6ACFB710E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8708" y="-30341"/>
            <a:ext cx="9539057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4135635" cy="795183"/>
            <a:chOff x="1511660" y="627775"/>
            <a:chExt cx="4135635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196399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수산업이란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?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3F68168-B7AF-40F6-BA92-F3F716348830}"/>
              </a:ext>
            </a:extLst>
          </p:cNvPr>
          <p:cNvGrpSpPr/>
          <p:nvPr/>
        </p:nvGrpSpPr>
        <p:grpSpPr>
          <a:xfrm>
            <a:off x="457199" y="2438845"/>
            <a:ext cx="2988164" cy="2646339"/>
            <a:chOff x="457199" y="2438845"/>
            <a:chExt cx="2722263" cy="2135291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F9033594-7FC4-4D48-9BC1-F6500B97E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199" y="2438845"/>
              <a:ext cx="2619375" cy="17430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F35881-8AC5-44D4-A82C-FF4FB9D99EA8}"/>
                </a:ext>
              </a:extLst>
            </p:cNvPr>
            <p:cNvSpPr txBox="1"/>
            <p:nvPr/>
          </p:nvSpPr>
          <p:spPr>
            <a:xfrm>
              <a:off x="2446569" y="4112471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어업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6018FE0-B065-4D93-BC26-35BD1EC6268F}"/>
              </a:ext>
            </a:extLst>
          </p:cNvPr>
          <p:cNvGrpSpPr/>
          <p:nvPr/>
        </p:nvGrpSpPr>
        <p:grpSpPr>
          <a:xfrm>
            <a:off x="3445363" y="2438844"/>
            <a:ext cx="2693499" cy="2646339"/>
            <a:chOff x="3381375" y="2438845"/>
            <a:chExt cx="2494789" cy="2135896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8DF936D-070B-4316-A63F-17E4F0FFE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1375" y="2438845"/>
              <a:ext cx="2381250" cy="17430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60341E-A8C3-4ABA-B9B1-C76DD0E986D6}"/>
                </a:ext>
              </a:extLst>
            </p:cNvPr>
            <p:cNvSpPr txBox="1"/>
            <p:nvPr/>
          </p:nvSpPr>
          <p:spPr>
            <a:xfrm>
              <a:off x="4869157" y="4113076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양식업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8030FEB-1D8F-443C-8941-EDC2D763599C}"/>
              </a:ext>
            </a:extLst>
          </p:cNvPr>
          <p:cNvGrpSpPr/>
          <p:nvPr/>
        </p:nvGrpSpPr>
        <p:grpSpPr>
          <a:xfrm>
            <a:off x="6138862" y="2417237"/>
            <a:ext cx="2859307" cy="2523931"/>
            <a:chOff x="6138862" y="2417237"/>
            <a:chExt cx="2686051" cy="2163801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F1567035-3E82-4810-884A-AE3FBC1D7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8862" y="2417237"/>
              <a:ext cx="2547938" cy="176468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EA28D6-8F51-4260-98FC-799122BAAD79}"/>
                </a:ext>
              </a:extLst>
            </p:cNvPr>
            <p:cNvSpPr txBox="1"/>
            <p:nvPr/>
          </p:nvSpPr>
          <p:spPr>
            <a:xfrm>
              <a:off x="7200750" y="4119373"/>
              <a:ext cx="1624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수산 가공업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0243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46311A87-976A-418A-848C-3E3DB670A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52988" y="2539"/>
            <a:ext cx="9553337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11788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수산업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B7EECF54-2F5C-4C19-A134-B709AF4D8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000" l="10000" r="90000">
                        <a14:foregroundMark x1="58250" y1="6333" x2="59125" y2="4000"/>
                        <a14:foregroundMark x1="58250" y1="40000" x2="56875" y2="50333"/>
                        <a14:foregroundMark x1="56875" y1="50333" x2="57375" y2="50833"/>
                        <a14:foregroundMark x1="52500" y1="38500" x2="36875" y2="53167"/>
                        <a14:foregroundMark x1="36875" y1="53167" x2="36875" y2="53500"/>
                        <a14:foregroundMark x1="32250" y1="76333" x2="32250" y2="76333"/>
                        <a14:foregroundMark x1="23375" y1="80333" x2="23375" y2="80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64" r="25930"/>
          <a:stretch/>
        </p:blipFill>
        <p:spPr>
          <a:xfrm>
            <a:off x="2258268" y="514371"/>
            <a:ext cx="4945104" cy="6333322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A73E9287-B880-41D1-A40F-5D89BB45BD42}"/>
              </a:ext>
            </a:extLst>
          </p:cNvPr>
          <p:cNvGrpSpPr/>
          <p:nvPr/>
        </p:nvGrpSpPr>
        <p:grpSpPr>
          <a:xfrm>
            <a:off x="1054530" y="1021588"/>
            <a:ext cx="6829884" cy="5359782"/>
            <a:chOff x="1054530" y="1021588"/>
            <a:chExt cx="6829884" cy="5359782"/>
          </a:xfrm>
        </p:grpSpPr>
        <p:sp>
          <p:nvSpPr>
            <p:cNvPr id="32" name="화살표: 톱니 모양의 오른쪽 31">
              <a:extLst>
                <a:ext uri="{FF2B5EF4-FFF2-40B4-BE49-F238E27FC236}">
                  <a16:creationId xmlns:a16="http://schemas.microsoft.com/office/drawing/2014/main" id="{3413DE3A-7BA7-4729-960C-2C1C836484D4}"/>
                </a:ext>
              </a:extLst>
            </p:cNvPr>
            <p:cNvSpPr/>
            <p:nvPr/>
          </p:nvSpPr>
          <p:spPr>
            <a:xfrm>
              <a:off x="6505194" y="2996946"/>
              <a:ext cx="1379220" cy="79209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화살표: 톱니 모양의 오른쪽 32">
              <a:extLst>
                <a:ext uri="{FF2B5EF4-FFF2-40B4-BE49-F238E27FC236}">
                  <a16:creationId xmlns:a16="http://schemas.microsoft.com/office/drawing/2014/main" id="{3F92A919-C555-447A-8ABF-971F0D0BCB11}"/>
                </a:ext>
              </a:extLst>
            </p:cNvPr>
            <p:cNvSpPr/>
            <p:nvPr/>
          </p:nvSpPr>
          <p:spPr>
            <a:xfrm flipH="1">
              <a:off x="2806293" y="3032950"/>
              <a:ext cx="1357121" cy="79209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화살표: 톱니 모양의 오른쪽 33">
              <a:extLst>
                <a:ext uri="{FF2B5EF4-FFF2-40B4-BE49-F238E27FC236}">
                  <a16:creationId xmlns:a16="http://schemas.microsoft.com/office/drawing/2014/main" id="{3A2B6715-5DB7-4F71-BBDF-F4EFD392CCD4}"/>
                </a:ext>
              </a:extLst>
            </p:cNvPr>
            <p:cNvSpPr/>
            <p:nvPr/>
          </p:nvSpPr>
          <p:spPr>
            <a:xfrm rot="19428389">
              <a:off x="6505193" y="1021588"/>
              <a:ext cx="1379220" cy="79209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화살표: 톱니 모양의 오른쪽 34">
              <a:extLst>
                <a:ext uri="{FF2B5EF4-FFF2-40B4-BE49-F238E27FC236}">
                  <a16:creationId xmlns:a16="http://schemas.microsoft.com/office/drawing/2014/main" id="{262A3738-B5C0-41A1-A712-E9777A13E787}"/>
                </a:ext>
              </a:extLst>
            </p:cNvPr>
            <p:cNvSpPr/>
            <p:nvPr/>
          </p:nvSpPr>
          <p:spPr>
            <a:xfrm rot="2213367">
              <a:off x="5125973" y="5589271"/>
              <a:ext cx="1379220" cy="79209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화살표: 톱니 모양의 오른쪽 35">
              <a:extLst>
                <a:ext uri="{FF2B5EF4-FFF2-40B4-BE49-F238E27FC236}">
                  <a16:creationId xmlns:a16="http://schemas.microsoft.com/office/drawing/2014/main" id="{B792FD05-1390-45CF-A05C-30073B41D2F9}"/>
                </a:ext>
              </a:extLst>
            </p:cNvPr>
            <p:cNvSpPr/>
            <p:nvPr/>
          </p:nvSpPr>
          <p:spPr>
            <a:xfrm rot="9663253">
              <a:off x="1054530" y="5061000"/>
              <a:ext cx="1379220" cy="79209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화살표: 톱니 모양의 오른쪽 36">
              <a:extLst>
                <a:ext uri="{FF2B5EF4-FFF2-40B4-BE49-F238E27FC236}">
                  <a16:creationId xmlns:a16="http://schemas.microsoft.com/office/drawing/2014/main" id="{29DE94A5-B875-4039-8DB7-66E6E89E5CA3}"/>
                </a:ext>
              </a:extLst>
            </p:cNvPr>
            <p:cNvSpPr/>
            <p:nvPr/>
          </p:nvSpPr>
          <p:spPr>
            <a:xfrm rot="13448111">
              <a:off x="3565965" y="1565127"/>
              <a:ext cx="1379220" cy="79209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71005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C4D93638-BBEE-48F0-BDF1-66CE04152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1124"/>
            <a:ext cx="9516752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88FA89E-1984-4842-88E9-A35990C7DEEC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560E9592-A0D5-44ED-9FF4-8B76D2A667FE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33" name="평행 사변형 32">
                <a:extLst>
                  <a:ext uri="{FF2B5EF4-FFF2-40B4-BE49-F238E27FC236}">
                    <a16:creationId xmlns:a16="http://schemas.microsoft.com/office/drawing/2014/main" id="{A4CACEED-29EE-45B3-875C-B1608FD24357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64EB2E-B9E9-4B80-9270-BCBB1E61BA88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42726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일제강점기 당시</a:t>
                </a:r>
              </a:p>
            </p:txBody>
          </p:sp>
        </p:grp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6CA19892-BB52-4988-A6FF-5156A836D2F3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그림 35">
            <a:extLst>
              <a:ext uri="{FF2B5EF4-FFF2-40B4-BE49-F238E27FC236}">
                <a16:creationId xmlns:a16="http://schemas.microsoft.com/office/drawing/2014/main" id="{39F37F41-5F05-4C79-95E4-832027117C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78" t="3704" r="2151" b="3705"/>
          <a:stretch/>
        </p:blipFill>
        <p:spPr>
          <a:xfrm>
            <a:off x="1126274" y="2110382"/>
            <a:ext cx="7308813" cy="360040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E6338E-AFB3-40D1-B34D-7D1C2EDCEB45}"/>
              </a:ext>
            </a:extLst>
          </p:cNvPr>
          <p:cNvGrpSpPr/>
          <p:nvPr/>
        </p:nvGrpSpPr>
        <p:grpSpPr>
          <a:xfrm>
            <a:off x="76506" y="1027794"/>
            <a:ext cx="9320030" cy="5414106"/>
            <a:chOff x="120665" y="1027794"/>
            <a:chExt cx="9320030" cy="5414106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6F954CC-AD71-4FD4-9B28-3BD0A552CD8C}"/>
                </a:ext>
              </a:extLst>
            </p:cNvPr>
            <p:cNvGrpSpPr/>
            <p:nvPr/>
          </p:nvGrpSpPr>
          <p:grpSpPr>
            <a:xfrm>
              <a:off x="120665" y="1027794"/>
              <a:ext cx="9320030" cy="5414106"/>
              <a:chOff x="120665" y="1027794"/>
              <a:chExt cx="9320030" cy="5414106"/>
            </a:xfrm>
          </p:grpSpPr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FB0853FA-12D1-4140-8A9C-EF22C1BE0B90}"/>
                  </a:ext>
                </a:extLst>
              </p:cNvPr>
              <p:cNvSpPr/>
              <p:nvPr/>
            </p:nvSpPr>
            <p:spPr>
              <a:xfrm rot="20067915">
                <a:off x="120665" y="2960941"/>
                <a:ext cx="9320030" cy="1547812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" name="직선 연결선 4">
                <a:extLst>
                  <a:ext uri="{FF2B5EF4-FFF2-40B4-BE49-F238E27FC236}">
                    <a16:creationId xmlns:a16="http://schemas.microsoft.com/office/drawing/2014/main" id="{C9CBD5DB-5DA1-447A-9369-7FB3811327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2248" y="1027794"/>
                <a:ext cx="7776864" cy="5414106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5A025C-BBCD-4DC9-842E-C23E16142873}"/>
                </a:ext>
              </a:extLst>
            </p:cNvPr>
            <p:cNvSpPr txBox="1"/>
            <p:nvPr/>
          </p:nvSpPr>
          <p:spPr>
            <a:xfrm rot="20054231">
              <a:off x="433584" y="2982353"/>
              <a:ext cx="86863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어 업 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4011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1352B66-72A6-4F74-BCC7-73E63647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8709" y="-30341"/>
            <a:ext cx="9539057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06BC4A-D9F3-4C54-9AD9-74E34276389B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7E4BD2A-E963-4B05-9E10-5388934A03A6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8" name="평행 사변형 47">
                <a:extLst>
                  <a:ext uri="{FF2B5EF4-FFF2-40B4-BE49-F238E27FC236}">
                    <a16:creationId xmlns:a16="http://schemas.microsoft.com/office/drawing/2014/main" id="{9C458426-3585-448E-BDB4-B6D9BC98269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7FE588-6ADD-4DB3-977D-205C32D917C6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42726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일제강점기 이후</a:t>
                </a: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FAD2A61-98EC-4F5A-8316-AE7CFAB9C4C2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03C2B775-C6B1-4DA5-A092-6FC9489339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38" y="963052"/>
            <a:ext cx="5175057" cy="5598296"/>
          </a:xfrm>
          <a:prstGeom prst="rect">
            <a:avLst/>
          </a:prstGeom>
        </p:spPr>
      </p:pic>
      <p:sp>
        <p:nvSpPr>
          <p:cNvPr id="22" name="모서리가 둥근 직사각형 8">
            <a:extLst>
              <a:ext uri="{FF2B5EF4-FFF2-40B4-BE49-F238E27FC236}">
                <a16:creationId xmlns:a16="http://schemas.microsoft.com/office/drawing/2014/main" id="{79FBBA8C-B6FE-44B1-8217-BFD9CED3EF07}"/>
              </a:ext>
            </a:extLst>
          </p:cNvPr>
          <p:cNvSpPr/>
          <p:nvPr/>
        </p:nvSpPr>
        <p:spPr>
          <a:xfrm>
            <a:off x="5735841" y="1586344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수산업 규범 완화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3" name="모서리가 둥근 직사각형 9">
            <a:extLst>
              <a:ext uri="{FF2B5EF4-FFF2-40B4-BE49-F238E27FC236}">
                <a16:creationId xmlns:a16="http://schemas.microsoft.com/office/drawing/2014/main" id="{F9D9C37A-648B-443C-8956-1A7AC2E882A2}"/>
              </a:ext>
            </a:extLst>
          </p:cNvPr>
          <p:cNvSpPr/>
          <p:nvPr/>
        </p:nvSpPr>
        <p:spPr>
          <a:xfrm>
            <a:off x="5735841" y="2631895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포경어업 허가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출어</a:t>
            </a:r>
          </a:p>
        </p:txBody>
      </p:sp>
      <p:sp>
        <p:nvSpPr>
          <p:cNvPr id="24" name="모서리가 둥근 직사각형 10">
            <a:extLst>
              <a:ext uri="{FF2B5EF4-FFF2-40B4-BE49-F238E27FC236}">
                <a16:creationId xmlns:a16="http://schemas.microsoft.com/office/drawing/2014/main" id="{D57EC36B-08E0-4AD8-8D08-B1881A193ADF}"/>
              </a:ext>
            </a:extLst>
          </p:cNvPr>
          <p:cNvSpPr/>
          <p:nvPr/>
        </p:nvSpPr>
        <p:spPr>
          <a:xfrm>
            <a:off x="5735841" y="4713613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조선 어선 확보</a:t>
            </a:r>
          </a:p>
        </p:txBody>
      </p:sp>
      <p:sp>
        <p:nvSpPr>
          <p:cNvPr id="25" name="모서리가 둥근 직사각형 11">
            <a:extLst>
              <a:ext uri="{FF2B5EF4-FFF2-40B4-BE49-F238E27FC236}">
                <a16:creationId xmlns:a16="http://schemas.microsoft.com/office/drawing/2014/main" id="{4612492D-44BF-4CC2-A203-18A35D671338}"/>
              </a:ext>
            </a:extLst>
          </p:cNvPr>
          <p:cNvSpPr/>
          <p:nvPr/>
        </p:nvSpPr>
        <p:spPr>
          <a:xfrm>
            <a:off x="5735840" y="3672754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어전설계 구조 연구</a:t>
            </a:r>
          </a:p>
        </p:txBody>
      </p:sp>
      <p:sp>
        <p:nvSpPr>
          <p:cNvPr id="26" name="모서리가 둥근 직사각형 10">
            <a:extLst>
              <a:ext uri="{FF2B5EF4-FFF2-40B4-BE49-F238E27FC236}">
                <a16:creationId xmlns:a16="http://schemas.microsoft.com/office/drawing/2014/main" id="{FD685062-17D7-4FD3-922B-52AF837DCB22}"/>
              </a:ext>
            </a:extLst>
          </p:cNvPr>
          <p:cNvSpPr/>
          <p:nvPr/>
        </p:nvSpPr>
        <p:spPr>
          <a:xfrm>
            <a:off x="5735839" y="5754472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무단 포획</a:t>
            </a:r>
          </a:p>
        </p:txBody>
      </p:sp>
    </p:spTree>
    <p:extLst>
      <p:ext uri="{BB962C8B-B14F-4D97-AF65-F5344CB8AC3E}">
        <p14:creationId xmlns:p14="http://schemas.microsoft.com/office/powerpoint/2010/main" val="14480133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1352B66-72A6-4F74-BCC7-73E63647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8709" y="-30341"/>
            <a:ext cx="9539057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06BC4A-D9F3-4C54-9AD9-74E34276389B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7E4BD2A-E963-4B05-9E10-5388934A03A6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8" name="평행 사변형 47">
                <a:extLst>
                  <a:ext uri="{FF2B5EF4-FFF2-40B4-BE49-F238E27FC236}">
                    <a16:creationId xmlns:a16="http://schemas.microsoft.com/office/drawing/2014/main" id="{9C458426-3585-448E-BDB4-B6D9BC98269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7FE588-6ADD-4DB3-977D-205C32D917C6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42726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일제강점기 이후</a:t>
                </a: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FAD2A61-98EC-4F5A-8316-AE7CFAB9C4C2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03C2B775-C6B1-4DA5-A092-6FC9489339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38" y="963052"/>
            <a:ext cx="5175057" cy="5598296"/>
          </a:xfrm>
          <a:prstGeom prst="rect">
            <a:avLst/>
          </a:prstGeom>
        </p:spPr>
      </p:pic>
      <p:sp>
        <p:nvSpPr>
          <p:cNvPr id="22" name="모서리가 둥근 직사각형 8">
            <a:extLst>
              <a:ext uri="{FF2B5EF4-FFF2-40B4-BE49-F238E27FC236}">
                <a16:creationId xmlns:a16="http://schemas.microsoft.com/office/drawing/2014/main" id="{79FBBA8C-B6FE-44B1-8217-BFD9CED3EF07}"/>
              </a:ext>
            </a:extLst>
          </p:cNvPr>
          <p:cNvSpPr/>
          <p:nvPr/>
        </p:nvSpPr>
        <p:spPr>
          <a:xfrm>
            <a:off x="5735841" y="1586344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수산업 규범 완화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3" name="모서리가 둥근 직사각형 9">
            <a:extLst>
              <a:ext uri="{FF2B5EF4-FFF2-40B4-BE49-F238E27FC236}">
                <a16:creationId xmlns:a16="http://schemas.microsoft.com/office/drawing/2014/main" id="{F9D9C37A-648B-443C-8956-1A7AC2E882A2}"/>
              </a:ext>
            </a:extLst>
          </p:cNvPr>
          <p:cNvSpPr/>
          <p:nvPr/>
        </p:nvSpPr>
        <p:spPr>
          <a:xfrm>
            <a:off x="5735841" y="2631895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포경어업 허가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출어</a:t>
            </a:r>
          </a:p>
        </p:txBody>
      </p:sp>
      <p:sp>
        <p:nvSpPr>
          <p:cNvPr id="24" name="모서리가 둥근 직사각형 10">
            <a:extLst>
              <a:ext uri="{FF2B5EF4-FFF2-40B4-BE49-F238E27FC236}">
                <a16:creationId xmlns:a16="http://schemas.microsoft.com/office/drawing/2014/main" id="{D57EC36B-08E0-4AD8-8D08-B1881A193ADF}"/>
              </a:ext>
            </a:extLst>
          </p:cNvPr>
          <p:cNvSpPr/>
          <p:nvPr/>
        </p:nvSpPr>
        <p:spPr>
          <a:xfrm>
            <a:off x="5735841" y="4713613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조선 어선 확보</a:t>
            </a:r>
          </a:p>
        </p:txBody>
      </p:sp>
      <p:sp>
        <p:nvSpPr>
          <p:cNvPr id="25" name="모서리가 둥근 직사각형 11">
            <a:extLst>
              <a:ext uri="{FF2B5EF4-FFF2-40B4-BE49-F238E27FC236}">
                <a16:creationId xmlns:a16="http://schemas.microsoft.com/office/drawing/2014/main" id="{4612492D-44BF-4CC2-A203-18A35D671338}"/>
              </a:ext>
            </a:extLst>
          </p:cNvPr>
          <p:cNvSpPr/>
          <p:nvPr/>
        </p:nvSpPr>
        <p:spPr>
          <a:xfrm>
            <a:off x="5735840" y="3672754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어전설계 구조 연구</a:t>
            </a:r>
          </a:p>
        </p:txBody>
      </p:sp>
      <p:sp>
        <p:nvSpPr>
          <p:cNvPr id="26" name="모서리가 둥근 직사각형 10">
            <a:extLst>
              <a:ext uri="{FF2B5EF4-FFF2-40B4-BE49-F238E27FC236}">
                <a16:creationId xmlns:a16="http://schemas.microsoft.com/office/drawing/2014/main" id="{FD685062-17D7-4FD3-922B-52AF837DCB22}"/>
              </a:ext>
            </a:extLst>
          </p:cNvPr>
          <p:cNvSpPr/>
          <p:nvPr/>
        </p:nvSpPr>
        <p:spPr>
          <a:xfrm>
            <a:off x="5735839" y="5754472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무단 포획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22CFE53-26D2-418D-8BA2-3319091FF762}"/>
              </a:ext>
            </a:extLst>
          </p:cNvPr>
          <p:cNvSpPr/>
          <p:nvPr/>
        </p:nvSpPr>
        <p:spPr>
          <a:xfrm>
            <a:off x="-31348" y="-30341"/>
            <a:ext cx="9539057" cy="6991576"/>
          </a:xfrm>
          <a:prstGeom prst="rect">
            <a:avLst/>
          </a:prstGeom>
          <a:solidFill>
            <a:srgbClr val="F4B72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FACF84A-65EF-46E4-A704-D130EB07E373}"/>
              </a:ext>
            </a:extLst>
          </p:cNvPr>
          <p:cNvGrpSpPr/>
          <p:nvPr/>
        </p:nvGrpSpPr>
        <p:grpSpPr>
          <a:xfrm>
            <a:off x="2429565" y="488460"/>
            <a:ext cx="4590707" cy="797359"/>
            <a:chOff x="2603984" y="350474"/>
            <a:chExt cx="4590707" cy="79735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42CB64E6-809C-4677-AAF4-288B27429828}"/>
                </a:ext>
              </a:extLst>
            </p:cNvPr>
            <p:cNvGrpSpPr/>
            <p:nvPr/>
          </p:nvGrpSpPr>
          <p:grpSpPr>
            <a:xfrm>
              <a:off x="2662196" y="352650"/>
              <a:ext cx="4532495" cy="795183"/>
              <a:chOff x="1495669" y="627775"/>
              <a:chExt cx="4532495" cy="795183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5B964F74-9A8E-445F-B820-5C102D827018}"/>
                  </a:ext>
                </a:extLst>
              </p:cNvPr>
              <p:cNvGrpSpPr/>
              <p:nvPr/>
            </p:nvGrpSpPr>
            <p:grpSpPr>
              <a:xfrm>
                <a:off x="1495669" y="694799"/>
                <a:ext cx="4464496" cy="584775"/>
                <a:chOff x="-1006609" y="3548482"/>
                <a:chExt cx="4464496" cy="584775"/>
              </a:xfrm>
            </p:grpSpPr>
            <p:sp>
              <p:nvSpPr>
                <p:cNvPr id="19" name="평행 사변형 18">
                  <a:extLst>
                    <a:ext uri="{FF2B5EF4-FFF2-40B4-BE49-F238E27FC236}">
                      <a16:creationId xmlns:a16="http://schemas.microsoft.com/office/drawing/2014/main" id="{E4ACC2F5-916F-4BCA-87F6-FD8A9ABB0F0A}"/>
                    </a:ext>
                  </a:extLst>
                </p:cNvPr>
                <p:cNvSpPr/>
                <p:nvPr/>
              </p:nvSpPr>
              <p:spPr>
                <a:xfrm>
                  <a:off x="-1006609" y="3645024"/>
                  <a:ext cx="4464496" cy="468052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2AFF341-9D05-4E82-8153-7CCDFF5E9245}"/>
                    </a:ext>
                  </a:extLst>
                </p:cNvPr>
                <p:cNvSpPr txBox="1"/>
                <p:nvPr/>
              </p:nvSpPr>
              <p:spPr>
                <a:xfrm>
                  <a:off x="-116662" y="3548482"/>
                  <a:ext cx="27061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2700" dirty="0">
                      <a:solidFill>
                        <a:srgbClr val="293A4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한</a:t>
                  </a:r>
                  <a:r>
                    <a:rPr lang="ko-KR" altLang="en-US" sz="3200" dirty="0">
                      <a:solidFill>
                        <a:srgbClr val="293A4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명조 ExtraBold" panose="02020603020101020101" pitchFamily="18" charset="-127"/>
                      <a:ea typeface="나눔명조 ExtraBold" panose="02020603020101020101" pitchFamily="18" charset="-127"/>
                    </a:rPr>
                    <a:t> </a:t>
                  </a:r>
                  <a:r>
                    <a:rPr lang="en-US" altLang="ko-KR" sz="3200" dirty="0">
                      <a:solidFill>
                        <a:srgbClr val="293A4A"/>
                      </a:solidFill>
                    </a:rPr>
                    <a:t>· </a:t>
                  </a:r>
                  <a:r>
                    <a:rPr lang="ko-KR" altLang="en-US" sz="2700" dirty="0">
                      <a:solidFill>
                        <a:srgbClr val="293A4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일  어업  협정</a:t>
                  </a:r>
                </a:p>
              </p:txBody>
            </p:sp>
          </p:grp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64DF031E-892D-4AB7-8E54-022E7AD87520}"/>
                  </a:ext>
                </a:extLst>
              </p:cNvPr>
              <p:cNvCxnSpPr/>
              <p:nvPr/>
            </p:nvCxnSpPr>
            <p:spPr>
              <a:xfrm flipH="1">
                <a:off x="5812140" y="627775"/>
                <a:ext cx="216024" cy="795183"/>
              </a:xfrm>
              <a:prstGeom prst="line">
                <a:avLst/>
              </a:prstGeom>
              <a:ln>
                <a:solidFill>
                  <a:srgbClr val="293A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BB742196-6B91-4955-87D6-814856E6EC7D}"/>
                </a:ext>
              </a:extLst>
            </p:cNvPr>
            <p:cNvCxnSpPr/>
            <p:nvPr/>
          </p:nvCxnSpPr>
          <p:spPr>
            <a:xfrm flipH="1">
              <a:off x="2603984" y="350474"/>
              <a:ext cx="216024" cy="795183"/>
            </a:xfrm>
            <a:prstGeom prst="line">
              <a:avLst/>
            </a:prstGeom>
            <a:ln>
              <a:solidFill>
                <a:srgbClr val="293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CC3659C0-B782-44CF-8DB7-7F2E2ACB23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50" b="96750" l="2167" r="98167">
                        <a14:foregroundMark x1="4833" y1="12500" x2="27000" y2="30250"/>
                        <a14:foregroundMark x1="27000" y1="30250" x2="27000" y2="30250"/>
                        <a14:foregroundMark x1="97333" y1="83250" x2="97333" y2="83250"/>
                        <a14:foregroundMark x1="98167" y1="96750" x2="98167" y2="96750"/>
                        <a14:foregroundMark x1="4167" y1="10750" x2="4167" y2="10750"/>
                        <a14:foregroundMark x1="2167" y1="5250" x2="2167" y2="52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1384482"/>
            <a:ext cx="5653398" cy="2404745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119EFAAD-E585-46CD-BCF0-81A4AB565BC7}"/>
              </a:ext>
            </a:extLst>
          </p:cNvPr>
          <p:cNvGrpSpPr/>
          <p:nvPr/>
        </p:nvGrpSpPr>
        <p:grpSpPr>
          <a:xfrm>
            <a:off x="215516" y="3068960"/>
            <a:ext cx="9099494" cy="3753074"/>
            <a:chOff x="261038" y="3176972"/>
            <a:chExt cx="8882962" cy="3564396"/>
          </a:xfrm>
          <a:solidFill>
            <a:schemeClr val="bg1"/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D2A8A9D-5229-46BE-AD91-5D27BEFF5AFC}"/>
                </a:ext>
              </a:extLst>
            </p:cNvPr>
            <p:cNvSpPr/>
            <p:nvPr/>
          </p:nvSpPr>
          <p:spPr>
            <a:xfrm>
              <a:off x="261038" y="3922787"/>
              <a:ext cx="8882962" cy="2818581"/>
            </a:xfrm>
            <a:prstGeom prst="rect">
              <a:avLst/>
            </a:prstGeom>
            <a:grpFill/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이등변 삼각형 3">
              <a:extLst>
                <a:ext uri="{FF2B5EF4-FFF2-40B4-BE49-F238E27FC236}">
                  <a16:creationId xmlns:a16="http://schemas.microsoft.com/office/drawing/2014/main" id="{F7A32358-5221-4505-B31C-99C40D7414E2}"/>
                </a:ext>
              </a:extLst>
            </p:cNvPr>
            <p:cNvSpPr/>
            <p:nvPr/>
          </p:nvSpPr>
          <p:spPr>
            <a:xfrm>
              <a:off x="4324477" y="3176972"/>
              <a:ext cx="756084" cy="760486"/>
            </a:xfrm>
            <a:prstGeom prst="triangle">
              <a:avLst/>
            </a:prstGeom>
            <a:grpFill/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0015DF41-F8B0-4C30-88C6-7020C317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39" y="3872224"/>
            <a:ext cx="9053971" cy="3032994"/>
          </a:xfrm>
        </p:spPr>
        <p:txBody>
          <a:bodyPr>
            <a:noAutofit/>
          </a:bodyPr>
          <a:lstStyle/>
          <a:p>
            <a:pPr algn="ctr">
              <a:buNone/>
              <a:defRPr lang="ko-KR" altLang="en-US"/>
            </a:pP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&lt;한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· </a:t>
            </a: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어업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협정의 주요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내용&gt;</a:t>
            </a:r>
            <a:endParaRPr lang="en-US" altLang="ko-KR" sz="2200" b="1" dirty="0">
              <a:highlight>
                <a:srgbClr val="FFFF00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배타적 관할권을 행사하는 어업에 관한 수역</a:t>
            </a:r>
            <a:r>
              <a:rPr lang="en-US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(전관 수역)의 설치 및 인정</a:t>
            </a: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잠정적 규제조치 적용</a:t>
            </a:r>
            <a:r>
              <a:rPr lang="en-US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수역 (공동규제수역)</a:t>
            </a: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공동규제 수역내에서의 위반 어선 단속 및 재판권에 대해 기국주의 채택</a:t>
            </a: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자원조사 수역의 설정</a:t>
            </a: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협정의 원활한 수행을 위한 어업공동위원회 설치</a:t>
            </a: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6.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안전조업과 해상질서의 유지를 위한 민간어업 협정의 체결</a:t>
            </a:r>
          </a:p>
        </p:txBody>
      </p:sp>
    </p:spTree>
    <p:extLst>
      <p:ext uri="{BB962C8B-B14F-4D97-AF65-F5344CB8AC3E}">
        <p14:creationId xmlns:p14="http://schemas.microsoft.com/office/powerpoint/2010/main" val="31224364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1352B66-72A6-4F74-BCC7-73E63647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8709" y="-30341"/>
            <a:ext cx="9539057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06BC4A-D9F3-4C54-9AD9-74E34276389B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7E4BD2A-E963-4B05-9E10-5388934A03A6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8" name="평행 사변형 47">
                <a:extLst>
                  <a:ext uri="{FF2B5EF4-FFF2-40B4-BE49-F238E27FC236}">
                    <a16:creationId xmlns:a16="http://schemas.microsoft.com/office/drawing/2014/main" id="{9C458426-3585-448E-BDB4-B6D9BC98269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7FE588-6ADD-4DB3-977D-205C32D917C6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42726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일제강점기 이후</a:t>
                </a: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FAD2A61-98EC-4F5A-8316-AE7CFAB9C4C2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03C2B775-C6B1-4DA5-A092-6FC9489339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38" y="963052"/>
            <a:ext cx="5175057" cy="5598296"/>
          </a:xfrm>
          <a:prstGeom prst="rect">
            <a:avLst/>
          </a:prstGeom>
        </p:spPr>
      </p:pic>
      <p:sp>
        <p:nvSpPr>
          <p:cNvPr id="22" name="모서리가 둥근 직사각형 8">
            <a:extLst>
              <a:ext uri="{FF2B5EF4-FFF2-40B4-BE49-F238E27FC236}">
                <a16:creationId xmlns:a16="http://schemas.microsoft.com/office/drawing/2014/main" id="{79FBBA8C-B6FE-44B1-8217-BFD9CED3EF07}"/>
              </a:ext>
            </a:extLst>
          </p:cNvPr>
          <p:cNvSpPr/>
          <p:nvPr/>
        </p:nvSpPr>
        <p:spPr>
          <a:xfrm>
            <a:off x="5735841" y="1586344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수산업 규범 완화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3" name="모서리가 둥근 직사각형 9">
            <a:extLst>
              <a:ext uri="{FF2B5EF4-FFF2-40B4-BE49-F238E27FC236}">
                <a16:creationId xmlns:a16="http://schemas.microsoft.com/office/drawing/2014/main" id="{F9D9C37A-648B-443C-8956-1A7AC2E882A2}"/>
              </a:ext>
            </a:extLst>
          </p:cNvPr>
          <p:cNvSpPr/>
          <p:nvPr/>
        </p:nvSpPr>
        <p:spPr>
          <a:xfrm>
            <a:off x="5735841" y="2631895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포경어업 허가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출어</a:t>
            </a:r>
          </a:p>
        </p:txBody>
      </p:sp>
      <p:sp>
        <p:nvSpPr>
          <p:cNvPr id="24" name="모서리가 둥근 직사각형 10">
            <a:extLst>
              <a:ext uri="{FF2B5EF4-FFF2-40B4-BE49-F238E27FC236}">
                <a16:creationId xmlns:a16="http://schemas.microsoft.com/office/drawing/2014/main" id="{D57EC36B-08E0-4AD8-8D08-B1881A193ADF}"/>
              </a:ext>
            </a:extLst>
          </p:cNvPr>
          <p:cNvSpPr/>
          <p:nvPr/>
        </p:nvSpPr>
        <p:spPr>
          <a:xfrm>
            <a:off x="5735841" y="4713613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조선 어선 확보</a:t>
            </a:r>
          </a:p>
        </p:txBody>
      </p:sp>
      <p:sp>
        <p:nvSpPr>
          <p:cNvPr id="25" name="모서리가 둥근 직사각형 11">
            <a:extLst>
              <a:ext uri="{FF2B5EF4-FFF2-40B4-BE49-F238E27FC236}">
                <a16:creationId xmlns:a16="http://schemas.microsoft.com/office/drawing/2014/main" id="{4612492D-44BF-4CC2-A203-18A35D671338}"/>
              </a:ext>
            </a:extLst>
          </p:cNvPr>
          <p:cNvSpPr/>
          <p:nvPr/>
        </p:nvSpPr>
        <p:spPr>
          <a:xfrm>
            <a:off x="5735840" y="3672754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어전설계 구조 연구</a:t>
            </a:r>
          </a:p>
        </p:txBody>
      </p:sp>
      <p:sp>
        <p:nvSpPr>
          <p:cNvPr id="26" name="모서리가 둥근 직사각형 10">
            <a:extLst>
              <a:ext uri="{FF2B5EF4-FFF2-40B4-BE49-F238E27FC236}">
                <a16:creationId xmlns:a16="http://schemas.microsoft.com/office/drawing/2014/main" id="{FD685062-17D7-4FD3-922B-52AF837DCB22}"/>
              </a:ext>
            </a:extLst>
          </p:cNvPr>
          <p:cNvSpPr/>
          <p:nvPr/>
        </p:nvSpPr>
        <p:spPr>
          <a:xfrm>
            <a:off x="5735839" y="5754472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무단 포획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22CFE53-26D2-418D-8BA2-3319091FF762}"/>
              </a:ext>
            </a:extLst>
          </p:cNvPr>
          <p:cNvSpPr/>
          <p:nvPr/>
        </p:nvSpPr>
        <p:spPr>
          <a:xfrm>
            <a:off x="-31348" y="-30341"/>
            <a:ext cx="9539057" cy="6991576"/>
          </a:xfrm>
          <a:prstGeom prst="rect">
            <a:avLst/>
          </a:prstGeom>
          <a:solidFill>
            <a:srgbClr val="F4B72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FACF84A-65EF-46E4-A704-D130EB07E373}"/>
              </a:ext>
            </a:extLst>
          </p:cNvPr>
          <p:cNvGrpSpPr/>
          <p:nvPr/>
        </p:nvGrpSpPr>
        <p:grpSpPr>
          <a:xfrm>
            <a:off x="2429565" y="488460"/>
            <a:ext cx="4590707" cy="797359"/>
            <a:chOff x="2603984" y="350474"/>
            <a:chExt cx="4590707" cy="79735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42CB64E6-809C-4677-AAF4-288B27429828}"/>
                </a:ext>
              </a:extLst>
            </p:cNvPr>
            <p:cNvGrpSpPr/>
            <p:nvPr/>
          </p:nvGrpSpPr>
          <p:grpSpPr>
            <a:xfrm>
              <a:off x="2662196" y="352650"/>
              <a:ext cx="4532495" cy="795183"/>
              <a:chOff x="1495669" y="627775"/>
              <a:chExt cx="4532495" cy="795183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5B964F74-9A8E-445F-B820-5C102D827018}"/>
                  </a:ext>
                </a:extLst>
              </p:cNvPr>
              <p:cNvGrpSpPr/>
              <p:nvPr/>
            </p:nvGrpSpPr>
            <p:grpSpPr>
              <a:xfrm>
                <a:off x="1495669" y="694799"/>
                <a:ext cx="4464496" cy="584775"/>
                <a:chOff x="-1006609" y="3548482"/>
                <a:chExt cx="4464496" cy="584775"/>
              </a:xfrm>
            </p:grpSpPr>
            <p:sp>
              <p:nvSpPr>
                <p:cNvPr id="19" name="평행 사변형 18">
                  <a:extLst>
                    <a:ext uri="{FF2B5EF4-FFF2-40B4-BE49-F238E27FC236}">
                      <a16:creationId xmlns:a16="http://schemas.microsoft.com/office/drawing/2014/main" id="{E4ACC2F5-916F-4BCA-87F6-FD8A9ABB0F0A}"/>
                    </a:ext>
                  </a:extLst>
                </p:cNvPr>
                <p:cNvSpPr/>
                <p:nvPr/>
              </p:nvSpPr>
              <p:spPr>
                <a:xfrm>
                  <a:off x="-1006609" y="3645024"/>
                  <a:ext cx="4464496" cy="468052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2AFF341-9D05-4E82-8153-7CCDFF5E9245}"/>
                    </a:ext>
                  </a:extLst>
                </p:cNvPr>
                <p:cNvSpPr txBox="1"/>
                <p:nvPr/>
              </p:nvSpPr>
              <p:spPr>
                <a:xfrm>
                  <a:off x="-116662" y="3548482"/>
                  <a:ext cx="27061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2700" dirty="0">
                      <a:solidFill>
                        <a:srgbClr val="293A4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한</a:t>
                  </a:r>
                  <a:r>
                    <a:rPr lang="ko-KR" altLang="en-US" sz="3200" dirty="0">
                      <a:solidFill>
                        <a:srgbClr val="293A4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명조 ExtraBold" panose="02020603020101020101" pitchFamily="18" charset="-127"/>
                      <a:ea typeface="나눔명조 ExtraBold" panose="02020603020101020101" pitchFamily="18" charset="-127"/>
                    </a:rPr>
                    <a:t> </a:t>
                  </a:r>
                  <a:r>
                    <a:rPr lang="en-US" altLang="ko-KR" sz="3200" dirty="0">
                      <a:solidFill>
                        <a:srgbClr val="293A4A"/>
                      </a:solidFill>
                    </a:rPr>
                    <a:t>· </a:t>
                  </a:r>
                  <a:r>
                    <a:rPr lang="ko-KR" altLang="en-US" sz="2700" dirty="0">
                      <a:solidFill>
                        <a:srgbClr val="293A4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일  어업  협정</a:t>
                  </a:r>
                </a:p>
              </p:txBody>
            </p:sp>
          </p:grp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64DF031E-892D-4AB7-8E54-022E7AD87520}"/>
                  </a:ext>
                </a:extLst>
              </p:cNvPr>
              <p:cNvCxnSpPr/>
              <p:nvPr/>
            </p:nvCxnSpPr>
            <p:spPr>
              <a:xfrm flipH="1">
                <a:off x="5812140" y="627775"/>
                <a:ext cx="216024" cy="795183"/>
              </a:xfrm>
              <a:prstGeom prst="line">
                <a:avLst/>
              </a:prstGeom>
              <a:ln>
                <a:solidFill>
                  <a:srgbClr val="293A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BB742196-6B91-4955-87D6-814856E6EC7D}"/>
                </a:ext>
              </a:extLst>
            </p:cNvPr>
            <p:cNvCxnSpPr/>
            <p:nvPr/>
          </p:nvCxnSpPr>
          <p:spPr>
            <a:xfrm flipH="1">
              <a:off x="2603984" y="350474"/>
              <a:ext cx="216024" cy="795183"/>
            </a:xfrm>
            <a:prstGeom prst="line">
              <a:avLst/>
            </a:prstGeom>
            <a:ln>
              <a:solidFill>
                <a:srgbClr val="293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CC3659C0-B782-44CF-8DB7-7F2E2ACB23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50" b="96750" l="2167" r="98167">
                        <a14:foregroundMark x1="4833" y1="12500" x2="27000" y2="30250"/>
                        <a14:foregroundMark x1="27000" y1="30250" x2="27000" y2="30250"/>
                        <a14:foregroundMark x1="97333" y1="83250" x2="97333" y2="83250"/>
                        <a14:foregroundMark x1="98167" y1="96750" x2="98167" y2="96750"/>
                        <a14:foregroundMark x1="4167" y1="10750" x2="4167" y2="10750"/>
                        <a14:foregroundMark x1="2167" y1="5250" x2="2167" y2="52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1384482"/>
            <a:ext cx="5653398" cy="2404745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119EFAAD-E585-46CD-BCF0-81A4AB565BC7}"/>
              </a:ext>
            </a:extLst>
          </p:cNvPr>
          <p:cNvGrpSpPr/>
          <p:nvPr/>
        </p:nvGrpSpPr>
        <p:grpSpPr>
          <a:xfrm>
            <a:off x="215516" y="3068960"/>
            <a:ext cx="9099494" cy="3753074"/>
            <a:chOff x="261038" y="3176972"/>
            <a:chExt cx="8882962" cy="3564396"/>
          </a:xfrm>
          <a:solidFill>
            <a:schemeClr val="bg1"/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D2A8A9D-5229-46BE-AD91-5D27BEFF5AFC}"/>
                </a:ext>
              </a:extLst>
            </p:cNvPr>
            <p:cNvSpPr/>
            <p:nvPr/>
          </p:nvSpPr>
          <p:spPr>
            <a:xfrm>
              <a:off x="261038" y="3922787"/>
              <a:ext cx="8882962" cy="2818581"/>
            </a:xfrm>
            <a:prstGeom prst="rect">
              <a:avLst/>
            </a:prstGeom>
            <a:grpFill/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이등변 삼각형 3">
              <a:extLst>
                <a:ext uri="{FF2B5EF4-FFF2-40B4-BE49-F238E27FC236}">
                  <a16:creationId xmlns:a16="http://schemas.microsoft.com/office/drawing/2014/main" id="{F7A32358-5221-4505-B31C-99C40D7414E2}"/>
                </a:ext>
              </a:extLst>
            </p:cNvPr>
            <p:cNvSpPr/>
            <p:nvPr/>
          </p:nvSpPr>
          <p:spPr>
            <a:xfrm>
              <a:off x="4324477" y="3176972"/>
              <a:ext cx="756084" cy="760486"/>
            </a:xfrm>
            <a:prstGeom prst="triangle">
              <a:avLst/>
            </a:prstGeom>
            <a:grpFill/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0015DF41-F8B0-4C30-88C6-7020C317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39" y="3872224"/>
            <a:ext cx="9053971" cy="3032994"/>
          </a:xfrm>
        </p:spPr>
        <p:txBody>
          <a:bodyPr>
            <a:noAutofit/>
          </a:bodyPr>
          <a:lstStyle/>
          <a:p>
            <a:pPr algn="ctr">
              <a:buNone/>
              <a:defRPr lang="ko-KR" altLang="en-US"/>
            </a:pP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&lt;한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· </a:t>
            </a: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어업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협정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으로 인한</a:t>
            </a: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한국의 피해</a:t>
            </a:r>
            <a:r>
              <a:rPr lang="ko-K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&gt;</a:t>
            </a:r>
            <a:endParaRPr lang="en-US" altLang="ko-KR" sz="2200" b="1" dirty="0">
              <a:highlight>
                <a:srgbClr val="FFFF00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한국 어민들 </a:t>
            </a:r>
            <a:r>
              <a:rPr lang="en-US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동해에서 장어 </a:t>
            </a:r>
            <a:r>
              <a:rPr lang="en-US" altLang="ko-KR" sz="2200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· </a:t>
            </a:r>
            <a:r>
              <a:rPr lang="ko-KR" altLang="en-US" sz="2200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명태</a:t>
            </a:r>
            <a:r>
              <a:rPr lang="en-US" altLang="ko-KR" sz="2200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· </a:t>
            </a:r>
            <a:r>
              <a:rPr lang="ko-KR" altLang="en-US" sz="2200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꽁치 등을 잡을 수 없게 됨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200" b="1" dirty="0">
              <a:solidFill>
                <a:srgbClr val="293A4A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오징어 황금어장을 </a:t>
            </a:r>
            <a:r>
              <a:rPr lang="ko-KR" altLang="en-US" sz="2200" b="1" dirty="0" err="1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대화퇴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절반만 중간 수역에 포함</a:t>
            </a:r>
            <a:endParaRPr lang="en-US" altLang="ko-KR" sz="2200" b="1" dirty="0">
              <a:solidFill>
                <a:srgbClr val="293A4A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한국 어민들 </a:t>
            </a:r>
            <a:r>
              <a:rPr lang="en-US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포승줄에 묶여 폭행 </a:t>
            </a:r>
            <a:r>
              <a:rPr lang="en-US" altLang="ko-KR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+ 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어장에서 쫓겨나는 수모를 겪음</a:t>
            </a:r>
            <a:endParaRPr lang="ko-KR" altLang="ko-KR" sz="2200" b="1" dirty="0">
              <a:solidFill>
                <a:srgbClr val="293A4A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한국산 명태가 사라짐</a:t>
            </a:r>
            <a:endParaRPr lang="ko-KR" altLang="ko-KR" sz="2200" b="1" dirty="0">
              <a:solidFill>
                <a:srgbClr val="293A4A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한국 어촌</a:t>
            </a:r>
            <a:endParaRPr lang="ko-KR" altLang="ko-KR" sz="2200" b="1" dirty="0">
              <a:solidFill>
                <a:srgbClr val="293A4A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>
              <a:buNone/>
              <a:defRPr lang="ko-KR" altLang="en-US"/>
            </a:pPr>
            <a:r>
              <a:rPr lang="ko-KR" altLang="ko-KR" sz="2200" b="1" dirty="0">
                <a:highlight>
                  <a:srgbClr val="FFFF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6.</a:t>
            </a:r>
            <a:r>
              <a:rPr lang="ko-KR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200" b="1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200" b="1" dirty="0">
                <a:solidFill>
                  <a:srgbClr val="293A4A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독도 문제가 심화됨</a:t>
            </a:r>
            <a:endParaRPr lang="ko-KR" altLang="ko-KR" sz="2200" b="1" dirty="0">
              <a:solidFill>
                <a:srgbClr val="293A4A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81064AF-A964-46D4-8959-1F6416A340C4}"/>
              </a:ext>
            </a:extLst>
          </p:cNvPr>
          <p:cNvGrpSpPr/>
          <p:nvPr/>
        </p:nvGrpSpPr>
        <p:grpSpPr>
          <a:xfrm>
            <a:off x="984495" y="1596964"/>
            <a:ext cx="7561536" cy="983302"/>
            <a:chOff x="120665" y="2958877"/>
            <a:chExt cx="9320030" cy="1549876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A8538E5B-E681-42DA-9D4B-CD0754064F81}"/>
                </a:ext>
              </a:extLst>
            </p:cNvPr>
            <p:cNvSpPr/>
            <p:nvPr/>
          </p:nvSpPr>
          <p:spPr>
            <a:xfrm rot="20067915">
              <a:off x="120665" y="2960941"/>
              <a:ext cx="9320030" cy="1547812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75CE3C-1A40-489C-BF83-3A1E3B40EBE1}"/>
                </a:ext>
              </a:extLst>
            </p:cNvPr>
            <p:cNvSpPr txBox="1"/>
            <p:nvPr/>
          </p:nvSpPr>
          <p:spPr>
            <a:xfrm rot="20030046">
              <a:off x="893706" y="2958877"/>
              <a:ext cx="8133665" cy="145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일본의  일방적  파기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76549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1352B66-72A6-4F74-BCC7-73E63647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8" y="0"/>
            <a:ext cx="9539057" cy="69308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8709" y="-30341"/>
            <a:ext cx="9539057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06BC4A-D9F3-4C54-9AD9-74E34276389B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7E4BD2A-E963-4B05-9E10-5388934A03A6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8" name="평행 사변형 47">
                <a:extLst>
                  <a:ext uri="{FF2B5EF4-FFF2-40B4-BE49-F238E27FC236}">
                    <a16:creationId xmlns:a16="http://schemas.microsoft.com/office/drawing/2014/main" id="{9C458426-3585-448E-BDB4-B6D9BC98269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7FE588-6ADD-4DB3-977D-205C32D917C6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42726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일제강점기 이후</a:t>
                </a: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FAD2A61-98EC-4F5A-8316-AE7CFAB9C4C2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03C2B775-C6B1-4DA5-A092-6FC9489339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38" y="963052"/>
            <a:ext cx="5175057" cy="5598296"/>
          </a:xfrm>
          <a:prstGeom prst="rect">
            <a:avLst/>
          </a:prstGeom>
        </p:spPr>
      </p:pic>
      <p:sp>
        <p:nvSpPr>
          <p:cNvPr id="22" name="모서리가 둥근 직사각형 8">
            <a:extLst>
              <a:ext uri="{FF2B5EF4-FFF2-40B4-BE49-F238E27FC236}">
                <a16:creationId xmlns:a16="http://schemas.microsoft.com/office/drawing/2014/main" id="{79FBBA8C-B6FE-44B1-8217-BFD9CED3EF07}"/>
              </a:ext>
            </a:extLst>
          </p:cNvPr>
          <p:cNvSpPr/>
          <p:nvPr/>
        </p:nvSpPr>
        <p:spPr>
          <a:xfrm>
            <a:off x="5735841" y="1586344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수산업 규범 완화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3" name="모서리가 둥근 직사각형 9">
            <a:extLst>
              <a:ext uri="{FF2B5EF4-FFF2-40B4-BE49-F238E27FC236}">
                <a16:creationId xmlns:a16="http://schemas.microsoft.com/office/drawing/2014/main" id="{F9D9C37A-648B-443C-8956-1A7AC2E882A2}"/>
              </a:ext>
            </a:extLst>
          </p:cNvPr>
          <p:cNvSpPr/>
          <p:nvPr/>
        </p:nvSpPr>
        <p:spPr>
          <a:xfrm>
            <a:off x="5735841" y="2631895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포경어업 허가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출어</a:t>
            </a:r>
          </a:p>
        </p:txBody>
      </p:sp>
      <p:sp>
        <p:nvSpPr>
          <p:cNvPr id="24" name="모서리가 둥근 직사각형 10">
            <a:extLst>
              <a:ext uri="{FF2B5EF4-FFF2-40B4-BE49-F238E27FC236}">
                <a16:creationId xmlns:a16="http://schemas.microsoft.com/office/drawing/2014/main" id="{D57EC36B-08E0-4AD8-8D08-B1881A193ADF}"/>
              </a:ext>
            </a:extLst>
          </p:cNvPr>
          <p:cNvSpPr/>
          <p:nvPr/>
        </p:nvSpPr>
        <p:spPr>
          <a:xfrm>
            <a:off x="5735841" y="4713613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조선 어선 확보</a:t>
            </a:r>
          </a:p>
        </p:txBody>
      </p:sp>
      <p:sp>
        <p:nvSpPr>
          <p:cNvPr id="25" name="모서리가 둥근 직사각형 11">
            <a:extLst>
              <a:ext uri="{FF2B5EF4-FFF2-40B4-BE49-F238E27FC236}">
                <a16:creationId xmlns:a16="http://schemas.microsoft.com/office/drawing/2014/main" id="{4612492D-44BF-4CC2-A203-18A35D671338}"/>
              </a:ext>
            </a:extLst>
          </p:cNvPr>
          <p:cNvSpPr/>
          <p:nvPr/>
        </p:nvSpPr>
        <p:spPr>
          <a:xfrm>
            <a:off x="5735840" y="3672754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어전설계 구조 연구</a:t>
            </a:r>
          </a:p>
        </p:txBody>
      </p:sp>
      <p:sp>
        <p:nvSpPr>
          <p:cNvPr id="26" name="모서리가 둥근 직사각형 10">
            <a:extLst>
              <a:ext uri="{FF2B5EF4-FFF2-40B4-BE49-F238E27FC236}">
                <a16:creationId xmlns:a16="http://schemas.microsoft.com/office/drawing/2014/main" id="{FD685062-17D7-4FD3-922B-52AF837DCB22}"/>
              </a:ext>
            </a:extLst>
          </p:cNvPr>
          <p:cNvSpPr/>
          <p:nvPr/>
        </p:nvSpPr>
        <p:spPr>
          <a:xfrm>
            <a:off x="5735839" y="5754472"/>
            <a:ext cx="3228647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무단 포획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22CFE53-26D2-418D-8BA2-3319091FF762}"/>
              </a:ext>
            </a:extLst>
          </p:cNvPr>
          <p:cNvSpPr/>
          <p:nvPr/>
        </p:nvSpPr>
        <p:spPr>
          <a:xfrm>
            <a:off x="-31348" y="-30341"/>
            <a:ext cx="9539057" cy="6991576"/>
          </a:xfrm>
          <a:prstGeom prst="rect">
            <a:avLst/>
          </a:prstGeom>
          <a:solidFill>
            <a:srgbClr val="F4B72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FACF84A-65EF-46E4-A704-D130EB07E373}"/>
              </a:ext>
            </a:extLst>
          </p:cNvPr>
          <p:cNvGrpSpPr/>
          <p:nvPr/>
        </p:nvGrpSpPr>
        <p:grpSpPr>
          <a:xfrm>
            <a:off x="2429565" y="488460"/>
            <a:ext cx="4590707" cy="797359"/>
            <a:chOff x="2603984" y="350474"/>
            <a:chExt cx="4590707" cy="79735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42CB64E6-809C-4677-AAF4-288B27429828}"/>
                </a:ext>
              </a:extLst>
            </p:cNvPr>
            <p:cNvGrpSpPr/>
            <p:nvPr/>
          </p:nvGrpSpPr>
          <p:grpSpPr>
            <a:xfrm>
              <a:off x="2662196" y="352650"/>
              <a:ext cx="4532495" cy="795183"/>
              <a:chOff x="1495669" y="627775"/>
              <a:chExt cx="4532495" cy="795183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5B964F74-9A8E-445F-B820-5C102D827018}"/>
                  </a:ext>
                </a:extLst>
              </p:cNvPr>
              <p:cNvGrpSpPr/>
              <p:nvPr/>
            </p:nvGrpSpPr>
            <p:grpSpPr>
              <a:xfrm>
                <a:off x="1495669" y="694799"/>
                <a:ext cx="4464496" cy="584775"/>
                <a:chOff x="-1006609" y="3548482"/>
                <a:chExt cx="4464496" cy="584775"/>
              </a:xfrm>
            </p:grpSpPr>
            <p:sp>
              <p:nvSpPr>
                <p:cNvPr id="19" name="평행 사변형 18">
                  <a:extLst>
                    <a:ext uri="{FF2B5EF4-FFF2-40B4-BE49-F238E27FC236}">
                      <a16:creationId xmlns:a16="http://schemas.microsoft.com/office/drawing/2014/main" id="{E4ACC2F5-916F-4BCA-87F6-FD8A9ABB0F0A}"/>
                    </a:ext>
                  </a:extLst>
                </p:cNvPr>
                <p:cNvSpPr/>
                <p:nvPr/>
              </p:nvSpPr>
              <p:spPr>
                <a:xfrm>
                  <a:off x="-1006609" y="3645024"/>
                  <a:ext cx="4464496" cy="468052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2AFF341-9D05-4E82-8153-7CCDFF5E9245}"/>
                    </a:ext>
                  </a:extLst>
                </p:cNvPr>
                <p:cNvSpPr txBox="1"/>
                <p:nvPr/>
              </p:nvSpPr>
              <p:spPr>
                <a:xfrm>
                  <a:off x="-116662" y="3548482"/>
                  <a:ext cx="27061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2700" dirty="0">
                      <a:solidFill>
                        <a:srgbClr val="293A4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한</a:t>
                  </a:r>
                  <a:r>
                    <a:rPr lang="ko-KR" altLang="en-US" sz="3200" dirty="0">
                      <a:solidFill>
                        <a:srgbClr val="293A4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명조 ExtraBold" panose="02020603020101020101" pitchFamily="18" charset="-127"/>
                      <a:ea typeface="나눔명조 ExtraBold" panose="02020603020101020101" pitchFamily="18" charset="-127"/>
                    </a:rPr>
                    <a:t> </a:t>
                  </a:r>
                  <a:r>
                    <a:rPr lang="en-US" altLang="ko-KR" sz="3200" dirty="0">
                      <a:solidFill>
                        <a:srgbClr val="293A4A"/>
                      </a:solidFill>
                    </a:rPr>
                    <a:t>· </a:t>
                  </a:r>
                  <a:r>
                    <a:rPr lang="ko-KR" altLang="en-US" sz="2700" dirty="0">
                      <a:solidFill>
                        <a:srgbClr val="293A4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일  어업  협정</a:t>
                  </a:r>
                </a:p>
              </p:txBody>
            </p:sp>
          </p:grp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64DF031E-892D-4AB7-8E54-022E7AD87520}"/>
                  </a:ext>
                </a:extLst>
              </p:cNvPr>
              <p:cNvCxnSpPr/>
              <p:nvPr/>
            </p:nvCxnSpPr>
            <p:spPr>
              <a:xfrm flipH="1">
                <a:off x="5812140" y="627775"/>
                <a:ext cx="216024" cy="795183"/>
              </a:xfrm>
              <a:prstGeom prst="line">
                <a:avLst/>
              </a:prstGeom>
              <a:ln>
                <a:solidFill>
                  <a:srgbClr val="293A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BB742196-6B91-4955-87D6-814856E6EC7D}"/>
                </a:ext>
              </a:extLst>
            </p:cNvPr>
            <p:cNvCxnSpPr/>
            <p:nvPr/>
          </p:nvCxnSpPr>
          <p:spPr>
            <a:xfrm flipH="1">
              <a:off x="2603984" y="350474"/>
              <a:ext cx="216024" cy="795183"/>
            </a:xfrm>
            <a:prstGeom prst="line">
              <a:avLst/>
            </a:prstGeom>
            <a:ln>
              <a:solidFill>
                <a:srgbClr val="293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화살표: 갈매기형 수장 38">
            <a:extLst>
              <a:ext uri="{FF2B5EF4-FFF2-40B4-BE49-F238E27FC236}">
                <a16:creationId xmlns:a16="http://schemas.microsoft.com/office/drawing/2014/main" id="{7421354A-D988-4563-956F-E8474C303E93}"/>
              </a:ext>
            </a:extLst>
          </p:cNvPr>
          <p:cNvSpPr/>
          <p:nvPr/>
        </p:nvSpPr>
        <p:spPr>
          <a:xfrm>
            <a:off x="4236332" y="2913879"/>
            <a:ext cx="1008126" cy="1224153"/>
          </a:xfrm>
          <a:prstGeom prst="chevron">
            <a:avLst>
              <a:gd name="adj" fmla="val 50000"/>
            </a:avLst>
          </a:prstGeom>
          <a:solidFill>
            <a:srgbClr val="293A4A"/>
          </a:solidFill>
          <a:ln w="47625">
            <a:solidFill>
              <a:srgbClr val="F4B728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0844A7F-7550-46B1-A633-1234FB3F1067}"/>
              </a:ext>
            </a:extLst>
          </p:cNvPr>
          <p:cNvGrpSpPr/>
          <p:nvPr/>
        </p:nvGrpSpPr>
        <p:grpSpPr>
          <a:xfrm>
            <a:off x="553586" y="1431104"/>
            <a:ext cx="3635053" cy="4342190"/>
            <a:chOff x="553586" y="1431104"/>
            <a:chExt cx="3635053" cy="4342190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5AA32D86-4A63-47C9-A721-601236EBE4A3}"/>
                </a:ext>
              </a:extLst>
            </p:cNvPr>
            <p:cNvPicPr/>
            <p:nvPr/>
          </p:nvPicPr>
          <p:blipFill rotWithShape="1">
            <a:blip r:embed="rId6">
              <a:lum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53586" y="1431104"/>
              <a:ext cx="3501920" cy="393108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8625A4-57CD-4A01-94AB-A3890A9E3F32}"/>
                </a:ext>
              </a:extLst>
            </p:cNvPr>
            <p:cNvSpPr txBox="1"/>
            <p:nvPr/>
          </p:nvSpPr>
          <p:spPr>
            <a:xfrm>
              <a:off x="1259632" y="5311629"/>
              <a:ext cx="2929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93A4A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</a:t>
              </a:r>
              <a:r>
                <a:rPr lang="en-US" altLang="ko-KR" sz="2400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93A4A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· </a:t>
              </a:r>
              <a:r>
                <a:rPr lang="ko-KR" altLang="en-US" sz="2400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93A4A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  어업 협정 당시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9F923D4-EBB1-46D0-BC8F-E7700429AEC7}"/>
              </a:ext>
            </a:extLst>
          </p:cNvPr>
          <p:cNvGrpSpPr/>
          <p:nvPr/>
        </p:nvGrpSpPr>
        <p:grpSpPr>
          <a:xfrm>
            <a:off x="5443456" y="1449386"/>
            <a:ext cx="3441631" cy="4339776"/>
            <a:chOff x="5443456" y="1449386"/>
            <a:chExt cx="3441631" cy="4339776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E8086517-AA6B-4E8D-AC4E-6BEAF7402116}"/>
                </a:ext>
              </a:extLst>
            </p:cNvPr>
            <p:cNvPicPr/>
            <p:nvPr/>
          </p:nvPicPr>
          <p:blipFill rotWithShape="1">
            <a:blip r:embed="rId8">
              <a:lum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905" t="1765" r="3293" b="4128"/>
            <a:stretch/>
          </p:blipFill>
          <p:spPr>
            <a:xfrm>
              <a:off x="5443456" y="1449386"/>
              <a:ext cx="3340206" cy="39128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5CE926-1EB7-4DD7-BD8E-CC7578F514D2}"/>
                </a:ext>
              </a:extLst>
            </p:cNvPr>
            <p:cNvSpPr txBox="1"/>
            <p:nvPr/>
          </p:nvSpPr>
          <p:spPr>
            <a:xfrm>
              <a:off x="5544108" y="5327497"/>
              <a:ext cx="3340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93A4A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  한</a:t>
              </a:r>
              <a:r>
                <a:rPr lang="en-US" altLang="ko-KR" sz="2400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93A4A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· </a:t>
              </a:r>
              <a:r>
                <a:rPr lang="ko-KR" altLang="en-US" sz="2400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93A4A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  어업 협정 당시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26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5031</TotalTime>
  <Words>590</Words>
  <Application>Microsoft Office PowerPoint</Application>
  <PresentationFormat>화면 슬라이드 쇼(4:3)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나눔바른고딕</vt:lpstr>
      <vt:lpstr>나눔명조 ExtraBold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311</cp:revision>
  <dcterms:created xsi:type="dcterms:W3CDTF">2016-04-02T13:07:11Z</dcterms:created>
  <dcterms:modified xsi:type="dcterms:W3CDTF">2017-10-09T09:07:12Z</dcterms:modified>
  <cp:version>0906.0100.01</cp:version>
</cp:coreProperties>
</file>