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308" r:id="rId2"/>
    <p:sldId id="313" r:id="rId3"/>
    <p:sldId id="321" r:id="rId4"/>
    <p:sldId id="368" r:id="rId5"/>
    <p:sldId id="370" r:id="rId6"/>
    <p:sldId id="369" r:id="rId7"/>
    <p:sldId id="371" r:id="rId8"/>
    <p:sldId id="360" r:id="rId9"/>
    <p:sldId id="362" r:id="rId10"/>
    <p:sldId id="372" r:id="rId11"/>
    <p:sldId id="363" r:id="rId12"/>
    <p:sldId id="373" r:id="rId13"/>
  </p:sldIdLst>
  <p:sldSz cx="9144000" cy="6858000" type="screen4x3"/>
  <p:notesSz cx="6858000" cy="9144000"/>
  <p:embeddedFontLst>
    <p:embeddedFont>
      <p:font typeface="맑은 고딕" pitchFamily="50" charset="-127"/>
      <p:regular r:id="rId15"/>
      <p:bold r:id="rId16"/>
    </p:embeddedFont>
    <p:embeddedFont>
      <p:font typeface="나눔바른고딕" charset="-127"/>
      <p:regular r:id="rId17"/>
      <p:bold r:id="rId18"/>
    </p:embeddedFont>
    <p:embeddedFont>
      <p:font typeface="나눔명조 ExtraBold" charset="-127"/>
      <p:bold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8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99"/>
    <a:srgbClr val="FF079B"/>
    <a:srgbClr val="2F8CAB"/>
    <a:srgbClr val="FE4904"/>
    <a:srgbClr val="6E635D"/>
    <a:srgbClr val="FCF5EB"/>
    <a:srgbClr val="C97E7D"/>
    <a:srgbClr val="CECFCE"/>
    <a:srgbClr val="B58AA5"/>
    <a:srgbClr val="8459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24" autoAdjust="0"/>
    <p:restoredTop sz="94488"/>
  </p:normalViewPr>
  <p:slideViewPr>
    <p:cSldViewPr snapToObjects="1">
      <p:cViewPr>
        <p:scale>
          <a:sx n="105" d="100"/>
          <a:sy n="105" d="100"/>
        </p:scale>
        <p:origin x="-900" y="-516"/>
      </p:cViewPr>
      <p:guideLst>
        <p:guide orient="horz" pos="2158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D84393A8-633A-44BC-88CE-FCA3A15FDEAB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4A154A2B-6412-4D58-A6C1-BD0167DA1068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531613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설명" type="objTx" preserve="1">
  <p:cSld name="내용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4F645AA-E039-4E57-8F7F-F37FFD3EA154}" type="datetime1">
              <a:rPr lang="ko-KR" altLang="en-US"/>
              <a:pPr lvl="0">
                <a:defRPr lang="ko-KR" altLang="en-US"/>
              </a:pPr>
              <a:t>2017-12-09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2D9054A1-D1BA-4D10-9616-CB7C1F8BD189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2017-12-09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pKVzUznl-R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3CD087F6-943E-4E4D-86CA-246362F242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7399" y="-41998"/>
            <a:ext cx="9211399" cy="7041097"/>
          </a:xfrm>
          <a:prstGeom prst="rect">
            <a:avLst/>
          </a:prstGeom>
        </p:spPr>
      </p:pic>
      <p:sp>
        <p:nvSpPr>
          <p:cNvPr id="12" name="object 2"/>
          <p:cNvSpPr/>
          <p:nvPr/>
        </p:nvSpPr>
        <p:spPr>
          <a:xfrm>
            <a:off x="-54260" y="-193858"/>
            <a:ext cx="9324528" cy="7344816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</a:path>
            </a:pathLst>
          </a:custGeom>
          <a:blipFill dpi="0" rotWithShape="1">
            <a:blip r:embed="rId4">
              <a:alphaModFix amt="16000"/>
            </a:blip>
            <a:srcRect/>
            <a:tile tx="0" ty="0" sx="100000" sy="100000" flip="none" algn="tl"/>
          </a:blip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</a:pPr>
            <a:endParaRPr lang="en-US" altLang="ko-KR" sz="3200" b="1">
              <a:cs typeface="Arial"/>
            </a:endParaRPr>
          </a:p>
          <a:p>
            <a:pPr algn="ctr">
              <a:lnSpc>
                <a:spcPct val="100000"/>
              </a:lnSpc>
            </a:pPr>
            <a:endParaRPr lang="ko-KR" altLang="en-US" sz="3200">
              <a:solidFill>
                <a:schemeClr val="bg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-72516" y="2924943"/>
            <a:ext cx="8172908" cy="1584177"/>
            <a:chOff x="-72516" y="2924943"/>
            <a:chExt cx="8172908" cy="1584177"/>
          </a:xfrm>
        </p:grpSpPr>
        <p:sp>
          <p:nvSpPr>
            <p:cNvPr id="3" name="직사각형 2"/>
            <p:cNvSpPr/>
            <p:nvPr/>
          </p:nvSpPr>
          <p:spPr>
            <a:xfrm>
              <a:off x="-72516" y="2924943"/>
              <a:ext cx="6768752" cy="786434"/>
            </a:xfrm>
            <a:prstGeom prst="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1945</a:t>
              </a:r>
              <a:r>
                <a:rPr lang="ko-KR" altLang="en-US" sz="4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년 전후</a:t>
              </a:r>
              <a:endParaRPr lang="ko-KR" alt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115616" y="3711377"/>
              <a:ext cx="6984776" cy="79774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5400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천황의 의의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096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결 과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8" name="부제목 2">
            <a:extLst>
              <a:ext uri="{FF2B5EF4-FFF2-40B4-BE49-F238E27FC236}">
                <a16:creationId xmlns:a16="http://schemas.microsoft.com/office/drawing/2014/main" xmlns="" id="{20C76550-87AC-4A1D-8D89-F0387FF41C0E}"/>
              </a:ext>
            </a:extLst>
          </p:cNvPr>
          <p:cNvSpPr txBox="1">
            <a:spLocks/>
          </p:cNvSpPr>
          <p:nvPr/>
        </p:nvSpPr>
        <p:spPr>
          <a:xfrm>
            <a:off x="1187624" y="1304201"/>
            <a:ext cx="6413721" cy="5005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b="1" dirty="0"/>
          </a:p>
          <a:p>
            <a:pPr marL="0" indent="0" algn="ctr">
              <a:buNone/>
            </a:pPr>
            <a:r>
              <a:rPr lang="ko-KR" alt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패망 후 전범자재판으로</a:t>
            </a:r>
            <a:endParaRPr lang="en-US" altLang="ko-K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ko-KR" altLang="en-US" sz="8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ko-KR" altLang="en-US" sz="1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신</a:t>
            </a:r>
            <a:endParaRPr lang="en-US" altLang="ko-KR" sz="1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ko-KR" altLang="en-US" sz="8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ko-KR" altLang="en-US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인간 선언</a:t>
            </a:r>
            <a:endParaRPr lang="en-US" altLang="ko-KR" sz="1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endParaRPr lang="en-US" altLang="ko-KR" sz="8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천황에 대한 국민들의 신격 대상이므로</a:t>
            </a:r>
            <a:endParaRPr lang="en-US" altLang="ko-K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국민들의 상징적인 존재로만 유지</a:t>
            </a:r>
            <a:endParaRPr lang="en-US" altLang="ko-KR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marL="0" indent="0" algn="ctr">
              <a:buNone/>
            </a:pPr>
            <a:r>
              <a:rPr lang="en-US" altLang="ko-K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9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천황제</a:t>
            </a:r>
            <a:r>
              <a:rPr lang="ko-KR" alt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유지</a:t>
            </a:r>
            <a:r>
              <a:rPr lang="en-US" altLang="ko-KR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endParaRPr lang="ko-KR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endParaRPr lang="en-US" altLang="ko-KR" dirty="0"/>
          </a:p>
        </p:txBody>
      </p:sp>
      <p:sp>
        <p:nvSpPr>
          <p:cNvPr id="10" name="아래쪽 화살표 12">
            <a:extLst>
              <a:ext uri="{FF2B5EF4-FFF2-40B4-BE49-F238E27FC236}">
                <a16:creationId xmlns:a16="http://schemas.microsoft.com/office/drawing/2014/main" xmlns="" id="{3EBBC899-AF9E-4282-A01C-8656FE17DBBE}"/>
              </a:ext>
            </a:extLst>
          </p:cNvPr>
          <p:cNvSpPr/>
          <p:nvPr/>
        </p:nvSpPr>
        <p:spPr>
          <a:xfrm>
            <a:off x="4161710" y="3619581"/>
            <a:ext cx="465548" cy="51121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아래쪽 화살표 12">
            <a:extLst>
              <a:ext uri="{FF2B5EF4-FFF2-40B4-BE49-F238E27FC236}">
                <a16:creationId xmlns:a16="http://schemas.microsoft.com/office/drawing/2014/main" xmlns="" id="{89592545-0980-4BBA-BC6C-760D15DE461B}"/>
              </a:ext>
            </a:extLst>
          </p:cNvPr>
          <p:cNvSpPr/>
          <p:nvPr/>
        </p:nvSpPr>
        <p:spPr>
          <a:xfrm>
            <a:off x="4135970" y="2030151"/>
            <a:ext cx="465548" cy="51121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165304"/>
            <a:ext cx="706437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662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현재의 천황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D0504E13-3C9F-441F-B16D-4FECCB88C710}"/>
              </a:ext>
            </a:extLst>
          </p:cNvPr>
          <p:cNvSpPr/>
          <p:nvPr/>
        </p:nvSpPr>
        <p:spPr>
          <a:xfrm>
            <a:off x="432046" y="2050053"/>
            <a:ext cx="84244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[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아키히토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]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일왕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상징적 존재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일본 통치에 관여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X</a:t>
            </a:r>
          </a:p>
          <a:p>
            <a:pPr algn="ctr"/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현재 만세일계를 토대로 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 일왕을 신격화 국민多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0E89C76E-594E-419F-A939-1CCCC705761F}"/>
              </a:ext>
            </a:extLst>
          </p:cNvPr>
          <p:cNvGrpSpPr/>
          <p:nvPr/>
        </p:nvGrpSpPr>
        <p:grpSpPr>
          <a:xfrm>
            <a:off x="1401165" y="5209836"/>
            <a:ext cx="5259067" cy="739444"/>
            <a:chOff x="1264749" y="4407825"/>
            <a:chExt cx="5259067" cy="739444"/>
          </a:xfrm>
        </p:grpSpPr>
        <p:sp>
          <p:nvSpPr>
            <p:cNvPr id="10" name="아래쪽 화살표 12">
              <a:extLst>
                <a:ext uri="{FF2B5EF4-FFF2-40B4-BE49-F238E27FC236}">
                  <a16:creationId xmlns:a16="http://schemas.microsoft.com/office/drawing/2014/main" xmlns="" id="{1E0E84D5-9CED-49E5-9310-AADAA2129B82}"/>
                </a:ext>
              </a:extLst>
            </p:cNvPr>
            <p:cNvSpPr/>
            <p:nvPr/>
          </p:nvSpPr>
          <p:spPr>
            <a:xfrm rot="16200000">
              <a:off x="1319600" y="4352974"/>
              <a:ext cx="710344" cy="820046"/>
            </a:xfrm>
            <a:prstGeom prst="downArrow">
              <a:avLst/>
            </a:prstGeom>
            <a:solidFill>
              <a:srgbClr val="FF9999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EB547CE-B305-475A-80EE-061E34A7E9A4}"/>
                </a:ext>
              </a:extLst>
            </p:cNvPr>
            <p:cNvSpPr txBox="1"/>
            <p:nvPr/>
          </p:nvSpPr>
          <p:spPr>
            <a:xfrm>
              <a:off x="2620183" y="4439383"/>
              <a:ext cx="390363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4000" b="1" dirty="0">
                  <a:solidFill>
                    <a:srgbClr val="FF99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highlight>
                    <a:srgbClr val="000000"/>
                  </a:highlight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천황의 정치 복귀</a:t>
              </a:r>
            </a:p>
          </p:txBody>
        </p:sp>
      </p:grpSp>
      <p:sp>
        <p:nvSpPr>
          <p:cNvPr id="11" name="실행 단추: 끝으로 이동 3">
            <a:hlinkClick r:id="rId4" action="ppaction://program" highlightClick="1"/>
            <a:hlinkHover r:id="rId4" action="ppaction://program"/>
            <a:extLst>
              <a:ext uri="{FF2B5EF4-FFF2-40B4-BE49-F238E27FC236}">
                <a16:creationId xmlns:a16="http://schemas.microsoft.com/office/drawing/2014/main" xmlns="" id="{9031DA24-C519-418B-A2D4-2271D6C9B12B}"/>
              </a:ext>
            </a:extLst>
          </p:cNvPr>
          <p:cNvSpPr/>
          <p:nvPr/>
        </p:nvSpPr>
        <p:spPr>
          <a:xfrm>
            <a:off x="8270506" y="6202814"/>
            <a:ext cx="684076" cy="538554"/>
          </a:xfrm>
          <a:prstGeom prst="actionButtonE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03953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황위 계승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1" name="부제목 2">
            <a:extLst>
              <a:ext uri="{FF2B5EF4-FFF2-40B4-BE49-F238E27FC236}">
                <a16:creationId xmlns:a16="http://schemas.microsoft.com/office/drawing/2014/main" xmlns="" id="{E0478029-F52D-4B8C-8073-B77652BDDA39}"/>
              </a:ext>
            </a:extLst>
          </p:cNvPr>
          <p:cNvSpPr txBox="1">
            <a:spLocks/>
          </p:cNvSpPr>
          <p:nvPr/>
        </p:nvSpPr>
        <p:spPr>
          <a:xfrm>
            <a:off x="143508" y="1355551"/>
            <a:ext cx="9000492" cy="4939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황실전범에 따라 황통에 속하는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남계의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남자가 순서에 따라 계승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 algn="ctr">
              <a:buNone/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황장자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 algn="ctr">
              <a:buNone/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황장손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 algn="ctr">
              <a:buNone/>
            </a:pP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3.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그 밖의 </a:t>
            </a:r>
            <a:r>
              <a:rPr lang="ko-KR" alt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황장자의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자손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 algn="ctr">
              <a:buNone/>
            </a:pP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황실회의의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협의를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순서에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따라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계승의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순서를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en-US" altLang="ko-K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바꿀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수 있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marL="0" indent="0" algn="ctr">
              <a:buNone/>
            </a:pP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현재 황실에는 남자 후손이 적어서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국민들 사이에서도 여자 황족도 제위를 계승할 수 있어야 한다는 여론이 생겨나고 있음</a:t>
            </a:r>
          </a:p>
          <a:p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모서리가 둥근 직사각형 4">
            <a:extLst>
              <a:ext uri="{FF2B5EF4-FFF2-40B4-BE49-F238E27FC236}">
                <a16:creationId xmlns:a16="http://schemas.microsoft.com/office/drawing/2014/main" xmlns="" id="{F36A5775-1B96-4EF9-9F8D-8EDDAAC97A47}"/>
              </a:ext>
            </a:extLst>
          </p:cNvPr>
          <p:cNvSpPr/>
          <p:nvPr/>
        </p:nvSpPr>
        <p:spPr>
          <a:xfrm>
            <a:off x="143508" y="1213644"/>
            <a:ext cx="8892988" cy="5081460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21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3452"/>
            <a:ext cx="9216008" cy="6881451"/>
          </a:xfrm>
          <a:prstGeom prst="rect">
            <a:avLst/>
          </a:prstGeom>
        </p:spPr>
      </p:pic>
      <p:sp>
        <p:nvSpPr>
          <p:cNvPr id="6" name="object 2"/>
          <p:cNvSpPr/>
          <p:nvPr/>
        </p:nvSpPr>
        <p:spPr>
          <a:xfrm>
            <a:off x="0" y="-164097"/>
            <a:ext cx="9504548" cy="7101409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5715000"/>
                </a:moveTo>
                <a:lnTo>
                  <a:pt x="9144000" y="5715000"/>
                </a:lnTo>
                <a:lnTo>
                  <a:pt x="91440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50505">
              <a:alpha val="85000"/>
            </a:srgbClr>
          </a:solidFill>
        </p:spPr>
        <p:txBody>
          <a:bodyPr wrap="square" lIns="0" tIns="0" rIns="0" bIns="0"/>
          <a:lstStyle/>
          <a:p>
            <a:pPr algn="ctr">
              <a:lnSpc>
                <a:spcPct val="100000"/>
              </a:lnSpc>
              <a:defRPr lang="ko-KR" altLang="en-US"/>
            </a:pPr>
            <a:endParaRPr lang="en-US" altLang="ko-KR" sz="3200" b="1">
              <a:latin typeface="나눔명조 ExtraBold"/>
              <a:ea typeface="나눔명조 ExtraBold"/>
              <a:cs typeface="Arial"/>
            </a:endParaRPr>
          </a:p>
          <a:p>
            <a:pPr lvl="0">
              <a:defRPr lang="ko-KR" altLang="en-US"/>
            </a:pPr>
            <a:endParaRPr lang="ko-KR" altLang="en-US" sz="3200">
              <a:solidFill>
                <a:schemeClr val="bg1"/>
              </a:solidFill>
              <a:latin typeface="나눔바른고딕"/>
              <a:ea typeface="나눔바른고딕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779912" y="0"/>
            <a:ext cx="1872208" cy="948281"/>
          </a:xfrm>
        </p:spPr>
        <p:txBody>
          <a:bodyPr>
            <a:normAutofit/>
          </a:bodyPr>
          <a:lstStyle/>
          <a:p>
            <a:pPr>
              <a:defRPr lang="ko-KR" altLang="en-US"/>
            </a:pPr>
            <a:r>
              <a:rPr lang="ko-KR" altLang="en-US" sz="42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rPr>
              <a:t>목 차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1151620" y="836712"/>
            <a:ext cx="7200800" cy="5472608"/>
            <a:chOff x="1151620" y="836712"/>
            <a:chExt cx="7200800" cy="5472608"/>
          </a:xfrm>
        </p:grpSpPr>
        <p:cxnSp>
          <p:nvCxnSpPr>
            <p:cNvPr id="8" name="직선 연결선 7"/>
            <p:cNvCxnSpPr/>
            <p:nvPr/>
          </p:nvCxnSpPr>
          <p:spPr>
            <a:xfrm>
              <a:off x="1151620" y="836712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1151620" y="6309320"/>
              <a:ext cx="7200800" cy="0"/>
            </a:xfrm>
            <a:prstGeom prst="line">
              <a:avLst/>
            </a:prstGeom>
            <a:ln w="19050">
              <a:solidFill>
                <a:srgbClr val="FF99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63588" y="275595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1.</a:t>
            </a: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메이지 유신</a:t>
            </a:r>
            <a:endParaRPr lang="en-US" altLang="ko-KR" sz="1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8347" y="3386608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2. </a:t>
            </a:r>
            <a:r>
              <a:rPr lang="ko-KR" alt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군국주의</a:t>
            </a:r>
            <a:endParaRPr lang="en-US" altLang="ko-KR" sz="36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8465" y="4094494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3. </a:t>
            </a:r>
            <a:r>
              <a:rPr lang="ko-KR" altLang="en-US" sz="3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패전 후 </a:t>
            </a:r>
            <a:r>
              <a:rPr lang="ko-KR" altLang="en-US" sz="3200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itchFamily="50" charset="-127"/>
                <a:ea typeface="나눔바른고딕" pitchFamily="50" charset="-127"/>
              </a:rPr>
              <a:t>일왕</a:t>
            </a:r>
            <a:endParaRPr lang="en-US" altLang="ko-KR" sz="32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itchFamily="50" charset="-127"/>
              <a:ea typeface="나눔바른고딕" pitchFamily="50" charset="-127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8287179" y="700979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918465" y="69954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899592" y="6168715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8310536" y="6173587"/>
            <a:ext cx="271465" cy="271465"/>
          </a:xfrm>
          <a:prstGeom prst="ellips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9509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메이지 유신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8B738F5-DF95-4EF3-B735-85313F2A4776}"/>
              </a:ext>
            </a:extLst>
          </p:cNvPr>
          <p:cNvSpPr txBox="1"/>
          <p:nvPr/>
        </p:nvSpPr>
        <p:spPr>
          <a:xfrm>
            <a:off x="679520" y="1419799"/>
            <a:ext cx="778496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1868</a:t>
            </a:r>
            <a:r>
              <a:rPr lang="ko-KR" altLang="en-US" sz="32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년 메이지 유신</a:t>
            </a:r>
            <a:endParaRPr lang="en-US" altLang="ko-KR" sz="2400" dirty="0"/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일왕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천황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을 중심으로 하는 국가를 세우고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,</a:t>
            </a:r>
          </a:p>
          <a:p>
            <a:pPr algn="ctr"/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서구식 근대화를 목표로 개혁을 단행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xmlns="" id="{734E28B5-8E24-46DC-96D1-ECCFA12C4FF4}"/>
              </a:ext>
            </a:extLst>
          </p:cNvPr>
          <p:cNvGrpSpPr/>
          <p:nvPr/>
        </p:nvGrpSpPr>
        <p:grpSpPr>
          <a:xfrm>
            <a:off x="1351323" y="2852936"/>
            <a:ext cx="6389029" cy="3515850"/>
            <a:chOff x="1099295" y="3089726"/>
            <a:chExt cx="6389029" cy="3515850"/>
          </a:xfrm>
        </p:grpSpPr>
        <p:pic>
          <p:nvPicPr>
            <p:cNvPr id="13" name="그림 12">
              <a:extLst>
                <a:ext uri="{FF2B5EF4-FFF2-40B4-BE49-F238E27FC236}">
                  <a16:creationId xmlns:a16="http://schemas.microsoft.com/office/drawing/2014/main" xmlns="" id="{2D150B71-1C2F-4BEC-BD9E-3C1BD18AA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456533" y="3103023"/>
              <a:ext cx="3031791" cy="3494329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xmlns="" id="{5B5770AD-1F24-4A74-8A97-2BD777A6D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99295" y="3089726"/>
              <a:ext cx="3296252" cy="351585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4F54AD7-4CE7-48E6-8787-14D01FBF76F1}"/>
              </a:ext>
            </a:extLst>
          </p:cNvPr>
          <p:cNvSpPr txBox="1"/>
          <p:nvPr/>
        </p:nvSpPr>
        <p:spPr>
          <a:xfrm>
            <a:off x="2386140" y="6317777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메이지 천황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50E267B-90C4-4C06-B557-E4030935D271}"/>
              </a:ext>
            </a:extLst>
          </p:cNvPr>
          <p:cNvSpPr txBox="1"/>
          <p:nvPr/>
        </p:nvSpPr>
        <p:spPr>
          <a:xfrm>
            <a:off x="5148680" y="6314280"/>
            <a:ext cx="21515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메이지 천황의 도쿄 입성</a:t>
            </a:r>
          </a:p>
        </p:txBody>
      </p:sp>
    </p:spTree>
    <p:extLst>
      <p:ext uri="{BB962C8B-B14F-4D97-AF65-F5344CB8AC3E}">
        <p14:creationId xmlns:p14="http://schemas.microsoft.com/office/powerpoint/2010/main" xmlns="" val="32584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메이지 유신 이전의 천황의 지위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5" name="모서리가 둥근 직사각형 4">
            <a:extLst>
              <a:ext uri="{FF2B5EF4-FFF2-40B4-BE49-F238E27FC236}">
                <a16:creationId xmlns:a16="http://schemas.microsoft.com/office/drawing/2014/main" xmlns="" id="{A9320AAA-090E-4251-9A8F-0E7D28E02231}"/>
              </a:ext>
            </a:extLst>
          </p:cNvPr>
          <p:cNvSpPr/>
          <p:nvPr/>
        </p:nvSpPr>
        <p:spPr>
          <a:xfrm>
            <a:off x="1693112" y="1008641"/>
            <a:ext cx="5757776" cy="1071708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형식적인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‘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국왕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’ (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천황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pPr algn="ctr"/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실제 권력은 쇼군 장악 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무사정권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xmlns="" id="{BFC9D2EC-F58C-4F3E-8508-CCAD6D861C4B}"/>
              </a:ext>
            </a:extLst>
          </p:cNvPr>
          <p:cNvSpPr/>
          <p:nvPr/>
        </p:nvSpPr>
        <p:spPr>
          <a:xfrm>
            <a:off x="314277" y="3832680"/>
            <a:ext cx="3535891" cy="1272988"/>
          </a:xfrm>
          <a:prstGeom prst="rect">
            <a:avLst/>
          </a:prstGeom>
          <a:solidFill>
            <a:schemeClr val="tx1"/>
          </a:solidFill>
          <a:ln w="635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생활고에 민중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하급무사 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무사정권 반기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xmlns="" id="{F46E6F60-6ABF-4B18-98BC-C2F3DA65E7B2}"/>
              </a:ext>
            </a:extLst>
          </p:cNvPr>
          <p:cNvSpPr/>
          <p:nvPr/>
        </p:nvSpPr>
        <p:spPr>
          <a:xfrm>
            <a:off x="5959757" y="3832680"/>
            <a:ext cx="2680695" cy="1272988"/>
          </a:xfrm>
          <a:prstGeom prst="rect">
            <a:avLst/>
          </a:prstGeom>
          <a:solidFill>
            <a:schemeClr val="tx1"/>
          </a:solidFill>
          <a:ln w="63500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일왕중심의 국가</a:t>
            </a:r>
            <a:endParaRPr lang="en-US" altLang="ko-K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왕정복고</a:t>
            </a:r>
            <a:r>
              <a:rPr lang="en-US" altLang="ko-K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</a:p>
        </p:txBody>
      </p:sp>
      <p:sp>
        <p:nvSpPr>
          <p:cNvPr id="20" name="아래쪽 화살표 12">
            <a:extLst>
              <a:ext uri="{FF2B5EF4-FFF2-40B4-BE49-F238E27FC236}">
                <a16:creationId xmlns:a16="http://schemas.microsoft.com/office/drawing/2014/main" xmlns="" id="{82AF0DEA-E2D7-4545-952B-D4FD55245701}"/>
              </a:ext>
            </a:extLst>
          </p:cNvPr>
          <p:cNvSpPr/>
          <p:nvPr/>
        </p:nvSpPr>
        <p:spPr>
          <a:xfrm rot="16200000">
            <a:off x="4545358" y="4091132"/>
            <a:ext cx="648072" cy="75608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2117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일본 제국 헌법 체제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8" name="모서리가 둥근 직사각형 4">
            <a:extLst>
              <a:ext uri="{FF2B5EF4-FFF2-40B4-BE49-F238E27FC236}">
                <a16:creationId xmlns:a16="http://schemas.microsoft.com/office/drawing/2014/main" xmlns="" id="{B4A00950-C215-4977-8773-2CA8378EEF38}"/>
              </a:ext>
            </a:extLst>
          </p:cNvPr>
          <p:cNvSpPr/>
          <p:nvPr/>
        </p:nvSpPr>
        <p:spPr>
          <a:xfrm>
            <a:off x="1693112" y="1313176"/>
            <a:ext cx="5757776" cy="1071708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아마테라스</a:t>
            </a:r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</a:t>
            </a:r>
            <a:r>
              <a:rPr lang="ko-KR" alt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오미카미의</a:t>
            </a:r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의사에 기초한 </a:t>
            </a:r>
            <a:endParaRPr lang="en-US" altLang="ko-K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pPr algn="ctr"/>
            <a:r>
              <a:rPr lang="ko-KR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만세일계의 지위</a:t>
            </a:r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9" name="아래쪽 화살표 12">
            <a:extLst>
              <a:ext uri="{FF2B5EF4-FFF2-40B4-BE49-F238E27FC236}">
                <a16:creationId xmlns:a16="http://schemas.microsoft.com/office/drawing/2014/main" xmlns="" id="{3E004E42-ECE8-4C30-8EB8-249C03B36689}"/>
              </a:ext>
            </a:extLst>
          </p:cNvPr>
          <p:cNvSpPr/>
          <p:nvPr/>
        </p:nvSpPr>
        <p:spPr>
          <a:xfrm>
            <a:off x="4221322" y="2664523"/>
            <a:ext cx="648072" cy="75608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802AC38-2913-4DB5-93B2-20446D84CA78}"/>
              </a:ext>
            </a:extLst>
          </p:cNvPr>
          <p:cNvSpPr txBox="1"/>
          <p:nvPr/>
        </p:nvSpPr>
        <p:spPr>
          <a:xfrm>
            <a:off x="679519" y="3999554"/>
            <a:ext cx="778496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FF9999"/>
                </a:solidFill>
                <a:highlight>
                  <a:srgbClr val="000000"/>
                </a:highlight>
              </a:rPr>
              <a:t>大日本帝國ハ萬世一系ノ天皇之ヲ統治ス   </a:t>
            </a:r>
            <a:endParaRPr lang="en-US" altLang="ko-KR" sz="2400" dirty="0">
              <a:solidFill>
                <a:srgbClr val="FF9999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31210DC3-8075-465A-9032-4BD3D2603E76}"/>
              </a:ext>
            </a:extLst>
          </p:cNvPr>
          <p:cNvSpPr/>
          <p:nvPr/>
        </p:nvSpPr>
        <p:spPr>
          <a:xfrm>
            <a:off x="0" y="501947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대일본제국은 만세일계의 </a:t>
            </a:r>
            <a:r>
              <a:rPr lang="ko-KR" alt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덴노가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이를 통치한다</a:t>
            </a:r>
          </a:p>
        </p:txBody>
      </p:sp>
    </p:spTree>
    <p:extLst>
      <p:ext uri="{BB962C8B-B14F-4D97-AF65-F5344CB8AC3E}">
        <p14:creationId xmlns:p14="http://schemas.microsoft.com/office/powerpoint/2010/main" xmlns="" val="43647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천황의 통치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5C401872-D33F-4B5B-89E3-1D55CF45D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2882" y="1463769"/>
            <a:ext cx="5218235" cy="39136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DBF547-FB1C-4504-8769-FC12742B995D}"/>
              </a:ext>
            </a:extLst>
          </p:cNvPr>
          <p:cNvSpPr txBox="1"/>
          <p:nvPr/>
        </p:nvSpPr>
        <p:spPr>
          <a:xfrm>
            <a:off x="3838465" y="5327830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>
                <a:highlight>
                  <a:srgbClr val="FF9999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야스쿠니 신사</a:t>
            </a:r>
          </a:p>
        </p:txBody>
      </p:sp>
    </p:spTree>
    <p:extLst>
      <p:ext uri="{BB962C8B-B14F-4D97-AF65-F5344CB8AC3E}">
        <p14:creationId xmlns:p14="http://schemas.microsoft.com/office/powerpoint/2010/main" xmlns="" val="264119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군 국 주 의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0" name="모서리가 둥근 직사각형 4">
            <a:extLst>
              <a:ext uri="{FF2B5EF4-FFF2-40B4-BE49-F238E27FC236}">
                <a16:creationId xmlns:a16="http://schemas.microsoft.com/office/drawing/2014/main" xmlns="" id="{9B7AFC5B-985C-469A-B3E6-EB862B3A1DEC}"/>
              </a:ext>
            </a:extLst>
          </p:cNvPr>
          <p:cNvSpPr/>
          <p:nvPr/>
        </p:nvSpPr>
        <p:spPr>
          <a:xfrm>
            <a:off x="2429026" y="1692150"/>
            <a:ext cx="4285948" cy="1880866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1 )</a:t>
            </a:r>
            <a:r>
              <a:rPr lang="ko-KR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1894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청일 전쟁 도발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2 )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1904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년 러일 전쟁</a:t>
            </a: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3 )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조선 침략</a:t>
            </a:r>
            <a:endParaRPr lang="en-US" altLang="ko-KR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9999"/>
                </a:highligh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4 )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세계 </a:t>
            </a:r>
            <a:r>
              <a:rPr lang="en-US" altLang="ko-K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1</a:t>
            </a:r>
            <a:r>
              <a:rPr lang="ko-KR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차 대전 참전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1306D722-13CC-44EA-956C-0AF43DC25140}"/>
              </a:ext>
            </a:extLst>
          </p:cNvPr>
          <p:cNvSpPr/>
          <p:nvPr/>
        </p:nvSpPr>
        <p:spPr>
          <a:xfrm>
            <a:off x="863588" y="4088322"/>
            <a:ext cx="77408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수 많은 전쟁의 승리와 침략으로 </a:t>
            </a:r>
            <a:endParaRPr lang="en-US" altLang="ko-KR" sz="40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  <a:p>
            <a:pPr algn="ctr"/>
            <a:r>
              <a:rPr lang="ko-KR" altLang="en-US" sz="4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천황의 권위강화</a:t>
            </a:r>
          </a:p>
        </p:txBody>
      </p:sp>
    </p:spTree>
    <p:extLst>
      <p:ext uri="{BB962C8B-B14F-4D97-AF65-F5344CB8AC3E}">
        <p14:creationId xmlns:p14="http://schemas.microsoft.com/office/powerpoint/2010/main" xmlns="" val="12098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038" y="-17731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7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일본 대제국의 종말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4AB31DF-2752-415A-A911-3AB13C89E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16" y="1008641"/>
            <a:ext cx="4788531" cy="4754034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68A6EFB0-34F8-4D9B-9B85-0213BDC69A42}"/>
              </a:ext>
            </a:extLst>
          </p:cNvPr>
          <p:cNvSpPr/>
          <p:nvPr/>
        </p:nvSpPr>
        <p:spPr>
          <a:xfrm>
            <a:off x="5184068" y="1631075"/>
            <a:ext cx="3785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세계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차대전인 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‘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태평양 전쟁</a:t>
            </a:r>
            <a:r>
              <a:rPr lang="en-US" altLang="ko-K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’</a:t>
            </a:r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참전</a:t>
            </a:r>
            <a:endParaRPr lang="en-US" altLang="ko-K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6" name="아래쪽 화살표 12">
            <a:extLst>
              <a:ext uri="{FF2B5EF4-FFF2-40B4-BE49-F238E27FC236}">
                <a16:creationId xmlns:a16="http://schemas.microsoft.com/office/drawing/2014/main" xmlns="" id="{A5B0CABB-1C75-469E-8F07-3F69C52E8474}"/>
              </a:ext>
            </a:extLst>
          </p:cNvPr>
          <p:cNvSpPr/>
          <p:nvPr/>
        </p:nvSpPr>
        <p:spPr>
          <a:xfrm>
            <a:off x="6749987" y="3068960"/>
            <a:ext cx="648072" cy="756084"/>
          </a:xfrm>
          <a:prstGeom prst="downArrow">
            <a:avLst/>
          </a:prstGeom>
          <a:solidFill>
            <a:srgbClr val="FF9999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EE4BAC7F-0F12-4C4E-9D6C-C6252D53DB38}"/>
              </a:ext>
            </a:extLst>
          </p:cNvPr>
          <p:cNvSpPr/>
          <p:nvPr/>
        </p:nvSpPr>
        <p:spPr>
          <a:xfrm>
            <a:off x="5262401" y="4432355"/>
            <a:ext cx="3430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6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나눔바른고딕" panose="020B0603020101020101" pitchFamily="50" charset="-127"/>
                <a:ea typeface="나눔바른고딕" panose="020B0603020101020101" pitchFamily="50" charset="-127"/>
              </a:rPr>
              <a:t>패전</a:t>
            </a:r>
            <a:endParaRPr lang="en-US" altLang="ko-KR" sz="6000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89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6786"/>
            <a:ext cx="9144000" cy="6874786"/>
          </a:xfrm>
          <a:prstGeom prst="rect">
            <a:avLst/>
          </a:prstGeom>
        </p:spPr>
      </p:pic>
      <p:grpSp>
        <p:nvGrpSpPr>
          <p:cNvPr id="21" name="그룹 20"/>
          <p:cNvGrpSpPr/>
          <p:nvPr/>
        </p:nvGrpSpPr>
        <p:grpSpPr>
          <a:xfrm>
            <a:off x="-252536" y="332656"/>
            <a:ext cx="5999914" cy="460000"/>
            <a:chOff x="-23757" y="508671"/>
            <a:chExt cx="3911173" cy="628666"/>
          </a:xfrm>
        </p:grpSpPr>
        <p:sp>
          <p:nvSpPr>
            <p:cNvPr id="22" name="object 2"/>
            <p:cNvSpPr/>
            <p:nvPr/>
          </p:nvSpPr>
          <p:spPr>
            <a:xfrm>
              <a:off x="-23757" y="508671"/>
              <a:ext cx="3911173" cy="446276"/>
            </a:xfrm>
            <a:custGeom>
              <a:avLst/>
              <a:gdLst/>
              <a:ahLst/>
              <a:cxnLst/>
              <a:rect l="l" t="t" r="r" b="b"/>
              <a:pathLst>
                <a:path w="9144000" h="5715000">
                  <a:moveTo>
                    <a:pt x="0" y="5715000"/>
                  </a:moveTo>
                  <a:lnTo>
                    <a:pt x="9144000" y="57150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7150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wrap="square" lIns="0" tIns="0" rIns="0" bIns="0"/>
            <a:lstStyle/>
            <a:p>
              <a:pPr algn="ctr">
                <a:lnSpc>
                  <a:spcPct val="100000"/>
                </a:lnSpc>
                <a:defRPr lang="ko-KR" altLang="en-US"/>
              </a:pPr>
              <a:endParaRPr lang="en-US" altLang="ko-KR" sz="3200">
                <a:latin typeface="나눔명조 ExtraBold"/>
                <a:ea typeface="나눔명조 ExtraBold"/>
                <a:cs typeface="Arial"/>
              </a:endParaRPr>
            </a:p>
            <a:p>
              <a:pPr lvl="0">
                <a:defRPr lang="ko-KR" altLang="en-US"/>
              </a:pPr>
              <a:endParaRPr lang="ko-KR" altLang="en-US" sz="3200">
                <a:solidFill>
                  <a:schemeClr val="bg1"/>
                </a:solidFill>
                <a:latin typeface="나눔바른고딕"/>
                <a:ea typeface="나눔바른고딕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132365" y="527428"/>
              <a:ext cx="3270495" cy="60990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23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명조 ExtraBold" pitchFamily="18" charset="-127"/>
                  <a:ea typeface="나눔명조 ExtraBold" pitchFamily="18" charset="-127"/>
                </a:rPr>
                <a:t>결 과</a:t>
              </a:r>
              <a:endParaRPr lang="en-US" altLang="ko-KR" sz="23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itchFamily="18" charset="-127"/>
                <a:ea typeface="나눔명조 ExtraBold" pitchFamily="18" charset="-127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072C99F-0608-4191-AAEA-B7B1C17AFCC6}"/>
              </a:ext>
            </a:extLst>
          </p:cNvPr>
          <p:cNvSpPr txBox="1"/>
          <p:nvPr/>
        </p:nvSpPr>
        <p:spPr>
          <a:xfrm>
            <a:off x="2258743" y="4858564"/>
            <a:ext cx="462651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</a:rPr>
              <a:t>천황의 항복 선언</a:t>
            </a:r>
            <a:endParaRPr lang="en-US" altLang="ko-KR" sz="4400" b="1" dirty="0">
              <a:solidFill>
                <a:srgbClr val="FF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000000"/>
              </a:highlight>
            </a:endParaRPr>
          </a:p>
        </p:txBody>
      </p:sp>
      <p:sp>
        <p:nvSpPr>
          <p:cNvPr id="9" name="모서리가 둥근 직사각형 4">
            <a:extLst>
              <a:ext uri="{FF2B5EF4-FFF2-40B4-BE49-F238E27FC236}">
                <a16:creationId xmlns:a16="http://schemas.microsoft.com/office/drawing/2014/main" xmlns="" id="{86CA395E-F5B5-478E-9C9C-732480FA637E}"/>
              </a:ext>
            </a:extLst>
          </p:cNvPr>
          <p:cNvSpPr/>
          <p:nvPr/>
        </p:nvSpPr>
        <p:spPr>
          <a:xfrm>
            <a:off x="286052" y="1008643"/>
            <a:ext cx="8571896" cy="3500478"/>
          </a:xfrm>
          <a:prstGeom prst="roundRect">
            <a:avLst/>
          </a:prstGeom>
          <a:noFill/>
          <a:ln w="34925"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sz="1600" dirty="0">
              <a:solidFill>
                <a:schemeClr val="tx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천황의 지위는</a:t>
            </a:r>
            <a:r>
              <a:rPr lang="en-US" altLang="ko-KR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</a:t>
            </a:r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“주권을 가진 일본 국민의 총의에 기한”</a:t>
            </a:r>
            <a:endParaRPr lang="en-US" altLang="ko-KR" sz="2400" dirty="0">
              <a:solidFill>
                <a:schemeClr val="tx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      국민주권 원리가 반영  </a:t>
            </a:r>
            <a:r>
              <a:rPr lang="en-US" altLang="ko-KR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민주주의 성격</a:t>
            </a:r>
            <a:r>
              <a:rPr lang="en-US" altLang="ko-KR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)</a:t>
            </a:r>
          </a:p>
          <a:p>
            <a:endParaRPr lang="en-US" altLang="ko-KR" sz="2400" dirty="0">
              <a:solidFill>
                <a:schemeClr val="tx1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“ </a:t>
            </a:r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천황은 형식적이고 의례적인 국사행위만을 행할 수 있다</a:t>
            </a:r>
            <a:r>
              <a:rPr lang="en-US" altLang="ko-KR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 ”</a:t>
            </a:r>
          </a:p>
          <a:p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                             </a:t>
            </a:r>
            <a:r>
              <a:rPr lang="en-US" altLang="ko-KR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- </a:t>
            </a:r>
            <a:r>
              <a:rPr lang="ko-KR" altLang="en-US" sz="2400" dirty="0">
                <a:solidFill>
                  <a:schemeClr val="tx1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포츠담선언中</a:t>
            </a:r>
          </a:p>
          <a:p>
            <a:endParaRPr lang="ko-KR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4877</TotalTime>
  <Words>279</Words>
  <Application>Microsoft Office PowerPoint</Application>
  <PresentationFormat>화면 슬라이드 쇼(4:3)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굴림</vt:lpstr>
      <vt:lpstr>Arial</vt:lpstr>
      <vt:lpstr>맑은 고딕</vt:lpstr>
      <vt:lpstr>나눔바른고딕</vt:lpstr>
      <vt:lpstr>나눔명조 ExtraBold</vt:lpstr>
      <vt:lpstr>Office 테마</vt:lpstr>
      <vt:lpstr>슬라이드 1</vt:lpstr>
      <vt:lpstr>목 차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민혜원</dc:creator>
  <cp:lastModifiedBy>사용자</cp:lastModifiedBy>
  <cp:revision>295</cp:revision>
  <dcterms:created xsi:type="dcterms:W3CDTF">2016-04-02T13:07:11Z</dcterms:created>
  <dcterms:modified xsi:type="dcterms:W3CDTF">2017-12-09T11:37:35Z</dcterms:modified>
  <cp:version>0906.0100.01</cp:version>
</cp:coreProperties>
</file>