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CBF1-3462-4970-816A-EACCF8F73E41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5566D-CEEB-4E2F-93D2-20A31E26EA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chemeClr val="accent1"/>
                </a:solidFill>
              </a:rPr>
              <a:t>독도분쟁에 대한 국제사회 대응전략</a:t>
            </a:r>
            <a:endParaRPr lang="ko-KR" altLang="en-US" sz="3600" dirty="0">
              <a:solidFill>
                <a:schemeClr val="accent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dirty="0" smtClean="0"/>
              <a:t>독도는 경상북도 울릉군 </a:t>
            </a:r>
            <a:r>
              <a:rPr lang="ko-KR" altLang="en-US" dirty="0" err="1" smtClean="0"/>
              <a:t>울릉읍</a:t>
            </a:r>
            <a:r>
              <a:rPr lang="ko-KR" altLang="en-US" dirty="0" smtClean="0"/>
              <a:t> 독도리</a:t>
            </a:r>
            <a:r>
              <a:rPr lang="en-US" altLang="ko-KR" dirty="0" smtClean="0"/>
              <a:t>1~96</a:t>
            </a:r>
            <a:r>
              <a:rPr lang="ko-KR" altLang="en-US" dirty="0" smtClean="0"/>
              <a:t>번지에 속해있는 화산섬으로 대한민국의 가장 동쪽에 있는 우리의 고유영토로서 조선시대에는 독도를 우산도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삼봉도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가지도라</a:t>
            </a:r>
            <a:r>
              <a:rPr lang="ko-KR" altLang="en-US" dirty="0" smtClean="0"/>
              <a:t> 불렀다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독도는 분명히 우리의 땅이다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그러나 </a:t>
            </a:r>
            <a:r>
              <a:rPr lang="ko-KR" altLang="en-US" dirty="0" smtClean="0"/>
              <a:t>우리가 모두 독도는 우리 땅이라 목 터지게 외쳐 본들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 없이 많은 관련 자료를 써서 국제사회에 알려본들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대한민국의 온 나라 백성들이 독도는 우리 땅이라고 노래 부리며 땅을 치며 울어 본들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국제사회는 이미 우리 편이 아니다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국제사회는 한 마디로 냉엄한 현실의 세계이다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국제사회의 정의는 언제나 자국의 이익을 추구하는 강자들의 편 일 뿐이다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ko-KR" altLang="en-US" dirty="0" smtClean="0"/>
              <a:t>       따라서 </a:t>
            </a:r>
            <a:r>
              <a:rPr lang="ko-KR" altLang="en-US" dirty="0" smtClean="0"/>
              <a:t>국제사회에서 우리가 일본보다 강력한 힘을 비축하지 못한다면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독도는 한국 땅이 아닌 바로 일본 땅이 되는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이로서 독도 영유권의 권리는 국제사회에서 국가적 힘으로 증험될 수밖에는 없다는 것이다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dirty="0" smtClean="0"/>
              <a:t>    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이제 </a:t>
            </a:r>
            <a:r>
              <a:rPr lang="ko-KR" altLang="en-US" dirty="0" smtClean="0"/>
              <a:t>우리가 국제사회에서 독도를 지켜내려면 냉엄한 국제적 현실을 직시하며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우리들의 명확한 국제적 명분을 만들어나가야만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우리는 독도문제에 대한 국제적 시각을 살펴볼 필요가 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1_L_1346808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4434083" cy="235745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700" dirty="0" smtClean="0">
                <a:solidFill>
                  <a:schemeClr val="tx2"/>
                </a:solidFill>
              </a:rPr>
              <a:t>1. </a:t>
            </a:r>
            <a:r>
              <a:rPr lang="ko-KR" altLang="en-US" sz="2700" dirty="0" smtClean="0">
                <a:solidFill>
                  <a:schemeClr val="tx2"/>
                </a:solidFill>
              </a:rPr>
              <a:t>한일의 </a:t>
            </a:r>
            <a:r>
              <a:rPr lang="ko-KR" altLang="en-US" sz="2700" dirty="0">
                <a:solidFill>
                  <a:schemeClr val="tx2"/>
                </a:solidFill>
              </a:rPr>
              <a:t>국제사법재판에 대한 대응전략</a:t>
            </a:r>
            <a:r>
              <a:rPr lang="ko-KR" altLang="en-US" dirty="0">
                <a:solidFill>
                  <a:schemeClr val="tx2"/>
                </a:solidFill>
              </a:rPr>
              <a:t/>
            </a:r>
            <a:br>
              <a:rPr lang="ko-KR" altLang="en-US" dirty="0">
                <a:solidFill>
                  <a:schemeClr val="tx2"/>
                </a:solidFill>
              </a:rPr>
            </a:b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Administrator\Desktop\KakaoTalk_20170930_1652075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929066"/>
            <a:ext cx="2357454" cy="267203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85794"/>
            <a:ext cx="3071834" cy="252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286256"/>
            <a:ext cx="2603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857232"/>
            <a:ext cx="308133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14744" y="16430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소극적인 자세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52149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적극적인 자세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700" dirty="0" smtClean="0">
                <a:solidFill>
                  <a:schemeClr val="tx2"/>
                </a:solidFill>
              </a:rPr>
              <a:t/>
            </a:r>
            <a:br>
              <a:rPr lang="en-US" altLang="ko-KR" sz="2700" dirty="0" smtClean="0">
                <a:solidFill>
                  <a:schemeClr val="tx2"/>
                </a:solidFill>
              </a:rPr>
            </a:br>
            <a:r>
              <a:rPr lang="en-US" altLang="ko-KR" sz="2700" dirty="0" smtClean="0">
                <a:solidFill>
                  <a:schemeClr val="tx2"/>
                </a:solidFill>
              </a:rPr>
              <a:t/>
            </a:r>
            <a:br>
              <a:rPr lang="en-US" altLang="ko-KR" sz="2700" dirty="0" smtClean="0">
                <a:solidFill>
                  <a:schemeClr val="tx2"/>
                </a:solidFill>
              </a:rPr>
            </a:br>
            <a:r>
              <a:rPr lang="en-US" altLang="ko-KR" sz="2700" dirty="0" smtClean="0">
                <a:solidFill>
                  <a:schemeClr val="tx2"/>
                </a:solidFill>
              </a:rPr>
              <a:t>1</a:t>
            </a:r>
            <a:r>
              <a:rPr lang="en-US" altLang="ko-KR" sz="2700" dirty="0">
                <a:solidFill>
                  <a:schemeClr val="tx2"/>
                </a:solidFill>
              </a:rPr>
              <a:t>. </a:t>
            </a:r>
            <a:r>
              <a:rPr lang="ko-KR" altLang="en-US" sz="2700" dirty="0">
                <a:solidFill>
                  <a:schemeClr val="tx2"/>
                </a:solidFill>
              </a:rPr>
              <a:t>한일의 국제사법재판에 대한 대응전략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2000" dirty="0" smtClean="0">
                <a:solidFill>
                  <a:schemeClr val="accent1"/>
                </a:solidFill>
              </a:rPr>
              <a:t>(</a:t>
            </a:r>
            <a:r>
              <a:rPr lang="ko-KR" altLang="en-US" sz="2000" dirty="0" smtClean="0">
                <a:solidFill>
                  <a:schemeClr val="accent1"/>
                </a:solidFill>
              </a:rPr>
              <a:t>일본의 </a:t>
            </a:r>
            <a:r>
              <a:rPr lang="ko-KR" altLang="en-US" sz="2000" dirty="0" smtClean="0">
                <a:solidFill>
                  <a:schemeClr val="accent1"/>
                </a:solidFill>
              </a:rPr>
              <a:t>독도문제에 대한 국제 </a:t>
            </a:r>
            <a:r>
              <a:rPr lang="ko-KR" altLang="en-US" sz="2000" dirty="0" smtClean="0">
                <a:solidFill>
                  <a:schemeClr val="accent1"/>
                </a:solidFill>
              </a:rPr>
              <a:t>전략</a:t>
            </a:r>
            <a:r>
              <a:rPr lang="en-US" altLang="ko-KR" sz="2000" dirty="0" smtClean="0">
                <a:solidFill>
                  <a:schemeClr val="accent1"/>
                </a:solidFill>
              </a:rPr>
              <a:t>)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일본은 </a:t>
            </a:r>
            <a:r>
              <a:rPr lang="ko-KR" altLang="en-US" dirty="0" smtClean="0"/>
              <a:t>‘국제사법재판소’</a:t>
            </a:r>
            <a:r>
              <a:rPr lang="en-US" altLang="ko-KR" dirty="0" smtClean="0"/>
              <a:t>(International Court of Justice: </a:t>
            </a:r>
            <a:r>
              <a:rPr lang="ko-KR" altLang="en-US" dirty="0" smtClean="0"/>
              <a:t>이하 ‘</a:t>
            </a:r>
            <a:r>
              <a:rPr lang="en-US" altLang="ko-KR" dirty="0" smtClean="0"/>
              <a:t>ICJ’)</a:t>
            </a:r>
            <a:r>
              <a:rPr lang="ko-KR" altLang="en-US" dirty="0" smtClean="0"/>
              <a:t>에 국제사법재판관을 보유하고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일본은 </a:t>
            </a:r>
            <a:r>
              <a:rPr lang="ko-KR" altLang="en-US" dirty="0" smtClean="0"/>
              <a:t>국제재판에서 패소하더라도 독도를 또 다시 분쟁지역으로 만들면 된다는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일본은 독도분쟁에 대해 아무런 손해를 볼 필요가 전혀 없는 것이다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국제사법재판소</a:t>
            </a:r>
            <a:r>
              <a:rPr lang="en-US" altLang="ko-KR" dirty="0" smtClean="0"/>
              <a:t>(ICJ)</a:t>
            </a:r>
            <a:r>
              <a:rPr lang="ko-KR" altLang="en-US" dirty="0" smtClean="0"/>
              <a:t>의 성격상 보수적인 구시대의 악법이라고 할지라도 명백히 무효화되지 않은 이상 그 타당성 여부를 따지지 않고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있는 그대로의 법을 엄격하게 적용하는 판결이 관례상 오랜 기간 동안 유지되어 와서 일본은 이에 기대되기 때문이다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700" dirty="0">
                <a:solidFill>
                  <a:schemeClr val="tx2"/>
                </a:solidFill>
              </a:rPr>
              <a:t>2. </a:t>
            </a:r>
            <a:r>
              <a:rPr lang="ko-KR" altLang="en-US" sz="2700" dirty="0">
                <a:solidFill>
                  <a:schemeClr val="tx2"/>
                </a:solidFill>
              </a:rPr>
              <a:t>독도분쟁에 대한 한일의 국제적 시각차이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8194" name="Picture 2" descr="욕설…멱살잡이…몸싸움…''아수라장 국회'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194758" cy="2357454"/>
          </a:xfrm>
          <a:prstGeom prst="rect">
            <a:avLst/>
          </a:prstGeom>
          <a:noFill/>
        </p:spPr>
      </p:pic>
      <p:pic>
        <p:nvPicPr>
          <p:cNvPr id="8196" name="Picture 4" descr="국회 외통위원장 유기준의원, 日의원들에게 일본 역사 인식 일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3857618" cy="25641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157161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한국은 감정적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50057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일본은 이성적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700" dirty="0">
                <a:solidFill>
                  <a:schemeClr val="tx2"/>
                </a:solidFill>
              </a:rPr>
              <a:t>2. </a:t>
            </a:r>
            <a:r>
              <a:rPr lang="ko-KR" altLang="en-US" sz="2700" dirty="0">
                <a:solidFill>
                  <a:schemeClr val="tx2"/>
                </a:solidFill>
              </a:rPr>
              <a:t>독도분쟁에 대한 한일의 국제적 시각차이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7170" name="Picture 2" descr="삶과 시-165) 허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4152712" cy="2714644"/>
          </a:xfrm>
          <a:prstGeom prst="rect">
            <a:avLst/>
          </a:prstGeom>
          <a:noFill/>
        </p:spPr>
      </p:pic>
      <p:pic>
        <p:nvPicPr>
          <p:cNvPr id="7172" name="Picture 4" descr="&amp;quot;3·1독립운동 현장 속으로 함께 가요~~~&amp;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4381494" cy="29156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128586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일본에게는 독도는 조그만 무인도를 둘러싼 영토분쟁에 </a:t>
            </a:r>
            <a:r>
              <a:rPr lang="ko-KR" altLang="en-US" dirty="0" smtClean="0"/>
              <a:t>불과하다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429132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한국 국민들의 감정에 있어서는 독도는 영원한‘주권과 독립의 </a:t>
            </a:r>
            <a:r>
              <a:rPr lang="ko-KR" altLang="en-US" dirty="0" smtClean="0"/>
              <a:t>상징’   </a:t>
            </a:r>
            <a:r>
              <a:rPr lang="ko-KR" altLang="en-US" dirty="0" err="1" smtClean="0"/>
              <a:t>으로서</a:t>
            </a:r>
            <a:r>
              <a:rPr lang="ko-KR" altLang="en-US" dirty="0" smtClean="0"/>
              <a:t> </a:t>
            </a:r>
            <a:r>
              <a:rPr lang="ko-KR" altLang="en-US" dirty="0" smtClean="0"/>
              <a:t>특별한 정신적인 의미를 가지는 것이다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700" dirty="0">
                <a:solidFill>
                  <a:schemeClr val="tx2"/>
                </a:solidFill>
              </a:rPr>
              <a:t>3. </a:t>
            </a:r>
            <a:r>
              <a:rPr lang="ko-KR" altLang="en-US" sz="2700" dirty="0">
                <a:solidFill>
                  <a:schemeClr val="tx2"/>
                </a:solidFill>
              </a:rPr>
              <a:t>국제사회에서의 일본 독도편입 부당성의 근거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6146" name="Picture 2" descr="무인도에서 사는 기분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86058"/>
            <a:ext cx="5576238" cy="39693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85736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일본은 독도영유권을 주장하는 이유 가운데 무주선점</a:t>
            </a:r>
            <a:r>
              <a:rPr lang="en-US" altLang="ko-KR" dirty="0" smtClean="0"/>
              <a:t>(</a:t>
            </a:r>
            <a:r>
              <a:rPr lang="ko-KR" altLang="en-US" dirty="0" smtClean="0"/>
              <a:t>無主先占</a:t>
            </a:r>
            <a:r>
              <a:rPr lang="en-US" altLang="ko-KR" dirty="0" smtClean="0"/>
              <a:t>) </a:t>
            </a:r>
            <a:endParaRPr lang="en-US" altLang="ko-KR" dirty="0" smtClean="0"/>
          </a:p>
          <a:p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주인 없는 땅은 먼저 차지한 나라가 소유가 된다는 국제법상의 관행을 들고 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643446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일본의 입장은 서구의 식민주의 개념을 따르는 것이고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한국은 제국주의 방식의 식민주의를 거부하는 입장인 것이다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6148" name="Picture 4" descr="[OH's LIFE] 가미카제(神風)로 본 일본 극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278996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700" dirty="0">
                <a:solidFill>
                  <a:schemeClr val="tx2"/>
                </a:solidFill>
              </a:rPr>
              <a:t>3. </a:t>
            </a:r>
            <a:r>
              <a:rPr lang="ko-KR" altLang="en-US" sz="2700" dirty="0">
                <a:solidFill>
                  <a:schemeClr val="tx2"/>
                </a:solidFill>
              </a:rPr>
              <a:t>국제사회에서의 일본 독도편입 부당성의 근거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2600" dirty="0" smtClean="0"/>
              <a:t>독도의 지리적 위치와 규모를 감안할 때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독도는 조그마한 무인도로서 그 자체의 경제적 가치는 거의 없는데도 독도 영유권을 입증할 역사적 기록은 다른 유사한 섬에 비해 비교적 풍부하게 많다</a:t>
            </a:r>
            <a:r>
              <a:rPr lang="en-US" altLang="ko-KR" sz="2600" dirty="0" smtClean="0"/>
              <a:t>. </a:t>
            </a:r>
            <a:r>
              <a:rPr lang="ko-KR" altLang="en-US" sz="2600" dirty="0" smtClean="0"/>
              <a:t>이것만으로도 독도가 무주지라는 논리는 당연히 배제되어야 한다</a:t>
            </a:r>
            <a:r>
              <a:rPr lang="en-US" altLang="ko-KR" sz="2600" dirty="0" smtClean="0"/>
              <a:t>.</a:t>
            </a:r>
          </a:p>
          <a:p>
            <a:endParaRPr lang="ko-KR" altLang="en-US" sz="2600" dirty="0" smtClean="0"/>
          </a:p>
          <a:p>
            <a:r>
              <a:rPr lang="ko-KR" altLang="en-US" sz="2600" dirty="0" smtClean="0"/>
              <a:t>일본은 제국주의적 식민주의 사관으로 한국을 침탈하여 독도에 대한 부당한 소유권을 지금까지 주장하고 있지만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이는 법적으로 국제사회에서 일본이 저질은 한국침략의 부당한 역사성은 또 다시 들어내는 것이며 인정받을 수 없는 것이다</a:t>
            </a:r>
            <a:r>
              <a:rPr lang="en-US" altLang="ko-KR" sz="2600" dirty="0" smtClean="0"/>
              <a:t>.</a:t>
            </a:r>
          </a:p>
          <a:p>
            <a:endParaRPr lang="en-US" altLang="ko-KR" sz="2600" dirty="0" smtClean="0"/>
          </a:p>
          <a:p>
            <a:r>
              <a:rPr lang="ko-KR" altLang="en-US" sz="2600" dirty="0" smtClean="0"/>
              <a:t>이러한 부당함을 막기 위해 정부와 국민들의 적극적인 관심이 필요하다</a:t>
            </a:r>
            <a:r>
              <a:rPr lang="en-US" altLang="ko-KR" sz="2600" dirty="0" smtClean="0"/>
              <a:t>.</a:t>
            </a:r>
            <a:endParaRPr lang="ko-KR" altLang="en-US" sz="26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700" dirty="0">
                <a:solidFill>
                  <a:schemeClr val="tx2"/>
                </a:solidFill>
              </a:rPr>
              <a:t>4. </a:t>
            </a:r>
            <a:r>
              <a:rPr lang="ko-KR" altLang="en-US" sz="2700" dirty="0">
                <a:solidFill>
                  <a:schemeClr val="tx2"/>
                </a:solidFill>
              </a:rPr>
              <a:t>독도분쟁에 대한 우리의 자세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독도에 대한 지리적 </a:t>
            </a:r>
            <a:r>
              <a:rPr lang="ko-KR" altLang="en-US" dirty="0" smtClean="0"/>
              <a:t>인식</a:t>
            </a:r>
            <a:endParaRPr lang="ko-KR" altLang="en-US" dirty="0" smtClean="0"/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우리 옛 문헌 속의 </a:t>
            </a:r>
            <a:r>
              <a:rPr lang="ko-KR" altLang="en-US" dirty="0" smtClean="0"/>
              <a:t>독도</a:t>
            </a:r>
            <a:endParaRPr lang="ko-KR" altLang="en-US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대한제국의 독도에 대한 확고한 인식과 통치 </a:t>
            </a:r>
          </a:p>
          <a:p>
            <a:r>
              <a:rPr lang="en-US" altLang="ko-KR" dirty="0" smtClean="0"/>
              <a:t>4.</a:t>
            </a:r>
            <a:r>
              <a:rPr lang="ko-KR" altLang="en-US" dirty="0" smtClean="0"/>
              <a:t>일본의 불법적인 독도 영토 편입   </a:t>
            </a:r>
            <a:endParaRPr lang="en-US" altLang="ko-KR" dirty="0" smtClean="0"/>
          </a:p>
          <a:p>
            <a:r>
              <a:rPr lang="en-US" altLang="ko-KR" dirty="0" smtClean="0"/>
              <a:t>5.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세계대전 이후 대한민국의 독도 영유권 재확인    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098" name="Picture 2" descr="영원한 한국영토! 독도를 지켜줍시다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142984"/>
            <a:ext cx="3187118" cy="1643074"/>
          </a:xfrm>
          <a:prstGeom prst="rect">
            <a:avLst/>
          </a:prstGeom>
          <a:noFill/>
        </p:spPr>
      </p:pic>
      <p:pic>
        <p:nvPicPr>
          <p:cNvPr id="4100" name="Picture 4" descr="화산 폭발로  생긴 섬을 알아보자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000636"/>
            <a:ext cx="4572032" cy="164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700" dirty="0">
                <a:solidFill>
                  <a:schemeClr val="tx2"/>
                </a:solidFill>
              </a:rPr>
              <a:t>4. </a:t>
            </a:r>
            <a:r>
              <a:rPr lang="ko-KR" altLang="en-US" sz="2700" dirty="0">
                <a:solidFill>
                  <a:schemeClr val="tx2"/>
                </a:solidFill>
              </a:rPr>
              <a:t>독도분쟁에 대한 우리의 자세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 독도가 우리 땅이라는 정부의 입장은 너무나도 확고합니다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독도는 역사적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지리적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국제법적 근거에 따른 명백한 우리 고유영토입니다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 fontAlgn="base"/>
            <a:r>
              <a:rPr lang="ko-KR" altLang="en-US" dirty="0" smtClean="0"/>
              <a:t>  대한민국 정부는 우리의 고유영토인 독도에 대해 분쟁은 존재하지 않으며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어느 국가와의 외교 교섭이나 사법적 해결의 대상이 될 수 없다는 확고한 입장을 가지고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향후 정부는 독도에 대한 대한민국의 영유권을 부정하는 모든 주장에 대해 단호하고 엄중히 대응하면서도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국제사회에서 납득할 수 있는 냉철하고 효과적인 방안에 의존하는 “차분하고 단호한 외교”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전개해 </a:t>
            </a:r>
            <a:r>
              <a:rPr lang="ko-KR" altLang="en-US" dirty="0" smtClean="0"/>
              <a:t>나가야 할 </a:t>
            </a:r>
            <a:r>
              <a:rPr lang="ko-KR" altLang="en-US" dirty="0" smtClean="0"/>
              <a:t>것입니다</a:t>
            </a:r>
            <a:r>
              <a:rPr lang="en-US" altLang="ko-KR" dirty="0" smtClean="0"/>
              <a:t>.  </a:t>
            </a: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449</Words>
  <Application>Microsoft Office PowerPoint</Application>
  <PresentationFormat>화면 슬라이드 쇼(4:3)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독도분쟁에 대한 국제사회 대응전략</vt:lpstr>
      <vt:lpstr>1. 한일의 국제사법재판에 대한 대응전략 </vt:lpstr>
      <vt:lpstr>  1. 한일의 국제사법재판에 대한 대응전략 (일본의 독도문제에 대한 국제 전략) </vt:lpstr>
      <vt:lpstr>2. 독도분쟁에 대한 한일의 국제적 시각차이 </vt:lpstr>
      <vt:lpstr>2. 독도분쟁에 대한 한일의 국제적 시각차이 </vt:lpstr>
      <vt:lpstr>3. 국제사회에서의 일본 독도편입 부당성의 근거 </vt:lpstr>
      <vt:lpstr>3. 국제사회에서의 일본 독도편입 부당성의 근거 </vt:lpstr>
      <vt:lpstr>4. 독도분쟁에 대한 우리의 자세 </vt:lpstr>
      <vt:lpstr>4. 독도분쟁에 대한 우리의 자세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Windows 사용자</cp:lastModifiedBy>
  <cp:revision>24</cp:revision>
  <dcterms:created xsi:type="dcterms:W3CDTF">2017-09-30T06:48:56Z</dcterms:created>
  <dcterms:modified xsi:type="dcterms:W3CDTF">2017-10-06T09:48:12Z</dcterms:modified>
</cp:coreProperties>
</file>