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681" autoAdjust="0"/>
    <p:restoredTop sz="94700" autoAdjust="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35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558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5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29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221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609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442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997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04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723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219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82851-97D2-4EE0-B205-FA63FE31B0A3}" type="datetimeFigureOut">
              <a:rPr lang="ko-KR" altLang="en-US" smtClean="0"/>
              <a:t>2017-09-30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3415-B1E9-4572-BF7D-503C63339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659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terms.naver.com/entry.nhn?docId=3534466&amp;ref=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59632" y="620688"/>
            <a:ext cx="7056784" cy="72008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독도 영유권 의 필요성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6400800" cy="2736304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dirty="0" smtClean="0"/>
              <a:t>목</a:t>
            </a:r>
            <a:r>
              <a:rPr lang="ko-KR" altLang="en-US" sz="2000" dirty="0"/>
              <a:t>차</a:t>
            </a:r>
            <a:endParaRPr lang="en-US" altLang="ko-KR" sz="2000" dirty="0" smtClean="0"/>
          </a:p>
          <a:p>
            <a:pPr algn="l"/>
            <a:r>
              <a:rPr lang="en-US" altLang="ko-KR" sz="2000" dirty="0" smtClean="0"/>
              <a:t>1</a:t>
            </a:r>
            <a:r>
              <a:rPr lang="ko-KR" altLang="en-US" sz="2000" dirty="0" smtClean="0"/>
              <a:t>독도가 </a:t>
            </a:r>
            <a:r>
              <a:rPr lang="ko-KR" altLang="en-US" sz="2000" dirty="0" err="1" smtClean="0"/>
              <a:t>왜우리한테</a:t>
            </a:r>
            <a:r>
              <a:rPr lang="ko-KR" altLang="en-US" sz="2000" dirty="0" smtClean="0"/>
              <a:t> 필요한가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2</a:t>
            </a:r>
            <a:r>
              <a:rPr lang="ko-KR" altLang="en-US" sz="2000" dirty="0" err="1" smtClean="0"/>
              <a:t>일본은왜</a:t>
            </a:r>
            <a:r>
              <a:rPr lang="ko-KR" altLang="en-US" sz="2000" dirty="0" smtClean="0"/>
              <a:t> 독도를 </a:t>
            </a:r>
            <a:r>
              <a:rPr lang="ko-KR" altLang="en-US" sz="2000" dirty="0" err="1" smtClean="0"/>
              <a:t>자기땅으로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만들려고하는지</a:t>
            </a:r>
            <a:endParaRPr lang="en-US" altLang="ko-KR" sz="2000" dirty="0" smtClean="0"/>
          </a:p>
          <a:p>
            <a:pPr algn="l"/>
            <a:r>
              <a:rPr lang="en-US" altLang="ko-KR" sz="2000" dirty="0" smtClean="0"/>
              <a:t>3</a:t>
            </a:r>
            <a:r>
              <a:rPr lang="ko-KR" altLang="en-US" sz="2000" dirty="0" smtClean="0"/>
              <a:t>우리나라 국민들은 </a:t>
            </a:r>
            <a:r>
              <a:rPr lang="ko-KR" altLang="en-US" sz="2000" dirty="0" err="1" smtClean="0"/>
              <a:t>독도에대한어떤인식을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가지고있는지</a:t>
            </a:r>
            <a:endParaRPr lang="en-US" altLang="ko-KR" sz="2000" dirty="0" smtClean="0"/>
          </a:p>
          <a:p>
            <a:pPr algn="l"/>
            <a:r>
              <a:rPr lang="en-US" altLang="ko-KR" sz="2000" dirty="0" smtClean="0"/>
              <a:t>4 </a:t>
            </a:r>
            <a:r>
              <a:rPr lang="ko-KR" altLang="en-US" sz="2000" dirty="0" smtClean="0"/>
              <a:t>일본에 국민들의 </a:t>
            </a:r>
            <a:r>
              <a:rPr lang="ko-KR" altLang="en-US" sz="2000" dirty="0" err="1" smtClean="0"/>
              <a:t>독도에대한인식</a:t>
            </a:r>
            <a:endParaRPr lang="en-US" altLang="ko-KR" sz="2000" dirty="0" smtClean="0"/>
          </a:p>
          <a:p>
            <a:pPr algn="l"/>
            <a:r>
              <a:rPr lang="en-US" altLang="ko-KR" sz="2000" dirty="0" smtClean="0"/>
              <a:t>5 </a:t>
            </a:r>
            <a:r>
              <a:rPr lang="ko-KR" altLang="en-US" sz="2000" dirty="0" smtClean="0"/>
              <a:t>독도영유권을 </a:t>
            </a:r>
            <a:r>
              <a:rPr lang="ko-KR" altLang="en-US" sz="2000" dirty="0" err="1" smtClean="0"/>
              <a:t>지킬수있는방법</a:t>
            </a:r>
            <a:r>
              <a:rPr lang="ko-KR" altLang="en-US" sz="2000" dirty="0" smtClean="0"/>
              <a:t>  </a:t>
            </a:r>
            <a:endParaRPr lang="en-US" altLang="ko-KR" sz="2000" dirty="0" smtClean="0"/>
          </a:p>
          <a:p>
            <a:pPr algn="l"/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7433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독도의기본적인 가치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207198"/>
          </a:xfrm>
        </p:spPr>
        <p:txBody>
          <a:bodyPr>
            <a:normAutofit/>
          </a:bodyPr>
          <a:lstStyle/>
          <a:p>
            <a:r>
              <a:rPr lang="ko-KR" altLang="en-US" sz="1000" dirty="0" smtClean="0"/>
              <a:t>독도의 정확한 위치 </a:t>
            </a:r>
            <a:r>
              <a:rPr lang="ko-KR" altLang="en-US" sz="1000" dirty="0" smtClean="0">
                <a:effectLst/>
              </a:rPr>
              <a:t>독도는 </a:t>
            </a:r>
            <a:r>
              <a:rPr lang="ko-KR" altLang="en-US" sz="1000" dirty="0" smtClean="0">
                <a:effectLst/>
                <a:hlinkClick r:id="rId2"/>
              </a:rPr>
              <a:t>울릉도</a:t>
            </a:r>
            <a:r>
              <a:rPr lang="ko-KR" altLang="en-US" sz="1000" dirty="0" smtClean="0">
                <a:effectLst/>
              </a:rPr>
              <a:t> 동남쪽 </a:t>
            </a:r>
            <a:r>
              <a:rPr lang="en-US" altLang="ko-KR" sz="1000" dirty="0" smtClean="0">
                <a:effectLst/>
              </a:rPr>
              <a:t>89km </a:t>
            </a:r>
            <a:r>
              <a:rPr lang="ko-KR" altLang="en-US" sz="1000" dirty="0" smtClean="0">
                <a:effectLst/>
              </a:rPr>
              <a:t>떨어진 곳에 위치하며</a:t>
            </a:r>
            <a:r>
              <a:rPr lang="en-US" altLang="ko-KR" sz="1000" dirty="0" smtClean="0">
                <a:effectLst/>
              </a:rPr>
              <a:t>, </a:t>
            </a:r>
            <a:r>
              <a:rPr lang="ko-KR" altLang="en-US" sz="1000" dirty="0" smtClean="0">
                <a:effectLst/>
              </a:rPr>
              <a:t>일본의 </a:t>
            </a:r>
            <a:r>
              <a:rPr lang="ko-KR" altLang="en-US" sz="1000" dirty="0" err="1" smtClean="0">
                <a:effectLst/>
              </a:rPr>
              <a:t>오키시마로부터는</a:t>
            </a:r>
            <a:r>
              <a:rPr lang="ko-KR" altLang="en-US" sz="1000" dirty="0" smtClean="0">
                <a:effectLst/>
              </a:rPr>
              <a:t> </a:t>
            </a:r>
            <a:r>
              <a:rPr lang="en-US" altLang="ko-KR" sz="1000" dirty="0" smtClean="0">
                <a:effectLst/>
              </a:rPr>
              <a:t>160km</a:t>
            </a:r>
            <a:r>
              <a:rPr lang="ko-KR" altLang="en-US" sz="1000" dirty="0" smtClean="0">
                <a:effectLst/>
              </a:rPr>
              <a:t>의 거리에 있다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행정구역상으로는 경상북도 울릉군 </a:t>
            </a:r>
            <a:r>
              <a:rPr lang="ko-KR" altLang="en-US" sz="1000" dirty="0" err="1" smtClean="0">
                <a:effectLst/>
              </a:rPr>
              <a:t>울릉읍</a:t>
            </a:r>
            <a:r>
              <a:rPr lang="ko-KR" altLang="en-US" sz="1000" dirty="0" smtClean="0">
                <a:effectLst/>
              </a:rPr>
              <a:t> 독도리 산 </a:t>
            </a:r>
            <a:r>
              <a:rPr lang="en-US" altLang="ko-KR" sz="1000" dirty="0" smtClean="0">
                <a:effectLst/>
              </a:rPr>
              <a:t>1-37</a:t>
            </a:r>
            <a:r>
              <a:rPr lang="ko-KR" altLang="en-US" sz="1000" dirty="0" smtClean="0">
                <a:effectLst/>
              </a:rPr>
              <a:t>번지로 되어 있다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또한 우리나라 천연기념물 </a:t>
            </a:r>
            <a:r>
              <a:rPr lang="en-US" altLang="ko-KR" sz="1000" dirty="0" smtClean="0">
                <a:effectLst/>
              </a:rPr>
              <a:t>336</a:t>
            </a:r>
            <a:r>
              <a:rPr lang="ko-KR" altLang="en-US" sz="1000" dirty="0" smtClean="0">
                <a:effectLst/>
              </a:rPr>
              <a:t>호로 지정되었다</a:t>
            </a:r>
            <a:r>
              <a:rPr lang="en-US" altLang="ko-KR" sz="1000" dirty="0" smtClean="0">
                <a:effectLst/>
              </a:rPr>
              <a:t>. </a:t>
            </a:r>
          </a:p>
          <a:p>
            <a:pPr marL="0" indent="0">
              <a:buNone/>
            </a:pPr>
            <a:r>
              <a:rPr lang="ko-KR" altLang="en-US" sz="1000" dirty="0" smtClean="0"/>
              <a:t>독도의 가치</a:t>
            </a:r>
            <a:endParaRPr lang="en-US" altLang="ko-KR" sz="1000" dirty="0" smtClean="0"/>
          </a:p>
          <a:p>
            <a:pPr marL="0" indent="0">
              <a:buNone/>
            </a:pPr>
            <a:r>
              <a:rPr lang="en-US" altLang="ko-KR" sz="1000" b="1" dirty="0" smtClean="0"/>
              <a:t>1</a:t>
            </a:r>
            <a:r>
              <a:rPr lang="ko-KR" altLang="en-US" sz="1000" b="1" dirty="0" err="1" smtClean="0"/>
              <a:t>경제적인가치</a:t>
            </a:r>
            <a:endParaRPr lang="en-US" altLang="ko-KR" sz="1000" b="1" dirty="0" smtClean="0"/>
          </a:p>
          <a:p>
            <a:pPr marL="0" indent="0">
              <a:buNone/>
            </a:pPr>
            <a:endParaRPr lang="en-US" altLang="ko-KR" sz="1000" b="1" dirty="0" smtClean="0"/>
          </a:p>
          <a:p>
            <a:pPr marL="0" indent="0">
              <a:buNone/>
            </a:pPr>
            <a:endParaRPr lang="en-US" altLang="ko-KR" sz="1000" b="1" dirty="0"/>
          </a:p>
          <a:p>
            <a:pPr marL="0" indent="0">
              <a:buNone/>
            </a:pPr>
            <a:endParaRPr lang="en-US" altLang="ko-KR" sz="1000" b="1" dirty="0" smtClean="0"/>
          </a:p>
          <a:p>
            <a:pPr marL="0" indent="0">
              <a:buNone/>
            </a:pPr>
            <a:endParaRPr lang="en-US" altLang="ko-KR" sz="1000" b="1" dirty="0"/>
          </a:p>
          <a:p>
            <a:pPr marL="0" indent="0">
              <a:buNone/>
            </a:pPr>
            <a:endParaRPr lang="en-US" altLang="ko-KR" sz="1000" b="1" dirty="0" smtClean="0"/>
          </a:p>
          <a:p>
            <a:pPr marL="0" indent="0">
              <a:buNone/>
            </a:pPr>
            <a:r>
              <a:rPr lang="en-US" altLang="ko-KR" sz="1000" b="1" dirty="0" smtClean="0"/>
              <a:t>2</a:t>
            </a:r>
            <a:r>
              <a:rPr lang="ko-KR" altLang="en-US" sz="1000" b="1" dirty="0" smtClean="0"/>
              <a:t>군사 안보적 가치</a:t>
            </a:r>
            <a:r>
              <a:rPr lang="en-US" altLang="ko-KR" sz="1000" b="1" dirty="0" smtClean="0"/>
              <a:t/>
            </a:r>
            <a:br>
              <a:rPr lang="en-US" altLang="ko-KR" sz="1000" b="1" dirty="0" smtClean="0"/>
            </a:br>
            <a:endParaRPr lang="en-US" altLang="ko-KR" sz="1000" b="1" dirty="0" smtClean="0"/>
          </a:p>
          <a:p>
            <a:pPr marL="0" indent="0">
              <a:buNone/>
            </a:pPr>
            <a:endParaRPr lang="en-US" altLang="ko-KR" sz="1000" b="1" dirty="0"/>
          </a:p>
          <a:p>
            <a:pPr marL="0" indent="0">
              <a:buNone/>
            </a:pPr>
            <a:r>
              <a:rPr lang="en-US" altLang="ko-KR" sz="1000" b="1" dirty="0" smtClean="0"/>
              <a:t>3</a:t>
            </a:r>
            <a:r>
              <a:rPr lang="en-US" altLang="ko-KR" sz="1000" b="1" dirty="0"/>
              <a:t>. </a:t>
            </a:r>
            <a:r>
              <a:rPr lang="en-US" altLang="ko-KR" sz="1000" b="1" dirty="0" err="1"/>
              <a:t>해양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과학적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가치</a:t>
            </a:r>
            <a:r>
              <a:rPr lang="en-US" altLang="ko-KR" sz="1000" b="1" dirty="0"/>
              <a:t/>
            </a:r>
            <a:br>
              <a:rPr lang="en-US" altLang="ko-KR" sz="1000" b="1" dirty="0"/>
            </a:br>
            <a:r>
              <a:rPr lang="en-US" altLang="ko-KR" sz="1000" b="1" dirty="0"/>
              <a:t>* </a:t>
            </a:r>
            <a:r>
              <a:rPr lang="en-US" altLang="ko-KR" sz="1000" b="1" dirty="0" err="1"/>
              <a:t>현재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독도의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북서쪽</a:t>
            </a:r>
            <a:r>
              <a:rPr lang="en-US" altLang="ko-KR" sz="1000" b="1" dirty="0"/>
              <a:t> 1Km </a:t>
            </a:r>
            <a:r>
              <a:rPr lang="en-US" altLang="ko-KR" sz="1000" b="1" dirty="0" err="1"/>
              <a:t>부근에는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수심</a:t>
            </a:r>
            <a:r>
              <a:rPr lang="en-US" altLang="ko-KR" sz="1000" b="1" dirty="0"/>
              <a:t> 40m의 </a:t>
            </a:r>
            <a:r>
              <a:rPr lang="en-US" altLang="ko-KR" sz="1000" b="1" dirty="0" err="1"/>
              <a:t>수중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암초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위에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철물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구조물로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해양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과학기지를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건설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중이다</a:t>
            </a:r>
            <a:r>
              <a:rPr lang="en-US" altLang="ko-KR" sz="1000" b="1" dirty="0"/>
              <a:t>.</a:t>
            </a:r>
            <a:br>
              <a:rPr lang="en-US" altLang="ko-KR" sz="1000" b="1" dirty="0"/>
            </a:br>
            <a:r>
              <a:rPr lang="en-US" altLang="ko-KR" sz="1000" b="1" dirty="0"/>
              <a:t>* 이 </a:t>
            </a:r>
            <a:r>
              <a:rPr lang="en-US" altLang="ko-KR" sz="1000" b="1" dirty="0" err="1"/>
              <a:t>해양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과학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기지에서는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동해상의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기상과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해양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환경을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관측할</a:t>
            </a:r>
            <a:r>
              <a:rPr lang="en-US" altLang="ko-KR" sz="1000" b="1" dirty="0"/>
              <a:t> 수 </a:t>
            </a:r>
            <a:r>
              <a:rPr lang="en-US" altLang="ko-KR" sz="1000" b="1" dirty="0" err="1"/>
              <a:t>있는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시설이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배치되어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실시간으로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각종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정보를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수집.제공하여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자영재해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예방은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물론</a:t>
            </a:r>
            <a:r>
              <a:rPr lang="en-US" altLang="ko-KR" sz="1000" b="1" dirty="0"/>
              <a:t>, </a:t>
            </a:r>
            <a:r>
              <a:rPr lang="en-US" altLang="ko-KR" sz="1000" b="1" dirty="0" err="1"/>
              <a:t>안전한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해양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활동</a:t>
            </a:r>
            <a:r>
              <a:rPr lang="en-US" altLang="ko-KR" sz="1000" b="1" dirty="0"/>
              <a:t> 및 </a:t>
            </a:r>
            <a:r>
              <a:rPr lang="en-US" altLang="ko-KR" sz="1000" b="1" dirty="0" err="1"/>
              <a:t>어로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작업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활동에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도움을</a:t>
            </a:r>
            <a:r>
              <a:rPr lang="en-US" altLang="ko-KR" sz="1000" b="1" dirty="0"/>
              <a:t> 줄 </a:t>
            </a:r>
            <a:r>
              <a:rPr lang="en-US" altLang="ko-KR" sz="1000" b="1" dirty="0" err="1"/>
              <a:t>예정이다</a:t>
            </a:r>
            <a:r>
              <a:rPr lang="en-US" altLang="ko-KR" sz="1000" b="1" dirty="0"/>
              <a:t>.</a:t>
            </a:r>
            <a:br>
              <a:rPr lang="en-US" altLang="ko-KR" sz="1000" b="1" dirty="0"/>
            </a:br>
            <a:r>
              <a:rPr lang="en-US" altLang="ko-KR" sz="1000" b="1" dirty="0"/>
              <a:t>* </a:t>
            </a:r>
            <a:r>
              <a:rPr lang="en-US" altLang="ko-KR" sz="1000" b="1" dirty="0" err="1"/>
              <a:t>또한</a:t>
            </a:r>
            <a:r>
              <a:rPr lang="en-US" altLang="ko-KR" sz="1000" b="1" dirty="0"/>
              <a:t>, </a:t>
            </a:r>
            <a:r>
              <a:rPr lang="en-US" altLang="ko-KR" sz="1000" b="1" dirty="0" err="1"/>
              <a:t>해양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가학기지가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완공되면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인접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국가에서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무단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투기한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해양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오염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물질의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이동</a:t>
            </a:r>
            <a:r>
              <a:rPr lang="en-US" altLang="ko-KR" sz="1000" b="1" dirty="0"/>
              <a:t> . </a:t>
            </a:r>
            <a:r>
              <a:rPr lang="en-US" altLang="ko-KR" sz="1000" b="1" dirty="0" err="1"/>
              <a:t>확산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과정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등을</a:t>
            </a:r>
            <a:r>
              <a:rPr lang="en-US" altLang="ko-KR" sz="1000" b="1" dirty="0"/>
              <a:t> </a:t>
            </a:r>
            <a:r>
              <a:rPr lang="en-US" altLang="ko-KR" sz="1000" b="1" dirty="0" err="1" smtClean="0"/>
              <a:t>과학적으로</a:t>
            </a:r>
            <a:r>
              <a:rPr lang="en-US" altLang="ko-KR" sz="1000" b="1" dirty="0" smtClean="0"/>
              <a:t> </a:t>
            </a:r>
            <a:r>
              <a:rPr lang="en-US" altLang="ko-KR" sz="1000" b="1" dirty="0" err="1"/>
              <a:t>분석하여</a:t>
            </a:r>
            <a:r>
              <a:rPr lang="en-US" altLang="ko-KR" sz="1000" b="1" dirty="0"/>
              <a:t> </a:t>
            </a:r>
            <a:r>
              <a:rPr lang="en-US" altLang="ko-KR" sz="1000" b="1" dirty="0" err="1"/>
              <a:t>대비할</a:t>
            </a:r>
            <a:r>
              <a:rPr lang="en-US" altLang="ko-KR" sz="1000" b="1" dirty="0"/>
              <a:t> 수 </a:t>
            </a:r>
            <a:r>
              <a:rPr lang="en-US" altLang="ko-KR" sz="1000" b="1" dirty="0" err="1"/>
              <a:t>있다</a:t>
            </a:r>
            <a:r>
              <a:rPr lang="en-US" altLang="ko-KR" sz="1000" b="1" dirty="0" smtClean="0"/>
              <a:t>.</a:t>
            </a:r>
          </a:p>
          <a:p>
            <a:pPr marL="0" indent="0">
              <a:buNone/>
            </a:pPr>
            <a:endParaRPr lang="en-US" altLang="ko-KR" sz="1000" b="1" dirty="0"/>
          </a:p>
          <a:p>
            <a:pPr marL="0" indent="0">
              <a:buNone/>
            </a:pPr>
            <a:r>
              <a:rPr lang="en-US" altLang="ko-KR" sz="1000" b="1" dirty="0" smtClean="0"/>
              <a:t>4</a:t>
            </a:r>
            <a:r>
              <a:rPr lang="ko-KR" altLang="en-US" sz="1000" b="1" dirty="0" err="1" smtClean="0"/>
              <a:t>지정학및</a:t>
            </a:r>
            <a:r>
              <a:rPr lang="ko-KR" altLang="en-US" sz="1000" b="1" dirty="0" smtClean="0"/>
              <a:t> 생태 가치 측면</a:t>
            </a:r>
            <a:endParaRPr lang="en-US" altLang="ko-KR" sz="1000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76872"/>
            <a:ext cx="2155075" cy="743915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413" y="3212976"/>
            <a:ext cx="2619375" cy="747808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3" y="4946484"/>
            <a:ext cx="3240361" cy="124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독도가왜</a:t>
            </a:r>
            <a:r>
              <a:rPr lang="ko-KR" altLang="en-US" dirty="0" smtClean="0"/>
              <a:t> 우리땅인지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"</a:t>
            </a:r>
            <a:r>
              <a:rPr lang="ko-KR" altLang="en-US" sz="1000" dirty="0" smtClean="0">
                <a:effectLst/>
              </a:rPr>
              <a:t>독도는 지리적</a:t>
            </a:r>
            <a:r>
              <a:rPr lang="en-US" altLang="ko-KR" sz="1000" dirty="0" smtClean="0">
                <a:effectLst/>
              </a:rPr>
              <a:t>, </a:t>
            </a:r>
            <a:r>
              <a:rPr lang="ko-KR" altLang="en-US" sz="1000" dirty="0" smtClean="0">
                <a:effectLst/>
              </a:rPr>
              <a:t>역사적</a:t>
            </a:r>
            <a:r>
              <a:rPr lang="en-US" altLang="ko-KR" sz="1000" dirty="0" smtClean="0">
                <a:effectLst/>
              </a:rPr>
              <a:t>, </a:t>
            </a:r>
            <a:r>
              <a:rPr lang="ko-KR" altLang="en-US" sz="1000" dirty="0" smtClean="0">
                <a:effectLst/>
              </a:rPr>
              <a:t>국제법적으로 명백한 우리 영토입니다</a:t>
            </a:r>
            <a:r>
              <a:rPr lang="en-US" altLang="ko-KR" sz="1000" dirty="0" smtClean="0">
                <a:effectLst/>
              </a:rPr>
              <a:t>."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 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1. </a:t>
            </a:r>
            <a:r>
              <a:rPr lang="ko-KR" altLang="en-US" sz="1000" dirty="0" smtClean="0">
                <a:effectLst/>
              </a:rPr>
              <a:t>먼저 지리적 근거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독도는 지리적으로 울릉도의 일부로 인식되어 왔는데 이는 </a:t>
            </a:r>
            <a:r>
              <a:rPr lang="en-US" altLang="ko-KR" sz="1000" dirty="0" smtClean="0">
                <a:effectLst/>
              </a:rPr>
              <a:t>'</a:t>
            </a:r>
            <a:r>
              <a:rPr lang="ko-KR" altLang="en-US" sz="1000" dirty="0" smtClean="0">
                <a:effectLst/>
              </a:rPr>
              <a:t>세종실록지리지</a:t>
            </a:r>
            <a:r>
              <a:rPr lang="en-US" altLang="ko-KR" sz="1000" dirty="0" smtClean="0">
                <a:effectLst/>
              </a:rPr>
              <a:t>' </a:t>
            </a:r>
            <a:r>
              <a:rPr lang="ko-KR" altLang="en-US" sz="1000" dirty="0" smtClean="0">
                <a:effectLst/>
              </a:rPr>
              <a:t>등</a:t>
            </a:r>
          </a:p>
          <a:p>
            <a:pPr marL="0" indent="0">
              <a:buNone/>
            </a:pPr>
            <a:r>
              <a:rPr lang="ko-KR" altLang="en-US" sz="1000" dirty="0" smtClean="0">
                <a:effectLst/>
              </a:rPr>
              <a:t>    고문서를 통해서도 확인이 가능합니다</a:t>
            </a:r>
            <a:r>
              <a:rPr lang="en-US" altLang="ko-KR" sz="1000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 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2. </a:t>
            </a:r>
            <a:r>
              <a:rPr lang="ko-KR" altLang="en-US" sz="1000" dirty="0" smtClean="0">
                <a:effectLst/>
              </a:rPr>
              <a:t>역사적으로도 우리땅이 명백합니다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세종실록지리지 외에도 </a:t>
            </a:r>
            <a:r>
              <a:rPr lang="en-US" altLang="ko-KR" sz="1000" dirty="0" smtClean="0">
                <a:effectLst/>
              </a:rPr>
              <a:t>'</a:t>
            </a:r>
            <a:r>
              <a:rPr lang="ko-KR" altLang="en-US" sz="1000" dirty="0" err="1" smtClean="0">
                <a:effectLst/>
              </a:rPr>
              <a:t>신증동국여지승람</a:t>
            </a:r>
            <a:r>
              <a:rPr lang="en-US" altLang="ko-KR" sz="1000" dirty="0" smtClean="0">
                <a:effectLst/>
              </a:rPr>
              <a:t>', '</a:t>
            </a:r>
            <a:r>
              <a:rPr lang="ko-KR" altLang="en-US" sz="1000" dirty="0" smtClean="0">
                <a:effectLst/>
              </a:rPr>
              <a:t>동국문헌비고</a:t>
            </a:r>
            <a:r>
              <a:rPr lang="en-US" altLang="ko-KR" sz="1000" dirty="0" smtClean="0">
                <a:effectLst/>
              </a:rPr>
              <a:t>'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    '</a:t>
            </a:r>
            <a:r>
              <a:rPr lang="ko-KR" altLang="en-US" sz="1000" dirty="0" smtClean="0">
                <a:effectLst/>
              </a:rPr>
              <a:t>만기요람</a:t>
            </a:r>
            <a:r>
              <a:rPr lang="en-US" altLang="ko-KR" sz="1000" dirty="0" smtClean="0">
                <a:effectLst/>
              </a:rPr>
              <a:t>', '</a:t>
            </a:r>
            <a:r>
              <a:rPr lang="ko-KR" altLang="en-US" sz="1000" dirty="0" smtClean="0">
                <a:effectLst/>
              </a:rPr>
              <a:t>증보문헌비고</a:t>
            </a:r>
            <a:r>
              <a:rPr lang="en-US" altLang="ko-KR" sz="1000" dirty="0" smtClean="0">
                <a:effectLst/>
              </a:rPr>
              <a:t>' </a:t>
            </a:r>
            <a:r>
              <a:rPr lang="ko-KR" altLang="en-US" sz="1000" dirty="0" smtClean="0">
                <a:effectLst/>
              </a:rPr>
              <a:t>등 많은 </a:t>
            </a:r>
            <a:r>
              <a:rPr lang="ko-KR" altLang="en-US" sz="1000" dirty="0" err="1" smtClean="0">
                <a:effectLst/>
              </a:rPr>
              <a:t>관찬</a:t>
            </a:r>
            <a:r>
              <a:rPr lang="ko-KR" altLang="en-US" sz="1000" dirty="0" smtClean="0">
                <a:effectLst/>
              </a:rPr>
              <a:t> 문헌에서 일관되게 독도에 관해 기록되어 있습니다</a:t>
            </a:r>
            <a:r>
              <a:rPr lang="en-US" altLang="ko-KR" sz="1000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 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3. </a:t>
            </a:r>
            <a:r>
              <a:rPr lang="ko-KR" altLang="en-US" sz="1000" dirty="0" smtClean="0">
                <a:effectLst/>
              </a:rPr>
              <a:t>또한 </a:t>
            </a:r>
            <a:r>
              <a:rPr lang="en-US" altLang="ko-KR" sz="1000" dirty="0" smtClean="0">
                <a:effectLst/>
              </a:rPr>
              <a:t>17</a:t>
            </a:r>
            <a:r>
              <a:rPr lang="ko-KR" altLang="en-US" sz="1000" dirty="0" smtClean="0">
                <a:effectLst/>
              </a:rPr>
              <a:t>세기 한일 양국 정부간 교섭</a:t>
            </a:r>
            <a:r>
              <a:rPr lang="en-US" altLang="ko-KR" sz="1000" dirty="0" smtClean="0">
                <a:effectLst/>
              </a:rPr>
              <a:t>(</a:t>
            </a:r>
            <a:r>
              <a:rPr lang="ko-KR" altLang="en-US" sz="1000" dirty="0" smtClean="0">
                <a:effectLst/>
              </a:rPr>
              <a:t>울릉도 </a:t>
            </a:r>
            <a:r>
              <a:rPr lang="ko-KR" altLang="en-US" sz="1000" dirty="0" err="1" smtClean="0">
                <a:effectLst/>
              </a:rPr>
              <a:t>쟁계</a:t>
            </a:r>
            <a:r>
              <a:rPr lang="en-US" altLang="ko-KR" sz="1000" dirty="0" smtClean="0">
                <a:effectLst/>
              </a:rPr>
              <a:t>)</a:t>
            </a:r>
            <a:r>
              <a:rPr lang="ko-KR" altLang="en-US" sz="1000" dirty="0" smtClean="0">
                <a:effectLst/>
              </a:rPr>
              <a:t>과정을 통해 울릉도와 그 </a:t>
            </a:r>
            <a:r>
              <a:rPr lang="ko-KR" altLang="en-US" sz="1000" dirty="0" err="1" smtClean="0">
                <a:effectLst/>
              </a:rPr>
              <a:t>부속섬</a:t>
            </a:r>
            <a:r>
              <a:rPr lang="ko-KR" altLang="en-US" sz="1000" dirty="0" smtClean="0">
                <a:effectLst/>
              </a:rPr>
              <a:t> 독도가 우리나라</a:t>
            </a:r>
          </a:p>
          <a:p>
            <a:pPr marL="0" indent="0">
              <a:buNone/>
            </a:pPr>
            <a:r>
              <a:rPr lang="ko-KR" altLang="en-US" sz="1000" dirty="0" smtClean="0">
                <a:effectLst/>
              </a:rPr>
              <a:t>    영토임이 확인되었습니다</a:t>
            </a:r>
            <a:r>
              <a:rPr lang="en-US" altLang="ko-KR" sz="1000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 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4. 1905</a:t>
            </a:r>
            <a:r>
              <a:rPr lang="ko-KR" altLang="en-US" sz="1000" dirty="0" smtClean="0">
                <a:effectLst/>
              </a:rPr>
              <a:t>년 </a:t>
            </a:r>
            <a:r>
              <a:rPr lang="ko-KR" altLang="en-US" sz="1000" dirty="0" err="1" smtClean="0">
                <a:effectLst/>
              </a:rPr>
              <a:t>시마네현</a:t>
            </a:r>
            <a:r>
              <a:rPr lang="ko-KR" altLang="en-US" sz="1000" dirty="0" smtClean="0">
                <a:effectLst/>
              </a:rPr>
              <a:t> 고시에 의한 독도 편입 시도 이전까지 일본정부는 독도가 자국영토가 아니라는 인식을</a:t>
            </a:r>
          </a:p>
          <a:p>
            <a:pPr marL="0" indent="0">
              <a:buNone/>
            </a:pPr>
            <a:r>
              <a:rPr lang="ko-KR" altLang="en-US" sz="1000" dirty="0" smtClean="0">
                <a:effectLst/>
              </a:rPr>
              <a:t>    유지하고 있었으며</a:t>
            </a:r>
            <a:r>
              <a:rPr lang="en-US" altLang="ko-KR" sz="1000" dirty="0" smtClean="0">
                <a:effectLst/>
              </a:rPr>
              <a:t>, </a:t>
            </a:r>
            <a:r>
              <a:rPr lang="ko-KR" altLang="en-US" sz="1000" dirty="0" smtClean="0">
                <a:effectLst/>
              </a:rPr>
              <a:t>이는 </a:t>
            </a:r>
            <a:r>
              <a:rPr lang="en-US" altLang="ko-KR" sz="1000" dirty="0" smtClean="0">
                <a:effectLst/>
              </a:rPr>
              <a:t>1877</a:t>
            </a:r>
            <a:r>
              <a:rPr lang="ko-KR" altLang="en-US" sz="1000" dirty="0" smtClean="0">
                <a:effectLst/>
              </a:rPr>
              <a:t>년 </a:t>
            </a:r>
            <a:r>
              <a:rPr lang="en-US" altLang="ko-KR" sz="1000" dirty="0" smtClean="0">
                <a:effectLst/>
              </a:rPr>
              <a:t>'</a:t>
            </a:r>
            <a:r>
              <a:rPr lang="ko-KR" altLang="en-US" sz="1000" dirty="0" smtClean="0">
                <a:effectLst/>
              </a:rPr>
              <a:t>태정관 지령</a:t>
            </a:r>
            <a:r>
              <a:rPr lang="en-US" altLang="ko-KR" sz="1000" dirty="0" smtClean="0">
                <a:effectLst/>
              </a:rPr>
              <a:t>'</a:t>
            </a:r>
            <a:r>
              <a:rPr lang="ko-KR" altLang="en-US" sz="1000" dirty="0" smtClean="0">
                <a:effectLst/>
              </a:rPr>
              <a:t>을 비롯한 일본정부 공식문서를 통해 확인됩니다</a:t>
            </a:r>
            <a:r>
              <a:rPr lang="en-US" altLang="ko-KR" sz="1000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 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5. </a:t>
            </a:r>
            <a:r>
              <a:rPr lang="ko-KR" altLang="en-US" sz="1000" dirty="0" smtClean="0">
                <a:effectLst/>
              </a:rPr>
              <a:t>대한제국은 </a:t>
            </a:r>
            <a:r>
              <a:rPr lang="en-US" altLang="ko-KR" sz="1000" dirty="0" smtClean="0">
                <a:effectLst/>
              </a:rPr>
              <a:t>1900</a:t>
            </a:r>
            <a:r>
              <a:rPr lang="ko-KR" altLang="en-US" sz="1000" dirty="0" smtClean="0">
                <a:effectLst/>
              </a:rPr>
              <a:t>년 </a:t>
            </a:r>
            <a:r>
              <a:rPr lang="en-US" altLang="ko-KR" sz="1000" dirty="0" smtClean="0">
                <a:effectLst/>
              </a:rPr>
              <a:t>'</a:t>
            </a:r>
            <a:r>
              <a:rPr lang="ko-KR" altLang="en-US" sz="1000" dirty="0" smtClean="0">
                <a:effectLst/>
              </a:rPr>
              <a:t>칙령 제</a:t>
            </a:r>
            <a:r>
              <a:rPr lang="en-US" altLang="ko-KR" sz="1000" dirty="0" smtClean="0">
                <a:effectLst/>
              </a:rPr>
              <a:t>41</a:t>
            </a:r>
            <a:r>
              <a:rPr lang="ko-KR" altLang="en-US" sz="1000" dirty="0" smtClean="0">
                <a:effectLst/>
              </a:rPr>
              <a:t>호</a:t>
            </a:r>
            <a:r>
              <a:rPr lang="en-US" altLang="ko-KR" sz="1000" dirty="0" smtClean="0">
                <a:effectLst/>
              </a:rPr>
              <a:t>'</a:t>
            </a:r>
            <a:r>
              <a:rPr lang="ko-KR" altLang="en-US" sz="1000" dirty="0" smtClean="0">
                <a:effectLst/>
              </a:rPr>
              <a:t>에서 독도를 </a:t>
            </a:r>
            <a:r>
              <a:rPr lang="ko-KR" altLang="en-US" sz="1000" dirty="0" err="1" smtClean="0">
                <a:effectLst/>
              </a:rPr>
              <a:t>울도군</a:t>
            </a:r>
            <a:r>
              <a:rPr lang="en-US" altLang="ko-KR" sz="1000" dirty="0" smtClean="0">
                <a:effectLst/>
              </a:rPr>
              <a:t>(</a:t>
            </a:r>
            <a:r>
              <a:rPr lang="ko-KR" altLang="en-US" sz="1000" dirty="0" smtClean="0">
                <a:effectLst/>
              </a:rPr>
              <a:t>울릉도</a:t>
            </a:r>
            <a:r>
              <a:rPr lang="en-US" altLang="ko-KR" sz="1000" dirty="0" smtClean="0">
                <a:effectLst/>
              </a:rPr>
              <a:t>) </a:t>
            </a:r>
            <a:r>
              <a:rPr lang="ko-KR" altLang="en-US" sz="1000" dirty="0" smtClean="0">
                <a:effectLst/>
              </a:rPr>
              <a:t>관할구역으로 명시하였으며</a:t>
            </a:r>
            <a:r>
              <a:rPr lang="en-US" altLang="ko-KR" sz="1000" dirty="0" smtClean="0">
                <a:effectLst/>
              </a:rPr>
              <a:t>,</a:t>
            </a:r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    </a:t>
            </a:r>
            <a:r>
              <a:rPr lang="ko-KR" altLang="en-US" sz="1000" dirty="0" err="1" smtClean="0">
                <a:effectLst/>
              </a:rPr>
              <a:t>울도군수가</a:t>
            </a:r>
            <a:r>
              <a:rPr lang="ko-KR" altLang="en-US" sz="1000" dirty="0" smtClean="0">
                <a:effectLst/>
              </a:rPr>
              <a:t> 독도를 관할하였습니다</a:t>
            </a:r>
            <a:endParaRPr lang="en-US" altLang="ko-KR" sz="1000" dirty="0"/>
          </a:p>
          <a:p>
            <a:pPr marL="0" indent="0">
              <a:buNone/>
            </a:pPr>
            <a:r>
              <a:rPr lang="en-US" altLang="ko-KR" sz="1000" dirty="0" smtClean="0">
                <a:effectLst/>
              </a:rPr>
              <a:t>6. 2</a:t>
            </a:r>
            <a:r>
              <a:rPr lang="ko-KR" altLang="en-US" sz="1000" dirty="0" smtClean="0">
                <a:effectLst/>
              </a:rPr>
              <a:t>차 대전 이후 독도는 우리 영토로 돌아왔고 우리 정부는 확고한 영토주권을 행사하고 있습니다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556792"/>
            <a:ext cx="2238145" cy="187220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105" y="3573016"/>
            <a:ext cx="2301065" cy="227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86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3500" dirty="0" err="1" smtClean="0"/>
              <a:t>일본은왜</a:t>
            </a:r>
            <a:r>
              <a:rPr lang="ko-KR" altLang="en-US" sz="3500" dirty="0" smtClean="0"/>
              <a:t> </a:t>
            </a:r>
            <a:r>
              <a:rPr lang="ko-KR" altLang="en-US" sz="3500" dirty="0" err="1" smtClean="0"/>
              <a:t>독도를자기땅으로주장하는가</a:t>
            </a:r>
            <a:endParaRPr lang="ko-KR" altLang="en-US" sz="35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983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000" dirty="0" smtClean="0">
                <a:effectLst/>
              </a:rPr>
              <a:t>일본이 독도를 자기네 땅이라고 우기는 근거는 크게 세 가지예요</a:t>
            </a:r>
            <a:r>
              <a:rPr lang="en-US" altLang="ko-KR" sz="1000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ko-KR" altLang="en-US" sz="1000" dirty="0" smtClean="0">
                <a:effectLst/>
              </a:rPr>
              <a:t>첫 번째 일본이 </a:t>
            </a:r>
            <a:r>
              <a:rPr lang="en-US" altLang="ko-KR" sz="1000" dirty="0" smtClean="0">
                <a:effectLst/>
              </a:rPr>
              <a:t>1600</a:t>
            </a:r>
            <a:r>
              <a:rPr lang="ko-KR" altLang="en-US" sz="1000" dirty="0" smtClean="0">
                <a:effectLst/>
              </a:rPr>
              <a:t>년대부터 독도를 이용했기 때문에 그때부터 일본 땅이라는 주장이에요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일본은 </a:t>
            </a:r>
            <a:r>
              <a:rPr lang="en-US" altLang="ko-KR" sz="1000" dirty="0" smtClean="0">
                <a:effectLst/>
              </a:rPr>
              <a:t>"</a:t>
            </a:r>
            <a:r>
              <a:rPr lang="ko-KR" altLang="en-US" sz="1000" dirty="0" smtClean="0">
                <a:effectLst/>
              </a:rPr>
              <a:t>옛날에 한국은 독도가 있다는 것도 알지 못했다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하지만 일본은 </a:t>
            </a:r>
            <a:r>
              <a:rPr lang="en-US" altLang="ko-KR" sz="1000" dirty="0" smtClean="0">
                <a:effectLst/>
              </a:rPr>
              <a:t>1600</a:t>
            </a:r>
            <a:r>
              <a:rPr lang="ko-KR" altLang="en-US" sz="1000" dirty="0" smtClean="0">
                <a:effectLst/>
              </a:rPr>
              <a:t>년대부터 울릉도 근처에서 고기잡이를 했다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독도는 일본에서 울릉도를 가는 길목에 있는 섬이므로 자연스럽게 그곳에 머무르면서 고기잡이하는 곳으로 이용했다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따라서 독도는 일본이 먼저 발견했고</a:t>
            </a:r>
            <a:r>
              <a:rPr lang="en-US" altLang="ko-KR" sz="1000" dirty="0" smtClean="0">
                <a:effectLst/>
              </a:rPr>
              <a:t>, </a:t>
            </a:r>
            <a:r>
              <a:rPr lang="ko-KR" altLang="en-US" sz="1000" dirty="0" smtClean="0">
                <a:effectLst/>
              </a:rPr>
              <a:t>실질적으로 일본이 먼저 이용한 일본 땅이다</a:t>
            </a:r>
            <a:r>
              <a:rPr lang="en-US" altLang="ko-KR" sz="1000" dirty="0" smtClean="0">
                <a:effectLst/>
              </a:rPr>
              <a:t>."</a:t>
            </a:r>
            <a:r>
              <a:rPr lang="ko-KR" altLang="en-US" sz="1000" dirty="0" smtClean="0">
                <a:effectLst/>
              </a:rPr>
              <a:t>라고 주장하고 있어요</a:t>
            </a:r>
            <a:r>
              <a:rPr lang="en-US" altLang="ko-KR" sz="1000" dirty="0" smtClean="0">
                <a:effectLst/>
              </a:rPr>
              <a:t>. </a:t>
            </a:r>
          </a:p>
          <a:p>
            <a:pPr marL="0" indent="0">
              <a:buNone/>
            </a:pPr>
            <a:r>
              <a:rPr lang="ko-KR" altLang="en-US" sz="1000" dirty="0" smtClean="0">
                <a:effectLst/>
              </a:rPr>
              <a:t>두 번째는 </a:t>
            </a:r>
            <a:r>
              <a:rPr lang="en-US" altLang="ko-KR" sz="1000" dirty="0" smtClean="0">
                <a:effectLst/>
              </a:rPr>
              <a:t>1905</a:t>
            </a:r>
            <a:r>
              <a:rPr lang="ko-KR" altLang="en-US" sz="1000" dirty="0" smtClean="0">
                <a:effectLst/>
              </a:rPr>
              <a:t>년 일본 </a:t>
            </a:r>
            <a:r>
              <a:rPr lang="ko-KR" altLang="en-US" sz="1000" dirty="0" err="1" smtClean="0">
                <a:effectLst/>
              </a:rPr>
              <a:t>시마네</a:t>
            </a:r>
            <a:r>
              <a:rPr lang="ko-KR" altLang="en-US" sz="1000" dirty="0" smtClean="0">
                <a:effectLst/>
              </a:rPr>
              <a:t> 현의 발표를 들고 있어요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일본은 독도가 주인이 없는 땅이었고</a:t>
            </a:r>
            <a:r>
              <a:rPr lang="en-US" altLang="ko-KR" sz="1000" dirty="0" smtClean="0">
                <a:effectLst/>
              </a:rPr>
              <a:t>, </a:t>
            </a:r>
            <a:r>
              <a:rPr lang="ko-KR" altLang="en-US" sz="1000" dirty="0" smtClean="0">
                <a:effectLst/>
              </a:rPr>
              <a:t>주인 없는 땅은 먼저 차지한 나라가 소유하는 것이라며 독도를 슬쩍 빼앗아 갔어요</a:t>
            </a:r>
            <a:r>
              <a:rPr lang="en-US" altLang="ko-KR" sz="1000" dirty="0" smtClean="0">
                <a:effectLst/>
              </a:rPr>
              <a:t>. 1905</a:t>
            </a:r>
            <a:r>
              <a:rPr lang="ko-KR" altLang="en-US" sz="1000" dirty="0" smtClean="0">
                <a:effectLst/>
              </a:rPr>
              <a:t>년은 일본이 우리나라의 외교권을 빼앗은 해예요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smtClean="0">
                <a:effectLst/>
              </a:rPr>
              <a:t>일본은 독도를 </a:t>
            </a:r>
            <a:r>
              <a:rPr lang="en-US" altLang="ko-KR" sz="1000" dirty="0" smtClean="0">
                <a:effectLst/>
              </a:rPr>
              <a:t>'</a:t>
            </a:r>
            <a:r>
              <a:rPr lang="ko-KR" altLang="en-US" sz="1000" dirty="0" err="1" smtClean="0">
                <a:effectLst/>
              </a:rPr>
              <a:t>다케시마</a:t>
            </a:r>
            <a:r>
              <a:rPr lang="en-US" altLang="ko-KR" sz="1000" dirty="0" smtClean="0">
                <a:effectLst/>
              </a:rPr>
              <a:t>'</a:t>
            </a:r>
            <a:r>
              <a:rPr lang="ko-KR" altLang="en-US" sz="1000" dirty="0" smtClean="0">
                <a:effectLst/>
              </a:rPr>
              <a:t>라고 부르면서 </a:t>
            </a:r>
            <a:r>
              <a:rPr lang="ko-KR" altLang="en-US" sz="1000" dirty="0" err="1" smtClean="0">
                <a:effectLst/>
              </a:rPr>
              <a:t>시마네</a:t>
            </a:r>
            <a:r>
              <a:rPr lang="ko-KR" altLang="en-US" sz="1000" dirty="0" smtClean="0">
                <a:effectLst/>
              </a:rPr>
              <a:t> 현의 땅으로 삼았지요</a:t>
            </a:r>
            <a:r>
              <a:rPr lang="en-US" altLang="ko-KR" sz="1000" dirty="0" smtClean="0">
                <a:effectLst/>
              </a:rPr>
              <a:t>. </a:t>
            </a:r>
            <a:r>
              <a:rPr lang="ko-KR" altLang="en-US" sz="1000" dirty="0" err="1" smtClean="0">
                <a:effectLst/>
              </a:rPr>
              <a:t>시마네</a:t>
            </a:r>
            <a:r>
              <a:rPr lang="ko-KR" altLang="en-US" sz="1000" dirty="0" smtClean="0">
                <a:effectLst/>
              </a:rPr>
              <a:t> </a:t>
            </a:r>
            <a:r>
              <a:rPr lang="ko-KR" altLang="en-US" sz="1000" dirty="0" err="1" smtClean="0">
                <a:effectLst/>
              </a:rPr>
              <a:t>현에서</a:t>
            </a:r>
            <a:r>
              <a:rPr lang="ko-KR" altLang="en-US" sz="1000" dirty="0" smtClean="0">
                <a:effectLst/>
              </a:rPr>
              <a:t> </a:t>
            </a:r>
            <a:r>
              <a:rPr lang="en-US" altLang="ko-KR" sz="1000" dirty="0" smtClean="0">
                <a:effectLst/>
              </a:rPr>
              <a:t>2005</a:t>
            </a:r>
            <a:r>
              <a:rPr lang="ko-KR" altLang="en-US" sz="1000" dirty="0" smtClean="0">
                <a:effectLst/>
              </a:rPr>
              <a:t>년에 </a:t>
            </a:r>
            <a:r>
              <a:rPr lang="ko-KR" altLang="en-US" sz="1000" dirty="0" err="1" smtClean="0">
                <a:effectLst/>
              </a:rPr>
              <a:t>케시마의</a:t>
            </a:r>
            <a:r>
              <a:rPr lang="ko-KR" altLang="en-US" sz="1000" dirty="0" smtClean="0">
                <a:effectLst/>
              </a:rPr>
              <a:t> 날을 만든 것도 이 때문입니다</a:t>
            </a:r>
            <a:endParaRPr lang="en-US" altLang="ko-KR" sz="1000" dirty="0" smtClean="0">
              <a:effectLst/>
            </a:endParaRP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endParaRPr lang="en-US" altLang="ko-KR" sz="1000" dirty="0" smtClean="0">
              <a:effectLst/>
            </a:endParaRP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endParaRPr lang="en-US" altLang="ko-KR" sz="1000" dirty="0" smtClean="0">
              <a:effectLst/>
            </a:endParaRP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endParaRPr lang="en-US" altLang="ko-KR" sz="1000" dirty="0" smtClean="0">
              <a:effectLst/>
            </a:endParaRPr>
          </a:p>
          <a:p>
            <a:pPr marL="0" indent="0">
              <a:buNone/>
            </a:pPr>
            <a:endParaRPr lang="en-US" altLang="ko-KR" sz="1100" dirty="0" smtClean="0">
              <a:effectLst/>
            </a:endParaRPr>
          </a:p>
          <a:p>
            <a:pPr marL="0" indent="0">
              <a:buNone/>
            </a:pPr>
            <a:r>
              <a:rPr lang="ko-KR" altLang="en-US" sz="1100" dirty="0" smtClean="0">
                <a:effectLst/>
              </a:rPr>
              <a:t>세 번째는 광복 후에 일본이 미국</a:t>
            </a:r>
            <a:r>
              <a:rPr lang="en-US" altLang="ko-KR" sz="1100" dirty="0" smtClean="0">
                <a:effectLst/>
              </a:rPr>
              <a:t>, </a:t>
            </a:r>
            <a:r>
              <a:rPr lang="ko-KR" altLang="en-US" sz="1100" dirty="0" smtClean="0">
                <a:effectLst/>
              </a:rPr>
              <a:t>영국</a:t>
            </a:r>
            <a:r>
              <a:rPr lang="en-US" altLang="ko-KR" sz="1100" dirty="0" smtClean="0">
                <a:effectLst/>
              </a:rPr>
              <a:t>, </a:t>
            </a:r>
            <a:r>
              <a:rPr lang="ko-KR" altLang="en-US" sz="1100" dirty="0" smtClean="0">
                <a:effectLst/>
              </a:rPr>
              <a:t>중국 등과 맺은 조약 내용이에요</a:t>
            </a:r>
            <a:r>
              <a:rPr lang="en-US" altLang="ko-KR" sz="1100" dirty="0" smtClean="0">
                <a:effectLst/>
              </a:rPr>
              <a:t>. </a:t>
            </a:r>
            <a:r>
              <a:rPr lang="ko-KR" altLang="en-US" sz="1100" dirty="0" smtClean="0">
                <a:effectLst/>
              </a:rPr>
              <a:t>제</a:t>
            </a:r>
            <a:r>
              <a:rPr lang="en-US" altLang="ko-KR" sz="1100" dirty="0" smtClean="0">
                <a:effectLst/>
              </a:rPr>
              <a:t>2</a:t>
            </a:r>
            <a:r>
              <a:rPr lang="ko-KR" altLang="en-US" sz="1100" dirty="0" smtClean="0">
                <a:effectLst/>
              </a:rPr>
              <a:t>차 세계 대전에서 패한 일본은 </a:t>
            </a:r>
            <a:r>
              <a:rPr lang="en-US" altLang="ko-KR" sz="1100" dirty="0" smtClean="0">
                <a:effectLst/>
              </a:rPr>
              <a:t>1951</a:t>
            </a:r>
            <a:r>
              <a:rPr lang="ko-KR" altLang="en-US" sz="1100" dirty="0" smtClean="0">
                <a:effectLst/>
              </a:rPr>
              <a:t>년에 미국</a:t>
            </a:r>
            <a:r>
              <a:rPr lang="en-US" altLang="ko-KR" sz="1100" dirty="0" smtClean="0">
                <a:effectLst/>
              </a:rPr>
              <a:t>, </a:t>
            </a:r>
            <a:r>
              <a:rPr lang="ko-KR" altLang="en-US" sz="1100" dirty="0" smtClean="0">
                <a:effectLst/>
              </a:rPr>
              <a:t>영국</a:t>
            </a:r>
            <a:r>
              <a:rPr lang="en-US" altLang="ko-KR" sz="1100" dirty="0" smtClean="0">
                <a:effectLst/>
              </a:rPr>
              <a:t>, </a:t>
            </a:r>
            <a:r>
              <a:rPr lang="ko-KR" altLang="en-US" sz="1100" dirty="0" smtClean="0">
                <a:effectLst/>
              </a:rPr>
              <a:t>중국 등과 </a:t>
            </a:r>
            <a:r>
              <a:rPr lang="en-US" altLang="ko-KR" sz="1100" dirty="0" smtClean="0">
                <a:effectLst/>
              </a:rPr>
              <a:t>《</a:t>
            </a:r>
            <a:r>
              <a:rPr lang="ko-KR" altLang="en-US" sz="1100" dirty="0" smtClean="0">
                <a:effectLst/>
              </a:rPr>
              <a:t>샌프란시스코 강화 조약</a:t>
            </a:r>
            <a:r>
              <a:rPr lang="en-US" altLang="ko-KR" sz="1100" dirty="0" smtClean="0">
                <a:effectLst/>
              </a:rPr>
              <a:t>》</a:t>
            </a:r>
            <a:r>
              <a:rPr lang="ko-KR" altLang="en-US" sz="1100" dirty="0" smtClean="0">
                <a:effectLst/>
              </a:rPr>
              <a:t>을 맺었어요</a:t>
            </a:r>
            <a:r>
              <a:rPr lang="en-US" altLang="ko-KR" sz="1100" dirty="0" smtClean="0">
                <a:effectLst/>
              </a:rPr>
              <a:t>. </a:t>
            </a:r>
            <a:r>
              <a:rPr lang="ko-KR" altLang="en-US" sz="1100" dirty="0" smtClean="0">
                <a:effectLst/>
              </a:rPr>
              <a:t>이 조약에는 일본이 강제로 빼앗은 우리나라 땅을 돌려준다고 되어 있어요</a:t>
            </a:r>
            <a:r>
              <a:rPr lang="en-US" altLang="ko-KR" sz="1100" dirty="0" smtClean="0">
                <a:effectLst/>
              </a:rPr>
              <a:t>. </a:t>
            </a:r>
            <a:r>
              <a:rPr lang="ko-KR" altLang="en-US" sz="1100" dirty="0" smtClean="0">
                <a:effectLst/>
              </a:rPr>
              <a:t>그런데 조약에는 독도를 돌려준다는 문구가 없어요</a:t>
            </a:r>
            <a:r>
              <a:rPr lang="en-US" altLang="ko-KR" sz="1100" dirty="0" smtClean="0">
                <a:effectLst/>
              </a:rPr>
              <a:t>. </a:t>
            </a:r>
            <a:r>
              <a:rPr lang="ko-KR" altLang="en-US" sz="1100" dirty="0" smtClean="0">
                <a:effectLst/>
              </a:rPr>
              <a:t>일본은 이 조약을 근거로 </a:t>
            </a:r>
            <a:r>
              <a:rPr lang="en-US" altLang="ko-KR" sz="1100" dirty="0" smtClean="0">
                <a:effectLst/>
              </a:rPr>
              <a:t>1910</a:t>
            </a:r>
            <a:r>
              <a:rPr lang="ko-KR" altLang="en-US" sz="1100" dirty="0" smtClean="0">
                <a:effectLst/>
              </a:rPr>
              <a:t>년 이후에 빼앗은 땅만 되돌려 주면 되고</a:t>
            </a:r>
            <a:r>
              <a:rPr lang="en-US" altLang="ko-KR" sz="1100" dirty="0" smtClean="0">
                <a:effectLst/>
              </a:rPr>
              <a:t>, </a:t>
            </a:r>
            <a:r>
              <a:rPr lang="ko-KR" altLang="en-US" sz="1100" dirty="0" smtClean="0">
                <a:effectLst/>
              </a:rPr>
              <a:t>독도는 그 이전부터 자기네 땅이었기 때문에 되돌려 주지 않아도 된다고 주장하고 </a:t>
            </a:r>
            <a:r>
              <a:rPr lang="ko-KR" altLang="en-US" sz="1100" dirty="0" err="1" smtClean="0">
                <a:effectLst/>
              </a:rPr>
              <a:t>있기떄문입니다</a:t>
            </a:r>
            <a:endParaRPr lang="en-US" altLang="ko-KR" sz="1100" dirty="0" smtClean="0">
              <a:effectLst/>
            </a:endParaRPr>
          </a:p>
          <a:p>
            <a:pPr marL="0" indent="0">
              <a:buNone/>
            </a:pPr>
            <a:endParaRPr lang="en-US" altLang="ko-KR" sz="1100" dirty="0" smtClean="0">
              <a:effectLst/>
            </a:endParaRPr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46" y="3068960"/>
            <a:ext cx="2592287" cy="115212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036" y="5016687"/>
            <a:ext cx="2592288" cy="159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0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우리나라 국민들의 독도영유권의 인식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80520"/>
          </a:xfrm>
        </p:spPr>
        <p:txBody>
          <a:bodyPr>
            <a:normAutofit/>
          </a:bodyPr>
          <a:lstStyle/>
          <a:p>
            <a:pPr fontAlgn="base"/>
            <a:endParaRPr lang="en-US" altLang="ko-KR" sz="1000" dirty="0" smtClean="0"/>
          </a:p>
          <a:p>
            <a:pPr fontAlgn="base"/>
            <a:endParaRPr lang="en-US" altLang="ko-KR" sz="1000" dirty="0"/>
          </a:p>
          <a:p>
            <a:pPr fontAlgn="base"/>
            <a:endParaRPr lang="en-US" altLang="ko-KR" sz="1000" dirty="0" smtClean="0"/>
          </a:p>
          <a:p>
            <a:pPr fontAlgn="base"/>
            <a:endParaRPr lang="en-US" altLang="ko-KR" sz="1000" dirty="0"/>
          </a:p>
          <a:p>
            <a:pPr fontAlgn="base"/>
            <a:endParaRPr lang="en-US" altLang="ko-KR" sz="1000" dirty="0" smtClean="0"/>
          </a:p>
          <a:p>
            <a:pPr fontAlgn="base"/>
            <a:endParaRPr lang="en-US" altLang="ko-KR" sz="1000" dirty="0"/>
          </a:p>
          <a:p>
            <a:pPr fontAlgn="base"/>
            <a:endParaRPr lang="en-US" altLang="ko-KR" sz="1000" dirty="0" smtClean="0"/>
          </a:p>
          <a:p>
            <a:pPr fontAlgn="base"/>
            <a:endParaRPr lang="en-US" altLang="ko-KR" sz="1000" dirty="0"/>
          </a:p>
          <a:p>
            <a:pPr fontAlgn="base"/>
            <a:endParaRPr lang="en-US" altLang="ko-KR" sz="1000" dirty="0" smtClean="0"/>
          </a:p>
          <a:p>
            <a:pPr fontAlgn="base"/>
            <a:endParaRPr lang="en-US" altLang="ko-KR" sz="1000" dirty="0"/>
          </a:p>
          <a:p>
            <a:pPr fontAlgn="base"/>
            <a:r>
              <a:rPr lang="en-US" altLang="ko-KR" sz="1000" dirty="0" smtClean="0"/>
              <a:t>2013</a:t>
            </a:r>
            <a:r>
              <a:rPr lang="ko-KR" altLang="en-US" sz="1000" dirty="0"/>
              <a:t>년도에 의미가 있는 두 설문조사가 있었는데 설문조사의 대상이 일본은 대학생이상의 어른 우리나라는 초 중고 교생이라는 </a:t>
            </a:r>
            <a:r>
              <a:rPr lang="ko-KR" altLang="en-US" sz="1000" dirty="0" err="1"/>
              <a:t>차이점이있긴하지만</a:t>
            </a:r>
            <a:r>
              <a:rPr lang="ko-KR" altLang="en-US" sz="1000" dirty="0"/>
              <a:t> 그걸 감안 하고서 알아보아도 먼저 일본 </a:t>
            </a:r>
            <a:r>
              <a:rPr lang="ko-KR" altLang="en-US" sz="1000" dirty="0" err="1"/>
              <a:t>시마네</a:t>
            </a:r>
            <a:r>
              <a:rPr lang="ko-KR" altLang="en-US" sz="1000" dirty="0"/>
              <a:t> </a:t>
            </a:r>
            <a:r>
              <a:rPr lang="ko-KR" altLang="en-US" sz="1000" dirty="0" err="1"/>
              <a:t>오이타</a:t>
            </a:r>
            <a:r>
              <a:rPr lang="ko-KR" altLang="en-US" sz="1000" dirty="0"/>
              <a:t> </a:t>
            </a:r>
            <a:r>
              <a:rPr lang="ko-KR" altLang="en-US" sz="1000" dirty="0" err="1"/>
              <a:t>히로시마현</a:t>
            </a:r>
            <a:r>
              <a:rPr lang="ko-KR" altLang="en-US" sz="1000" dirty="0"/>
              <a:t> 주민과 </a:t>
            </a:r>
            <a:r>
              <a:rPr lang="ko-KR" altLang="en-US" sz="1000" dirty="0" err="1"/>
              <a:t>리쓰메이칸</a:t>
            </a:r>
            <a:r>
              <a:rPr lang="ko-KR" altLang="en-US" sz="1000" dirty="0"/>
              <a:t> 아시아</a:t>
            </a:r>
            <a:r>
              <a:rPr lang="en-US" altLang="ko-KR" sz="1000" dirty="0"/>
              <a:t>-</a:t>
            </a:r>
            <a:r>
              <a:rPr lang="ko-KR" altLang="en-US" sz="1000" dirty="0"/>
              <a:t>태평양 대학의 일본인 학생 </a:t>
            </a:r>
            <a:r>
              <a:rPr lang="en-US" altLang="ko-KR" sz="1000" dirty="0"/>
              <a:t>440</a:t>
            </a:r>
            <a:r>
              <a:rPr lang="ko-KR" altLang="en-US" sz="1000" dirty="0"/>
              <a:t>명을 대상으로 </a:t>
            </a:r>
            <a:r>
              <a:rPr lang="ko-KR" altLang="en-US" sz="1000" dirty="0" err="1"/>
              <a:t>설문조사한</a:t>
            </a:r>
            <a:r>
              <a:rPr lang="ko-KR" altLang="en-US" sz="1000" dirty="0"/>
              <a:t> 결과 일본인의 </a:t>
            </a:r>
            <a:r>
              <a:rPr lang="en-US" altLang="ko-KR" sz="1000" dirty="0"/>
              <a:t>67%</a:t>
            </a:r>
            <a:r>
              <a:rPr lang="ko-KR" altLang="en-US" sz="1000" dirty="0"/>
              <a:t>가 독도를 “일본땅” 으로 </a:t>
            </a:r>
            <a:r>
              <a:rPr lang="ko-KR" altLang="en-US" sz="1000" dirty="0" err="1"/>
              <a:t>인식하고있었고</a:t>
            </a:r>
            <a:r>
              <a:rPr lang="ko-KR" altLang="en-US" sz="1000" dirty="0"/>
              <a:t> “독도는 일본 땅이 아니다 라고 답한 사람은 전체의 </a:t>
            </a:r>
            <a:r>
              <a:rPr lang="en-US" altLang="ko-KR" sz="1000" dirty="0"/>
              <a:t>2%</a:t>
            </a:r>
            <a:r>
              <a:rPr lang="ko-KR" altLang="en-US" sz="1000" dirty="0"/>
              <a:t>에 불과했다“ </a:t>
            </a:r>
            <a:r>
              <a:rPr lang="en-US" altLang="ko-KR" sz="1000" dirty="0"/>
              <a:t>27%</a:t>
            </a:r>
            <a:r>
              <a:rPr lang="ko-KR" altLang="en-US" sz="1000" dirty="0"/>
              <a:t>는 모른다고 </a:t>
            </a:r>
            <a:r>
              <a:rPr lang="ko-KR" altLang="en-US" sz="1000" dirty="0" err="1"/>
              <a:t>답하</a:t>
            </a:r>
            <a:r>
              <a:rPr lang="ko-KR" altLang="en-US" sz="1000" dirty="0"/>
              <a:t> 였다 또한 독도 분쟁에 대해 </a:t>
            </a:r>
            <a:r>
              <a:rPr lang="ko-KR" altLang="en-US" sz="1000" dirty="0" err="1"/>
              <a:t>들은적이</a:t>
            </a:r>
            <a:r>
              <a:rPr lang="ko-KR" altLang="en-US" sz="1000" dirty="0"/>
              <a:t> 있다고 답한 비율은 </a:t>
            </a:r>
            <a:r>
              <a:rPr lang="en-US" altLang="ko-KR" sz="1000" dirty="0"/>
              <a:t>91%</a:t>
            </a:r>
            <a:r>
              <a:rPr lang="ko-KR" altLang="en-US" sz="1000" dirty="0"/>
              <a:t>에 달했습니다 독도의 위치를 알고 있다는 학생도 무려 </a:t>
            </a:r>
            <a:r>
              <a:rPr lang="en-US" altLang="ko-KR" sz="1000" dirty="0"/>
              <a:t>76 %</a:t>
            </a:r>
            <a:r>
              <a:rPr lang="ko-KR" altLang="en-US" sz="1000" dirty="0"/>
              <a:t>나 됐다고 나옵니다 즉 </a:t>
            </a:r>
            <a:r>
              <a:rPr lang="ko-KR" altLang="en-US" sz="1000" dirty="0" err="1"/>
              <a:t>독도문제에대해서</a:t>
            </a:r>
            <a:r>
              <a:rPr lang="ko-KR" altLang="en-US" sz="1000" dirty="0"/>
              <a:t> 일본인들은 </a:t>
            </a:r>
            <a:r>
              <a:rPr lang="ko-KR" altLang="en-US" sz="1000" dirty="0" err="1"/>
              <a:t>많은관심을</a:t>
            </a:r>
            <a:r>
              <a:rPr lang="ko-KR" altLang="en-US" sz="1000" dirty="0"/>
              <a:t> 갖고 있다는 애기입니다</a:t>
            </a:r>
            <a:r>
              <a:rPr lang="en-US" altLang="ko-KR" sz="1000" dirty="0"/>
              <a:t>.</a:t>
            </a:r>
            <a:endParaRPr lang="ko-KR" altLang="en-US" sz="1000" dirty="0"/>
          </a:p>
          <a:p>
            <a:pPr fontAlgn="base"/>
            <a:r>
              <a:rPr lang="ko-KR" altLang="en-US" sz="1000" dirty="0"/>
              <a:t>”독도 문제로 한국과 일본 사이에 </a:t>
            </a:r>
            <a:r>
              <a:rPr lang="ko-KR" altLang="en-US" sz="1000" dirty="0" err="1"/>
              <a:t>무련분쟁이</a:t>
            </a:r>
            <a:r>
              <a:rPr lang="ko-KR" altLang="en-US" sz="1000" dirty="0"/>
              <a:t> 일어날 가능성이 있는가“라는 물음에는 절반이 조금 안 되는 </a:t>
            </a:r>
            <a:r>
              <a:rPr lang="en-US" altLang="ko-KR" sz="1000" dirty="0"/>
              <a:t>43%</a:t>
            </a:r>
            <a:r>
              <a:rPr lang="ko-KR" altLang="en-US" sz="1000" dirty="0"/>
              <a:t>가 ”가능성이 없다고“ 답했지만 ”가능성이 있다“라고 말한 사람은 </a:t>
            </a:r>
            <a:r>
              <a:rPr lang="en-US" altLang="ko-KR" sz="1000" dirty="0"/>
              <a:t>22%</a:t>
            </a:r>
            <a:r>
              <a:rPr lang="ko-KR" altLang="en-US" sz="1000" dirty="0"/>
              <a:t>라 됩니다 </a:t>
            </a:r>
            <a:r>
              <a:rPr lang="en-US" altLang="ko-KR" sz="1000" dirty="0"/>
              <a:t>2013</a:t>
            </a:r>
            <a:r>
              <a:rPr lang="ko-KR" altLang="en-US" sz="1000" dirty="0"/>
              <a:t>년 </a:t>
            </a:r>
            <a:r>
              <a:rPr lang="en-US" altLang="ko-KR" sz="1000" dirty="0"/>
              <a:t>8</a:t>
            </a:r>
            <a:r>
              <a:rPr lang="ko-KR" altLang="en-US" sz="1000" dirty="0"/>
              <a:t>월에 경기도 교육청에 </a:t>
            </a:r>
            <a:r>
              <a:rPr lang="ko-KR" altLang="en-US" sz="1000" dirty="0" err="1"/>
              <a:t>산하초</a:t>
            </a:r>
            <a:r>
              <a:rPr lang="ko-KR" altLang="en-US" sz="1000" dirty="0"/>
              <a:t> </a:t>
            </a:r>
            <a:r>
              <a:rPr lang="en-US" altLang="ko-KR" sz="1000" dirty="0"/>
              <a:t>4.5</a:t>
            </a:r>
            <a:r>
              <a:rPr lang="ko-KR" altLang="en-US" sz="1000" dirty="0"/>
              <a:t>학년 </a:t>
            </a:r>
            <a:r>
              <a:rPr lang="ko-KR" altLang="en-US" sz="1000" dirty="0" err="1"/>
              <a:t>중고교</a:t>
            </a:r>
            <a:r>
              <a:rPr lang="ko-KR" altLang="en-US" sz="1000" dirty="0"/>
              <a:t> </a:t>
            </a:r>
            <a:r>
              <a:rPr lang="en-US" altLang="ko-KR" sz="1000" dirty="0"/>
              <a:t>1</a:t>
            </a:r>
            <a:r>
              <a:rPr lang="ko-KR" altLang="en-US" sz="1000" dirty="0"/>
              <a:t>학년 </a:t>
            </a:r>
            <a:r>
              <a:rPr lang="en-US" altLang="ko-KR" sz="1000" dirty="0"/>
              <a:t>75</a:t>
            </a:r>
            <a:r>
              <a:rPr lang="ko-KR" altLang="en-US" sz="1000" dirty="0"/>
              <a:t>개교 </a:t>
            </a:r>
            <a:r>
              <a:rPr lang="en-US" altLang="ko-KR" sz="1000" dirty="0"/>
              <a:t>6400</a:t>
            </a:r>
            <a:r>
              <a:rPr lang="ko-KR" altLang="en-US" sz="1000" dirty="0"/>
              <a:t>명을 대상으로 독도 관련 설문조사를 했습니다 경기도학생 </a:t>
            </a:r>
            <a:r>
              <a:rPr lang="en-US" altLang="ko-KR" sz="1000" dirty="0"/>
              <a:t>10</a:t>
            </a:r>
            <a:r>
              <a:rPr lang="ko-KR" altLang="en-US" sz="1000" dirty="0"/>
              <a:t>명중 </a:t>
            </a:r>
            <a:r>
              <a:rPr lang="en-US" altLang="ko-KR" sz="1000" dirty="0"/>
              <a:t>1</a:t>
            </a:r>
            <a:r>
              <a:rPr lang="ko-KR" altLang="en-US" sz="1000" dirty="0"/>
              <a:t>명꼴로 독도의 정확한 위치를 모르거나 황해나 남해로 </a:t>
            </a:r>
            <a:r>
              <a:rPr lang="ko-KR" altLang="en-US" sz="1000" dirty="0" err="1"/>
              <a:t>잘못아는</a:t>
            </a:r>
            <a:r>
              <a:rPr lang="ko-KR" altLang="en-US" sz="1000" dirty="0"/>
              <a:t> 것으로 조사됐습니다 ”독도는 어디에 위치한 섬인가요“라는 질문에 ”잘 모른다“가 </a:t>
            </a:r>
            <a:r>
              <a:rPr lang="en-US" altLang="ko-KR" sz="1000" dirty="0"/>
              <a:t>6.9% ”</a:t>
            </a:r>
            <a:r>
              <a:rPr lang="ko-KR" altLang="en-US" sz="1000" dirty="0"/>
              <a:t>황해“가</a:t>
            </a:r>
            <a:r>
              <a:rPr lang="en-US" altLang="ko-KR" sz="1000" dirty="0"/>
              <a:t>4% ”</a:t>
            </a:r>
            <a:r>
              <a:rPr lang="ko-KR" altLang="en-US" sz="1000" dirty="0"/>
              <a:t>남해“라고 </a:t>
            </a:r>
            <a:r>
              <a:rPr lang="ko-KR" altLang="en-US" sz="1000" dirty="0" err="1"/>
              <a:t>답한학생이</a:t>
            </a:r>
            <a:r>
              <a:rPr lang="en-US" altLang="ko-KR" sz="1000" dirty="0"/>
              <a:t>2.3%</a:t>
            </a:r>
            <a:r>
              <a:rPr lang="ko-KR" altLang="en-US" sz="1000" dirty="0"/>
              <a:t>로 모르거나 잘못 알고 있는 경우가 </a:t>
            </a:r>
            <a:r>
              <a:rPr lang="en-US" altLang="ko-KR" sz="1000" dirty="0"/>
              <a:t>13.2%</a:t>
            </a:r>
            <a:r>
              <a:rPr lang="ko-KR" altLang="en-US" sz="1000" dirty="0"/>
              <a:t>나 됩니다 </a:t>
            </a:r>
            <a:r>
              <a:rPr lang="en-US" altLang="ko-KR" sz="1000" dirty="0"/>
              <a:t>13.2%</a:t>
            </a:r>
            <a:r>
              <a:rPr lang="ko-KR" altLang="en-US" sz="1000" dirty="0"/>
              <a:t>를 학교 </a:t>
            </a:r>
            <a:r>
              <a:rPr lang="ko-KR" altLang="en-US" sz="1000" dirty="0" err="1"/>
              <a:t>급별로</a:t>
            </a:r>
            <a:r>
              <a:rPr lang="ko-KR" altLang="en-US" sz="1000" dirty="0"/>
              <a:t> 보면 초등학생 응답자 중 </a:t>
            </a:r>
            <a:r>
              <a:rPr lang="en-US" altLang="ko-KR" sz="1000" dirty="0"/>
              <a:t>17% </a:t>
            </a:r>
            <a:r>
              <a:rPr lang="ko-KR" altLang="en-US" sz="1000" dirty="0"/>
              <a:t>중학생 </a:t>
            </a:r>
            <a:r>
              <a:rPr lang="en-US" altLang="ko-KR" sz="1000" dirty="0"/>
              <a:t>15% </a:t>
            </a:r>
            <a:r>
              <a:rPr lang="ko-KR" altLang="en-US" sz="1000" dirty="0"/>
              <a:t>고등학생 </a:t>
            </a:r>
            <a:r>
              <a:rPr lang="en-US" altLang="ko-KR" sz="1000" dirty="0"/>
              <a:t>8.3%</a:t>
            </a:r>
            <a:r>
              <a:rPr lang="ko-KR" altLang="en-US" sz="1000" dirty="0"/>
              <a:t>가 모르거나 잘못 알고 있는 것으로 나타납니다 </a:t>
            </a:r>
          </a:p>
          <a:p>
            <a:pPr fontAlgn="base"/>
            <a:r>
              <a:rPr lang="ko-KR" altLang="en-US" sz="1000" dirty="0"/>
              <a:t>심각 한 수준이지요 실로 일본과는 어른과 학생에 차이가 난다고 하지만 실로 심각한 수준입니다 </a:t>
            </a:r>
            <a:r>
              <a:rPr lang="ko-KR" altLang="en-US" sz="1000" dirty="0" err="1"/>
              <a:t>글쎼</a:t>
            </a:r>
            <a:r>
              <a:rPr lang="ko-KR" altLang="en-US" sz="1000" dirty="0"/>
              <a:t> 이건 누구의 책임일까요 우리 모두가 관심을 갖지 않은 결과 </a:t>
            </a:r>
            <a:r>
              <a:rPr lang="ko-KR" altLang="en-US" sz="1000" dirty="0" err="1"/>
              <a:t>겠지요</a:t>
            </a:r>
            <a:r>
              <a:rPr lang="ko-KR" altLang="en-US" sz="1000" dirty="0"/>
              <a:t> </a:t>
            </a:r>
          </a:p>
          <a:p>
            <a:pPr fontAlgn="base"/>
            <a:r>
              <a:rPr lang="ko-KR" altLang="en-US" sz="1000" dirty="0"/>
              <a:t>앞으로의 해결방안은 우리나라도 독도의 심각성을 알고 독도의 위치 왜 독도가 이런 상황에 </a:t>
            </a:r>
            <a:r>
              <a:rPr lang="ko-KR" altLang="en-US" sz="1000" dirty="0" err="1"/>
              <a:t>처했는</a:t>
            </a:r>
            <a:r>
              <a:rPr lang="ko-KR" altLang="en-US" sz="1000" dirty="0"/>
              <a:t> 지에 대한 교육을 </a:t>
            </a:r>
            <a:r>
              <a:rPr lang="ko-KR" altLang="en-US" sz="1000" dirty="0" err="1"/>
              <a:t>철저희</a:t>
            </a:r>
            <a:r>
              <a:rPr lang="ko-KR" altLang="en-US" sz="1000" dirty="0"/>
              <a:t> </a:t>
            </a:r>
            <a:r>
              <a:rPr lang="ko-KR" altLang="en-US" sz="1000" dirty="0" err="1"/>
              <a:t>해야하고</a:t>
            </a:r>
            <a:r>
              <a:rPr lang="ko-KR" altLang="en-US" sz="1000" dirty="0"/>
              <a:t> 어른들도 솔선수범 하여서 독도의 심각 성과 </a:t>
            </a:r>
            <a:r>
              <a:rPr lang="ko-KR" altLang="en-US" sz="1000" dirty="0" err="1"/>
              <a:t>모범보여야</a:t>
            </a:r>
            <a:r>
              <a:rPr lang="ko-KR" altLang="en-US" sz="1000" dirty="0"/>
              <a:t> 할 시기가 왔고 일본 외교부는 말도 </a:t>
            </a:r>
            <a:r>
              <a:rPr lang="ko-KR" altLang="en-US" sz="1000" dirty="0" err="1"/>
              <a:t>안대는영상으로</a:t>
            </a:r>
            <a:r>
              <a:rPr lang="ko-KR" altLang="en-US" sz="1000" dirty="0"/>
              <a:t> </a:t>
            </a:r>
            <a:r>
              <a:rPr lang="ko-KR" altLang="en-US" sz="1000" dirty="0" err="1"/>
              <a:t>다른나라</a:t>
            </a:r>
            <a:r>
              <a:rPr lang="ko-KR" altLang="en-US" sz="1000" dirty="0"/>
              <a:t> 사람을 </a:t>
            </a:r>
            <a:r>
              <a:rPr lang="ko-KR" altLang="en-US" sz="1000" dirty="0" err="1"/>
              <a:t>현혹하고있으며</a:t>
            </a:r>
            <a:r>
              <a:rPr lang="ko-KR" altLang="en-US" sz="1000" dirty="0"/>
              <a:t> 우리나라의 고유의 땅이라고 할지언정 관심도 </a:t>
            </a:r>
            <a:r>
              <a:rPr lang="ko-KR" altLang="en-US" sz="1000" dirty="0" err="1"/>
              <a:t>안가지고</a:t>
            </a:r>
            <a:r>
              <a:rPr lang="ko-KR" altLang="en-US" sz="1000" dirty="0"/>
              <a:t> 우리의 영토를 </a:t>
            </a:r>
            <a:r>
              <a:rPr lang="ko-KR" altLang="en-US" sz="1000" dirty="0" err="1"/>
              <a:t>지킬려는</a:t>
            </a:r>
            <a:r>
              <a:rPr lang="ko-KR" altLang="en-US" sz="1000" dirty="0"/>
              <a:t> </a:t>
            </a:r>
            <a:r>
              <a:rPr lang="ko-KR" altLang="en-US" sz="1000" dirty="0" err="1"/>
              <a:t>노력을하지않으면</a:t>
            </a:r>
            <a:r>
              <a:rPr lang="ko-KR" altLang="en-US" sz="1000" dirty="0"/>
              <a:t> 일본에게 영토를 </a:t>
            </a:r>
            <a:r>
              <a:rPr lang="ko-KR" altLang="en-US" sz="1000" dirty="0" err="1"/>
              <a:t>뻇기는</a:t>
            </a:r>
            <a:r>
              <a:rPr lang="ko-KR" altLang="en-US" sz="1000" dirty="0"/>
              <a:t> 사태까지 </a:t>
            </a:r>
            <a:r>
              <a:rPr lang="ko-KR" altLang="en-US" sz="1000" dirty="0" err="1"/>
              <a:t>갈수있다고</a:t>
            </a:r>
            <a:r>
              <a:rPr lang="ko-KR" altLang="en-US" sz="1000" dirty="0"/>
              <a:t> 생각한다</a:t>
            </a:r>
          </a:p>
          <a:p>
            <a:pPr marL="0" indent="0" fontAlgn="base">
              <a:buNone/>
            </a:pPr>
            <a:endParaRPr lang="ko-KR" altLang="en-US" sz="10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628800"/>
            <a:ext cx="4968552" cy="156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28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일본국민의 </a:t>
            </a:r>
            <a:r>
              <a:rPr lang="ko-KR" altLang="en-US" dirty="0" err="1" smtClean="0"/>
              <a:t>독도에대한인식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1000" dirty="0" smtClean="0"/>
          </a:p>
          <a:p>
            <a:endParaRPr lang="en-US" altLang="ko-KR" sz="1000" dirty="0"/>
          </a:p>
          <a:p>
            <a:endParaRPr lang="en-US" altLang="ko-KR" sz="1000" dirty="0" smtClean="0"/>
          </a:p>
          <a:p>
            <a:endParaRPr lang="en-US" altLang="ko-KR" sz="1000" dirty="0"/>
          </a:p>
          <a:p>
            <a:endParaRPr lang="en-US" altLang="ko-KR" sz="1000" dirty="0" smtClean="0"/>
          </a:p>
          <a:p>
            <a:endParaRPr lang="en-US" altLang="ko-KR" sz="1000" dirty="0"/>
          </a:p>
          <a:p>
            <a:endParaRPr lang="en-US" altLang="ko-KR" sz="1000" dirty="0" smtClean="0"/>
          </a:p>
          <a:p>
            <a:endParaRPr lang="en-US" altLang="ko-KR" sz="1000" dirty="0"/>
          </a:p>
          <a:p>
            <a:endParaRPr lang="en-US" altLang="ko-KR" sz="1000" dirty="0" smtClean="0"/>
          </a:p>
          <a:p>
            <a:endParaRPr lang="en-US" altLang="ko-KR" sz="1000" dirty="0"/>
          </a:p>
          <a:p>
            <a:endParaRPr lang="en-US" altLang="ko-KR" sz="1000" dirty="0" smtClean="0"/>
          </a:p>
          <a:p>
            <a:endParaRPr lang="en-US" altLang="ko-KR" sz="1000" dirty="0"/>
          </a:p>
          <a:p>
            <a:endParaRPr lang="en-US" altLang="ko-KR" sz="1000" dirty="0" smtClean="0"/>
          </a:p>
          <a:p>
            <a:endParaRPr lang="en-US" altLang="ko-KR" sz="1000" dirty="0"/>
          </a:p>
          <a:p>
            <a:endParaRPr lang="en-US" altLang="ko-KR" sz="1000" dirty="0" smtClean="0"/>
          </a:p>
          <a:p>
            <a:endParaRPr lang="en-US" altLang="ko-KR" sz="1000" dirty="0"/>
          </a:p>
          <a:p>
            <a:endParaRPr lang="en-US" altLang="ko-KR" sz="1000" dirty="0" smtClean="0"/>
          </a:p>
          <a:p>
            <a:r>
              <a:rPr lang="ko-KR" altLang="en-US" sz="1000" dirty="0" smtClean="0"/>
              <a:t>일본 </a:t>
            </a:r>
            <a:r>
              <a:rPr lang="ko-KR" altLang="en-US" sz="1000" dirty="0" err="1" smtClean="0"/>
              <a:t>내각부는</a:t>
            </a:r>
            <a:r>
              <a:rPr lang="ko-KR" altLang="en-US" sz="1000" dirty="0" smtClean="0"/>
              <a:t> 지난 </a:t>
            </a:r>
            <a:r>
              <a:rPr lang="en-US" altLang="ko-KR" sz="1000" dirty="0" smtClean="0"/>
              <a:t>6</a:t>
            </a:r>
            <a:r>
              <a:rPr lang="ko-KR" altLang="en-US" sz="1000" dirty="0" smtClean="0"/>
              <a:t>월</a:t>
            </a:r>
            <a:r>
              <a:rPr lang="en-US" altLang="ko-KR" sz="1000" dirty="0" smtClean="0"/>
              <a:t>20</a:t>
            </a:r>
            <a:r>
              <a:rPr lang="ko-KR" altLang="en-US" sz="1000" dirty="0" smtClean="0"/>
              <a:t>일부터 </a:t>
            </a:r>
            <a:r>
              <a:rPr lang="en-US" altLang="ko-KR" sz="1000" dirty="0" smtClean="0"/>
              <a:t>11</a:t>
            </a:r>
            <a:r>
              <a:rPr lang="ko-KR" altLang="en-US" sz="1000" dirty="0" smtClean="0"/>
              <a:t>일간 전국 성인 </a:t>
            </a:r>
            <a:r>
              <a:rPr lang="en-US" altLang="ko-KR" sz="1000" dirty="0" smtClean="0"/>
              <a:t>3000</a:t>
            </a:r>
            <a:r>
              <a:rPr lang="ko-KR" altLang="en-US" sz="1000" dirty="0" smtClean="0"/>
              <a:t>명</a:t>
            </a:r>
            <a:r>
              <a:rPr lang="en-US" altLang="ko-KR" sz="1000" dirty="0" smtClean="0"/>
              <a:t>(1784</a:t>
            </a:r>
            <a:r>
              <a:rPr lang="ko-KR" altLang="en-US" sz="1000" dirty="0" smtClean="0"/>
              <a:t>명 응답</a:t>
            </a:r>
            <a:r>
              <a:rPr lang="en-US" altLang="ko-KR" sz="1000" dirty="0" smtClean="0"/>
              <a:t>)</a:t>
            </a:r>
            <a:r>
              <a:rPr lang="ko-KR" altLang="en-US" sz="1000" dirty="0" smtClean="0"/>
              <a:t>을 대상으로 면접 조사를 실시한 결과를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일 발표했다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조사 결과에 따르면 </a:t>
            </a:r>
            <a:r>
              <a:rPr lang="en-US" altLang="ko-KR" sz="1000" dirty="0" smtClean="0"/>
              <a:t>'</a:t>
            </a:r>
            <a:r>
              <a:rPr lang="ko-KR" altLang="en-US" sz="1000" dirty="0" err="1" smtClean="0"/>
              <a:t>다케시마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竹島</a:t>
            </a:r>
            <a:r>
              <a:rPr lang="en-US" altLang="ko-KR" sz="1000" dirty="0" smtClean="0"/>
              <a:t>.</a:t>
            </a:r>
            <a:r>
              <a:rPr lang="ko-KR" altLang="en-US" sz="1000" dirty="0" smtClean="0"/>
              <a:t>독도의 일본 명칭</a:t>
            </a:r>
            <a:r>
              <a:rPr lang="en-US" altLang="ko-KR" sz="1000" dirty="0" smtClean="0"/>
              <a:t>)</a:t>
            </a:r>
            <a:r>
              <a:rPr lang="ko-KR" altLang="en-US" sz="1000" dirty="0" smtClean="0"/>
              <a:t>를 알고 있다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고 답한 사람이 </a:t>
            </a:r>
            <a:r>
              <a:rPr lang="en-US" altLang="ko-KR" sz="1000" dirty="0" smtClean="0"/>
              <a:t>94.5%</a:t>
            </a:r>
            <a:r>
              <a:rPr lang="ko-KR" altLang="en-US" sz="1000" dirty="0" smtClean="0"/>
              <a:t>에 달했다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독도를 안다고 답한 사람에게 독도에 대해 알고 있는 내용을 복수 응답으로 표시하도록 했더니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한국이 경비대원을 상주시키는 등 불법 점거를 계속하고 있다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가 </a:t>
            </a:r>
            <a:r>
              <a:rPr lang="en-US" altLang="ko-KR" sz="1000" dirty="0" smtClean="0"/>
              <a:t>63%,' </a:t>
            </a:r>
            <a:r>
              <a:rPr lang="ko-KR" altLang="en-US" sz="1000" dirty="0" err="1" smtClean="0"/>
              <a:t>시마네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島根</a:t>
            </a:r>
            <a:r>
              <a:rPr lang="en-US" altLang="ko-KR" sz="1000" dirty="0" smtClean="0"/>
              <a:t>)</a:t>
            </a:r>
            <a:r>
              <a:rPr lang="ko-KR" altLang="en-US" sz="1000" dirty="0" smtClean="0"/>
              <a:t>현에 속한다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가 </a:t>
            </a:r>
            <a:r>
              <a:rPr lang="en-US" altLang="ko-KR" sz="1000" dirty="0" smtClean="0"/>
              <a:t>62%, '</a:t>
            </a:r>
            <a:r>
              <a:rPr lang="ko-KR" altLang="en-US" sz="1000" dirty="0" smtClean="0"/>
              <a:t>역사적으로도 국제법상으로도 일본 고유의 영토다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가 </a:t>
            </a:r>
            <a:r>
              <a:rPr lang="en-US" altLang="ko-KR" sz="1000" dirty="0" smtClean="0"/>
              <a:t>61%</a:t>
            </a:r>
            <a:r>
              <a:rPr lang="ko-KR" altLang="en-US" sz="1000" dirty="0" smtClean="0"/>
              <a:t>였다고 </a:t>
            </a:r>
            <a:r>
              <a:rPr lang="ko-KR" altLang="en-US" sz="1000" dirty="0" err="1" smtClean="0"/>
              <a:t>내각부는</a:t>
            </a:r>
            <a:r>
              <a:rPr lang="ko-KR" altLang="en-US" sz="1000" dirty="0" smtClean="0"/>
              <a:t> 밝혔다</a:t>
            </a:r>
            <a:r>
              <a:rPr lang="en-US" altLang="ko-KR" sz="1000" dirty="0" smtClean="0"/>
              <a:t>. </a:t>
            </a:r>
            <a:br>
              <a:rPr lang="en-US" altLang="ko-KR" sz="1000" dirty="0" smtClean="0"/>
            </a:b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ko-KR" altLang="en-US" sz="1000" dirty="0" smtClean="0"/>
              <a:t>이번 조사에서는 또 </a:t>
            </a:r>
            <a:r>
              <a:rPr lang="en-US" altLang="ko-KR" sz="1000" dirty="0" smtClean="0"/>
              <a:t>'</a:t>
            </a:r>
            <a:r>
              <a:rPr lang="ko-KR" altLang="en-US" sz="1000" dirty="0" err="1" smtClean="0"/>
              <a:t>다케시마에</a:t>
            </a:r>
            <a:r>
              <a:rPr lang="ko-KR" altLang="en-US" sz="1000" dirty="0" smtClean="0"/>
              <a:t> 대해 관심이 있다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와 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굳이 말하자면 관심이 있다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는 답이 </a:t>
            </a:r>
            <a:r>
              <a:rPr lang="en-US" altLang="ko-KR" sz="1000" dirty="0" smtClean="0"/>
              <a:t>71%</a:t>
            </a:r>
            <a:r>
              <a:rPr lang="ko-KR" altLang="en-US" sz="1000" dirty="0" smtClean="0"/>
              <a:t>에 이르렀다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역시 복수응답으로 조사한 관심의 영역에서 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일본의 </a:t>
            </a:r>
            <a:r>
              <a:rPr lang="ko-KR" altLang="en-US" sz="1000" dirty="0" err="1" smtClean="0"/>
              <a:t>다케시마</a:t>
            </a:r>
            <a:r>
              <a:rPr lang="ko-KR" altLang="en-US" sz="1000" dirty="0" smtClean="0"/>
              <a:t> 영유의 정당성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을 꼽은 응답이 </a:t>
            </a:r>
            <a:r>
              <a:rPr lang="en-US" altLang="ko-KR" sz="1000" dirty="0" smtClean="0"/>
              <a:t>67.1%, '</a:t>
            </a:r>
            <a:r>
              <a:rPr lang="ko-KR" altLang="en-US" sz="1000" dirty="0" smtClean="0"/>
              <a:t>역사적 경위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가 </a:t>
            </a:r>
            <a:r>
              <a:rPr lang="en-US" altLang="ko-KR" sz="1000" dirty="0" smtClean="0"/>
              <a:t>53.9%, '</a:t>
            </a:r>
            <a:r>
              <a:rPr lang="ko-KR" altLang="en-US" sz="1000" dirty="0" smtClean="0"/>
              <a:t>정부나 지방 자치 단체의 대응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이 </a:t>
            </a:r>
            <a:r>
              <a:rPr lang="en-US" altLang="ko-KR" sz="1000" dirty="0" smtClean="0"/>
              <a:t>38.6%</a:t>
            </a:r>
            <a:r>
              <a:rPr lang="ko-KR" altLang="en-US" sz="1000" dirty="0" smtClean="0"/>
              <a:t>로 각각 나타났다</a:t>
            </a:r>
            <a:endParaRPr lang="ko-KR" altLang="en-US" sz="10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833" y="1574000"/>
            <a:ext cx="1782304" cy="2791104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3096344" cy="2791104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556792"/>
            <a:ext cx="3590977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2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유럽나라들의 독도인식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en-US" altLang="ko-KR" sz="1000" dirty="0" smtClean="0">
              <a:effectLst/>
            </a:endParaRPr>
          </a:p>
          <a:p>
            <a:endParaRPr lang="en-US" altLang="ko-KR" sz="1000" dirty="0"/>
          </a:p>
          <a:p>
            <a:endParaRPr lang="en-US" altLang="ko-KR" sz="1000" dirty="0" smtClean="0">
              <a:effectLst/>
            </a:endParaRPr>
          </a:p>
          <a:p>
            <a:endParaRPr lang="en-US" altLang="ko-KR" sz="1000" dirty="0"/>
          </a:p>
          <a:p>
            <a:endParaRPr lang="en-US" altLang="ko-KR" sz="1000" dirty="0" smtClean="0">
              <a:effectLst/>
            </a:endParaRPr>
          </a:p>
          <a:p>
            <a:endParaRPr lang="en-US" altLang="ko-KR" sz="1000" dirty="0"/>
          </a:p>
          <a:p>
            <a:endParaRPr lang="en-US" altLang="ko-KR" sz="1000" dirty="0" smtClean="0">
              <a:effectLst/>
            </a:endParaRPr>
          </a:p>
          <a:p>
            <a:endParaRPr lang="en-US" altLang="ko-KR" sz="1000" dirty="0"/>
          </a:p>
          <a:p>
            <a:endParaRPr lang="en-US" altLang="ko-KR" sz="1000" dirty="0" smtClean="0">
              <a:effectLst/>
            </a:endParaRPr>
          </a:p>
          <a:p>
            <a:endParaRPr lang="en-US" altLang="ko-KR" sz="1000" dirty="0"/>
          </a:p>
          <a:p>
            <a:pPr marL="0" indent="0">
              <a:buNone/>
            </a:pPr>
            <a:endParaRPr lang="en-US" altLang="ko-KR" sz="1000" dirty="0" smtClean="0"/>
          </a:p>
          <a:p>
            <a:pPr marL="0" indent="0">
              <a:buNone/>
            </a:pPr>
            <a:r>
              <a:rPr lang="ko-KR" altLang="en-US" sz="1000" dirty="0" smtClean="0"/>
              <a:t>얼마 전 </a:t>
            </a:r>
            <a:r>
              <a:rPr lang="ko-KR" altLang="en-US" sz="1000" dirty="0" err="1" smtClean="0"/>
              <a:t>사우스</a:t>
            </a:r>
            <a:r>
              <a:rPr lang="ko-KR" altLang="en-US" sz="1000" dirty="0" smtClean="0"/>
              <a:t> </a:t>
            </a:r>
            <a:r>
              <a:rPr lang="ko-KR" altLang="en-US" sz="1000" dirty="0" err="1" smtClean="0"/>
              <a:t>캐롤라이나</a:t>
            </a:r>
            <a:r>
              <a:rPr lang="en-US" altLang="ko-KR" sz="1000" dirty="0" smtClean="0"/>
              <a:t>(South Carolina)</a:t>
            </a:r>
            <a:r>
              <a:rPr lang="ko-KR" altLang="en-US" sz="1000" dirty="0" smtClean="0"/>
              <a:t>에 있는 </a:t>
            </a:r>
            <a:r>
              <a:rPr lang="ko-KR" altLang="en-US" sz="1000" dirty="0" err="1" smtClean="0"/>
              <a:t>첼스턴</a:t>
            </a:r>
            <a:r>
              <a:rPr lang="en-US" altLang="ko-KR" sz="1000" dirty="0" smtClean="0"/>
              <a:t>(</a:t>
            </a:r>
            <a:r>
              <a:rPr lang="en-US" altLang="ko-KR" sz="1000" dirty="0" err="1" smtClean="0"/>
              <a:t>Chelston</a:t>
            </a:r>
            <a:r>
              <a:rPr lang="en-US" altLang="ko-KR" sz="1000" dirty="0" smtClean="0"/>
              <a:t>) </a:t>
            </a:r>
            <a:r>
              <a:rPr lang="ko-KR" altLang="en-US" sz="1000" dirty="0" smtClean="0"/>
              <a:t>에 갔었을 때의 일이다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호텔 휴게실 소파에 앉아 뉴스를 보니 </a:t>
            </a:r>
            <a:r>
              <a:rPr lang="en-US" altLang="ko-KR" sz="1000" dirty="0" smtClean="0"/>
              <a:t>'</a:t>
            </a:r>
            <a:r>
              <a:rPr lang="ko-KR" altLang="en-US" sz="1000" dirty="0" smtClean="0"/>
              <a:t>독도인가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타케시마인가</a:t>
            </a:r>
            <a:r>
              <a:rPr lang="en-US" altLang="ko-KR" sz="1000" dirty="0" smtClean="0"/>
              <a:t>?' </a:t>
            </a:r>
            <a:r>
              <a:rPr lang="ko-KR" altLang="en-US" sz="1000" dirty="0" smtClean="0"/>
              <a:t>란 뉴스가 나오고 있었다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뉴스는 중립적인 입장에서 누구 땅이라고 명확히 표현하지도 않았는데 내 옆에 앉아 있던 한 어린 아이가 엄마에게 이런 질문을 하였다</a:t>
            </a:r>
            <a:r>
              <a:rPr lang="en-US" altLang="ko-KR" sz="1000" dirty="0" smtClean="0"/>
              <a:t>.</a:t>
            </a:r>
            <a:br>
              <a:rPr lang="en-US" altLang="ko-KR" sz="1000" dirty="0" smtClean="0"/>
            </a:b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"Why are Koreans calling </a:t>
            </a:r>
            <a:r>
              <a:rPr lang="en-US" altLang="ko-KR" sz="1000" dirty="0" err="1" smtClean="0"/>
              <a:t>Takeshima</a:t>
            </a:r>
            <a:r>
              <a:rPr lang="en-US" altLang="ko-KR" sz="1000" dirty="0" smtClean="0"/>
              <a:t> is their land '</a:t>
            </a:r>
            <a:r>
              <a:rPr lang="en-US" altLang="ko-KR" sz="1000" dirty="0" err="1" smtClean="0"/>
              <a:t>Dokdo</a:t>
            </a:r>
            <a:r>
              <a:rPr lang="en-US" altLang="ko-KR" sz="1000" dirty="0" smtClean="0"/>
              <a:t>' even though it's </a:t>
            </a:r>
            <a:r>
              <a:rPr lang="en-US" altLang="ko-KR" sz="1000" dirty="0" err="1" smtClean="0"/>
              <a:t>definitly</a:t>
            </a:r>
            <a:r>
              <a:rPr lang="en-US" altLang="ko-KR" sz="1000" dirty="0" smtClean="0"/>
              <a:t> Japan's land?" (</a:t>
            </a:r>
            <a:r>
              <a:rPr lang="ko-KR" altLang="en-US" sz="1000" dirty="0" smtClean="0"/>
              <a:t>왜 한국인들은 </a:t>
            </a:r>
            <a:r>
              <a:rPr lang="ko-KR" altLang="en-US" sz="1000" dirty="0" err="1" smtClean="0"/>
              <a:t>타케시마가</a:t>
            </a:r>
            <a:r>
              <a:rPr lang="ko-KR" altLang="en-US" sz="1000" dirty="0" smtClean="0"/>
              <a:t> 일본의 땅임에도 불구하고 자기네 독도라는 땅이라고 말하는 거야</a:t>
            </a:r>
            <a:r>
              <a:rPr lang="en-US" altLang="ko-KR" sz="1000" dirty="0" smtClean="0"/>
              <a:t>?)</a:t>
            </a:r>
            <a:br>
              <a:rPr lang="en-US" altLang="ko-KR" sz="1000" dirty="0" smtClean="0"/>
            </a:b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ko-KR" altLang="en-US" sz="1000" dirty="0" smtClean="0"/>
              <a:t>그 말을 듣고 있던 나는 어린 아이의 말이라고 생각하며 부모의 대답을 듣고 있었다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그런데 나이도 들어 보이는 부모의 대답은 뜻밖의 것이었다</a:t>
            </a:r>
            <a:r>
              <a:rPr lang="en-US" altLang="ko-KR" sz="1000" dirty="0" smtClean="0"/>
              <a:t>.</a:t>
            </a:r>
            <a:br>
              <a:rPr lang="en-US" altLang="ko-KR" sz="1000" dirty="0" smtClean="0"/>
            </a:br>
            <a:r>
              <a:rPr lang="en-US" altLang="ko-KR" sz="1000" dirty="0" smtClean="0"/>
              <a:t>"</a:t>
            </a:r>
            <a:br>
              <a:rPr lang="en-US" altLang="ko-KR" sz="1000" dirty="0" smtClean="0"/>
            </a:br>
            <a:r>
              <a:rPr lang="en-US" altLang="ko-KR" sz="1000" dirty="0" smtClean="0"/>
              <a:t>"They are just saying that because they hate Japan." (</a:t>
            </a:r>
            <a:r>
              <a:rPr lang="ko-KR" altLang="en-US" sz="1000" dirty="0" smtClean="0"/>
              <a:t>그들은 단순히 일본을 싫어하기 때문에 그런 주장을 하는 거야</a:t>
            </a:r>
            <a:r>
              <a:rPr lang="en-US" altLang="ko-KR" sz="1000" dirty="0" smtClean="0"/>
              <a:t>.)</a:t>
            </a:r>
            <a:br>
              <a:rPr lang="en-US" altLang="ko-KR" sz="1000" dirty="0" smtClean="0"/>
            </a:b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ko-KR" altLang="en-US" sz="1000" dirty="0" smtClean="0"/>
              <a:t>이게 바로 외국인들의 독도에 관한 인식이다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우리는 현재 명확한 증거들과 이론을 가지고서 이런 주장을 펼치고 있지만 외국인들은 단순히 우리가 과거의 역사 때문에 이런 일을 하고 있다고 생각하는 것이다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그렇다면 이런 인식은 어떻게 해서 생긴 것 일까</a:t>
            </a:r>
            <a:r>
              <a:rPr lang="en-US" altLang="ko-KR" sz="1000" dirty="0" smtClean="0"/>
              <a:t>? </a:t>
            </a:r>
            <a:br>
              <a:rPr lang="en-US" altLang="ko-KR" sz="1000" dirty="0" smtClean="0"/>
            </a:b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ko-KR" altLang="en-US" sz="1000" dirty="0" smtClean="0"/>
              <a:t>이건 내가 읽어본 상당수의 책들에서도 다루고 있고 내가 직접 겪어 본 것이기도 하다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내가 처음 미국으로 왔을 때 일이었다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내 반의 학생들이 나에게 처음 물어본 질문은 일본인 이냐는 것이었다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아니라고 하자 그 다음 질문은 중국인 이냐는 것이었다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아니라고 하자 그들은 세계 각국의 나라들의 이름을 대기 시작했다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내가 마지막에 가서 나는 한국인이라고 하자 뉴스에서 북한에 관한 것만 방송해서인지 내가 감히 생각 할 수조차 없는 비참한 생활을 했느냐고 물어왔다</a:t>
            </a:r>
            <a:r>
              <a:rPr lang="en-US" altLang="ko-KR" sz="1000" dirty="0" smtClean="0"/>
              <a:t>. </a:t>
            </a:r>
            <a:br>
              <a:rPr lang="en-US" altLang="ko-KR" sz="1000" dirty="0" smtClean="0"/>
            </a:b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ko-KR" altLang="en-US" sz="1000" dirty="0" smtClean="0"/>
              <a:t>국가의 이미지가 이런 데 어느 국가 국민이 이런 국가의 말에 귀를 기울여 주겠는가</a:t>
            </a:r>
            <a:r>
              <a:rPr lang="en-US" altLang="ko-KR" sz="1000" dirty="0" smtClean="0"/>
              <a:t>? </a:t>
            </a:r>
            <a:r>
              <a:rPr lang="ko-KR" altLang="en-US" sz="1000" dirty="0" smtClean="0"/>
              <a:t>확실히 우리 국민들은 우리 나라의 이미지를 바꾸기 위해 노력하고 있음에도 이런 인식이 남아 있는 것은 정부의 탓이라 생각된다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일본은 독도가 자기네 땅이라는데 관하여 정부가 나서서 말하고 있지만 우리 사정은 정작 그렇지가 못하다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62161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우리나라 독도를 </a:t>
            </a:r>
            <a:r>
              <a:rPr lang="ko-KR" altLang="en-US" dirty="0" err="1" smtClean="0"/>
              <a:t>지키는방법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fontAlgn="base"/>
            <a:endParaRPr lang="en-US" altLang="ko-KR" b="1" dirty="0" smtClean="0"/>
          </a:p>
          <a:p>
            <a:pPr fontAlgn="base"/>
            <a:endParaRPr lang="en-US" altLang="ko-KR" b="1" dirty="0"/>
          </a:p>
          <a:p>
            <a:pPr fontAlgn="base"/>
            <a:endParaRPr lang="en-US" altLang="ko-KR" b="1" dirty="0" smtClean="0"/>
          </a:p>
          <a:p>
            <a:pPr fontAlgn="base"/>
            <a:endParaRPr lang="en-US" altLang="ko-KR" b="1" dirty="0"/>
          </a:p>
          <a:p>
            <a:pPr fontAlgn="base"/>
            <a:endParaRPr lang="en-US" altLang="ko-KR" b="1" dirty="0" smtClean="0"/>
          </a:p>
          <a:p>
            <a:pPr fontAlgn="base"/>
            <a:endParaRPr lang="en-US" altLang="ko-KR" b="1" dirty="0"/>
          </a:p>
          <a:p>
            <a:pPr fontAlgn="base"/>
            <a:endParaRPr lang="en-US" altLang="ko-KR" b="1" dirty="0" smtClean="0"/>
          </a:p>
          <a:p>
            <a:pPr fontAlgn="base"/>
            <a:endParaRPr lang="en-US" altLang="ko-KR" b="1" dirty="0"/>
          </a:p>
          <a:p>
            <a:pPr fontAlgn="base"/>
            <a:endParaRPr lang="en-US" altLang="ko-KR" b="1" dirty="0" smtClean="0"/>
          </a:p>
          <a:p>
            <a:pPr fontAlgn="base"/>
            <a:endParaRPr lang="en-US" altLang="ko-KR" sz="4000" b="1" dirty="0"/>
          </a:p>
          <a:p>
            <a:pPr fontAlgn="base"/>
            <a:endParaRPr lang="en-US" altLang="ko-KR" sz="4000" b="1" dirty="0" smtClean="0"/>
          </a:p>
          <a:p>
            <a:pPr marL="0" indent="0" fontAlgn="base">
              <a:buNone/>
            </a:pPr>
            <a:endParaRPr lang="en-US" altLang="ko-KR" sz="4000" b="1" dirty="0"/>
          </a:p>
          <a:p>
            <a:pPr marL="0" indent="0" fontAlgn="base">
              <a:buNone/>
            </a:pPr>
            <a:r>
              <a:rPr lang="en-US" altLang="ko-KR" sz="4000" b="1" dirty="0" smtClean="0"/>
              <a:t>     1</a:t>
            </a:r>
            <a:r>
              <a:rPr lang="en-US" altLang="ko-KR" sz="4000" dirty="0" smtClean="0"/>
              <a:t> </a:t>
            </a:r>
            <a:r>
              <a:rPr lang="ko-KR" altLang="en-US" sz="4000" dirty="0"/>
              <a:t>국력 신장에 온 국민의 힘을 모아 국제 사회에서 우리나라의 영향력을 확대해야 한다</a:t>
            </a:r>
            <a:r>
              <a:rPr lang="en-US" altLang="ko-KR" sz="4000" dirty="0"/>
              <a:t>. </a:t>
            </a:r>
            <a:r>
              <a:rPr lang="ko-KR" altLang="en-US" sz="4000" dirty="0"/>
              <a:t>경제력 군사력 증가 뿐만 아니라</a:t>
            </a:r>
            <a:r>
              <a:rPr lang="en-US" altLang="ko-KR" sz="4000" dirty="0"/>
              <a:t>, </a:t>
            </a:r>
            <a:r>
              <a:rPr lang="ko-KR" altLang="en-US" sz="4000" dirty="0"/>
              <a:t>외교 협상력과 </a:t>
            </a:r>
            <a:r>
              <a:rPr lang="ko-KR" altLang="en-US" sz="4000" dirty="0" smtClean="0"/>
              <a:t>      국제 </a:t>
            </a:r>
            <a:r>
              <a:rPr lang="ko-KR" altLang="en-US" sz="4000" dirty="0"/>
              <a:t>사회 에의 기여도 제고</a:t>
            </a:r>
            <a:r>
              <a:rPr lang="en-US" altLang="ko-KR" sz="4000" dirty="0"/>
              <a:t>, </a:t>
            </a:r>
            <a:r>
              <a:rPr lang="ko-KR" altLang="en-US" sz="4000" dirty="0"/>
              <a:t>국제법에 대한 관심 고양</a:t>
            </a:r>
            <a:r>
              <a:rPr lang="en-US" altLang="ko-KR" sz="4000" dirty="0"/>
              <a:t>, </a:t>
            </a:r>
            <a:r>
              <a:rPr lang="ko-KR" altLang="en-US" sz="4000" dirty="0"/>
              <a:t>국가 이미지제고 및 홍보 등 에 걸쳐 더욱 많은 관심을 기울여야 한다</a:t>
            </a:r>
            <a:r>
              <a:rPr lang="en-US" altLang="ko-KR" sz="4000" dirty="0"/>
              <a:t>.</a:t>
            </a:r>
            <a:endParaRPr lang="ko-KR" altLang="en-US" sz="4000" dirty="0"/>
          </a:p>
          <a:p>
            <a:pPr fontAlgn="base"/>
            <a:r>
              <a:rPr lang="en-US" altLang="ko-KR" sz="4000" b="1" dirty="0" smtClean="0"/>
              <a:t>2</a:t>
            </a:r>
            <a:r>
              <a:rPr lang="en-US" altLang="ko-KR" sz="4000" dirty="0" smtClean="0"/>
              <a:t>. </a:t>
            </a:r>
            <a:r>
              <a:rPr lang="ko-KR" altLang="en-US" sz="4000" dirty="0"/>
              <a:t>국제 사회에서 확고한 원칙과 철학을 견지한 외교 정책으로 국가적 역량 을 확대해야 한다</a:t>
            </a:r>
            <a:r>
              <a:rPr lang="en-US" altLang="ko-KR" sz="4000" dirty="0"/>
              <a:t>. </a:t>
            </a:r>
            <a:r>
              <a:rPr lang="ko-KR" altLang="en-US" sz="4000" dirty="0"/>
              <a:t>이를 바탕으로 미국 일본 중국 러시아 영국 프랑스 </a:t>
            </a:r>
            <a:r>
              <a:rPr lang="ko-KR" altLang="en-US" sz="4000" dirty="0" err="1"/>
              <a:t>등으</a:t>
            </a:r>
            <a:r>
              <a:rPr lang="ko-KR" altLang="en-US" sz="4000" dirty="0"/>
              <a:t> 로부터 독도와 동해문제에 대한 지지를 이끌어 내고</a:t>
            </a:r>
            <a:r>
              <a:rPr lang="en-US" altLang="ko-KR" sz="4000" dirty="0"/>
              <a:t>, </a:t>
            </a:r>
            <a:r>
              <a:rPr lang="ko-KR" altLang="en-US" sz="4000" dirty="0"/>
              <a:t>외교 라인을 활용하여 관련 자료를 수집해야 한다</a:t>
            </a:r>
            <a:r>
              <a:rPr lang="en-US" altLang="ko-KR" sz="4000" dirty="0"/>
              <a:t>. </a:t>
            </a:r>
            <a:r>
              <a:rPr lang="ko-KR" altLang="en-US" sz="4000" dirty="0"/>
              <a:t>특히 미국의 국립문서보관소</a:t>
            </a:r>
            <a:r>
              <a:rPr lang="en-US" altLang="ko-KR" sz="4000" dirty="0"/>
              <a:t>(NARA) </a:t>
            </a:r>
            <a:r>
              <a:rPr lang="ko-KR" altLang="en-US" sz="4000" dirty="0"/>
              <a:t>등에 소 </a:t>
            </a:r>
            <a:r>
              <a:rPr lang="ko-KR" altLang="en-US" sz="4000" dirty="0" err="1"/>
              <a:t>장된</a:t>
            </a:r>
            <a:r>
              <a:rPr lang="ko-KR" altLang="en-US" sz="4000" dirty="0"/>
              <a:t> 자료를 활용할 수 있어야 한다</a:t>
            </a:r>
            <a:r>
              <a:rPr lang="en-US" altLang="ko-KR" sz="4000" dirty="0"/>
              <a:t>.</a:t>
            </a:r>
            <a:endParaRPr lang="ko-KR" altLang="en-US" sz="4000" dirty="0"/>
          </a:p>
          <a:p>
            <a:pPr fontAlgn="base"/>
            <a:r>
              <a:rPr lang="en-US" altLang="ko-KR" sz="4000" b="1" dirty="0" smtClean="0"/>
              <a:t>3</a:t>
            </a:r>
            <a:r>
              <a:rPr lang="en-US" altLang="ko-KR" sz="4000" dirty="0" smtClean="0"/>
              <a:t>. </a:t>
            </a:r>
            <a:r>
              <a:rPr lang="ko-KR" altLang="en-US" sz="4000" dirty="0"/>
              <a:t>일본과 영토 문제를 겪고 있는 중국 러시아와의 공동 대응 방법을 모색 해야 한다</a:t>
            </a:r>
            <a:r>
              <a:rPr lang="en-US" altLang="ko-KR" sz="4000" dirty="0"/>
              <a:t>. </a:t>
            </a:r>
            <a:r>
              <a:rPr lang="ko-KR" altLang="en-US" sz="4000" dirty="0"/>
              <a:t>특히 중국은 우리나라와 같이 일제의 침략을 당한 경험이 있을 뿐 아니라</a:t>
            </a:r>
            <a:r>
              <a:rPr lang="en-US" altLang="ko-KR" sz="4000" dirty="0"/>
              <a:t>, </a:t>
            </a:r>
            <a:r>
              <a:rPr lang="ko-KR" altLang="en-US" sz="4000" dirty="0" err="1"/>
              <a:t>댜오위다오</a:t>
            </a:r>
            <a:r>
              <a:rPr lang="ko-KR" altLang="en-US" sz="4000" dirty="0"/>
              <a:t> 를 둘러싸고 일본과 영토 분쟁을 겪고 있는 점에서 우리나라와의 협력이 매우 중요할 것이다</a:t>
            </a:r>
          </a:p>
          <a:p>
            <a:pPr fontAlgn="base"/>
            <a:r>
              <a:rPr lang="en-US" altLang="ko-KR" sz="4000" b="1" dirty="0" smtClean="0"/>
              <a:t>4.</a:t>
            </a:r>
            <a:r>
              <a:rPr lang="ko-KR" altLang="en-US" sz="4000" dirty="0" smtClean="0"/>
              <a:t> </a:t>
            </a:r>
            <a:r>
              <a:rPr lang="ko-KR" altLang="en-US" sz="4000" dirty="0"/>
              <a:t>정부와 민간의 전문적인 독도 연구 기관을 설립</a:t>
            </a:r>
            <a:r>
              <a:rPr lang="en-US" altLang="ko-KR" sz="4000" dirty="0"/>
              <a:t>, </a:t>
            </a:r>
            <a:r>
              <a:rPr lang="ko-KR" altLang="en-US" sz="4000" dirty="0"/>
              <a:t>확충하여 학문적 연구 를 활성화해야 한다</a:t>
            </a:r>
            <a:r>
              <a:rPr lang="en-US" altLang="ko-KR" sz="4000" dirty="0"/>
              <a:t>. </a:t>
            </a:r>
            <a:r>
              <a:rPr lang="ko-KR" altLang="en-US" sz="4000" dirty="0"/>
              <a:t>독도 연구는 장기적인 계획 하에 예산 인력 설비를 지 </a:t>
            </a:r>
            <a:r>
              <a:rPr lang="ko-KR" altLang="en-US" sz="4000" dirty="0" err="1"/>
              <a:t>속적으로</a:t>
            </a:r>
            <a:r>
              <a:rPr lang="ko-KR" altLang="en-US" sz="4000" dirty="0"/>
              <a:t> 지원하여 체계적이고 연속적으로 이루어질 수 있도록 해야 한다</a:t>
            </a:r>
            <a:r>
              <a:rPr lang="en-US" altLang="ko-KR" sz="4000" dirty="0"/>
              <a:t>.</a:t>
            </a:r>
            <a:endParaRPr lang="ko-KR" altLang="en-US" sz="4000" dirty="0"/>
          </a:p>
          <a:p>
            <a:pPr fontAlgn="base"/>
            <a:r>
              <a:rPr lang="en-US" altLang="ko-KR" sz="4000" b="1" dirty="0" smtClean="0"/>
              <a:t>5.</a:t>
            </a:r>
            <a:r>
              <a:rPr lang="ko-KR" altLang="en-US" sz="4000" dirty="0" smtClean="0"/>
              <a:t> </a:t>
            </a:r>
            <a:r>
              <a:rPr lang="ko-KR" altLang="en-US" sz="4000" dirty="0"/>
              <a:t>독도의 제반 분야에 관한 전문가를 양성하고</a:t>
            </a:r>
            <a:r>
              <a:rPr lang="en-US" altLang="ko-KR" sz="4000" dirty="0"/>
              <a:t>, </a:t>
            </a:r>
            <a:r>
              <a:rPr lang="ko-KR" altLang="en-US" sz="4000" dirty="0"/>
              <a:t>다양한 정보와 학술적 자 </a:t>
            </a:r>
            <a:r>
              <a:rPr lang="ko-KR" altLang="en-US" sz="4000" dirty="0" err="1"/>
              <a:t>료를</a:t>
            </a:r>
            <a:r>
              <a:rPr lang="ko-KR" altLang="en-US" sz="4000" dirty="0"/>
              <a:t> 축적해야 한다</a:t>
            </a:r>
            <a:r>
              <a:rPr lang="en-US" altLang="ko-KR" sz="4000" dirty="0"/>
              <a:t>. </a:t>
            </a:r>
            <a:r>
              <a:rPr lang="ko-KR" altLang="en-US" sz="4000" dirty="0"/>
              <a:t>특히 국제 재판 제도</a:t>
            </a:r>
            <a:r>
              <a:rPr lang="en-US" altLang="ko-KR" sz="4000" dirty="0"/>
              <a:t>, </a:t>
            </a:r>
            <a:r>
              <a:rPr lang="ko-KR" altLang="en-US" sz="4000" dirty="0"/>
              <a:t>국제법</a:t>
            </a:r>
            <a:r>
              <a:rPr lang="en-US" altLang="ko-KR" sz="4000" dirty="0"/>
              <a:t>, </a:t>
            </a:r>
            <a:r>
              <a:rPr lang="ko-KR" altLang="en-US" sz="4000" dirty="0"/>
              <a:t>역사학</a:t>
            </a:r>
            <a:r>
              <a:rPr lang="en-US" altLang="ko-KR" sz="4000" dirty="0"/>
              <a:t>, </a:t>
            </a:r>
            <a:r>
              <a:rPr lang="ko-KR" altLang="en-US" sz="4000" dirty="0"/>
              <a:t>지리학 등의 다 양한 분야의 전문가를 양성하고</a:t>
            </a:r>
            <a:r>
              <a:rPr lang="en-US" altLang="ko-KR" sz="4000" dirty="0"/>
              <a:t>, </a:t>
            </a:r>
            <a:r>
              <a:rPr lang="ko-KR" altLang="en-US" sz="4000" dirty="0"/>
              <a:t>나아가 국제 전문 학술지에 연구 성과를 알리고</a:t>
            </a:r>
            <a:r>
              <a:rPr lang="en-US" altLang="ko-KR" sz="4000" dirty="0"/>
              <a:t>, </a:t>
            </a:r>
            <a:r>
              <a:rPr lang="ko-KR" altLang="en-US" sz="4000" dirty="0"/>
              <a:t>국내외 학자들 간의 연구 협력이 이루어질 수 있어야 한다</a:t>
            </a:r>
            <a:r>
              <a:rPr lang="en-US" altLang="ko-KR" sz="4000" dirty="0"/>
              <a:t>.</a:t>
            </a:r>
            <a:endParaRPr lang="ko-KR" altLang="en-US" sz="4000" dirty="0"/>
          </a:p>
          <a:p>
            <a:pPr fontAlgn="base"/>
            <a:r>
              <a:rPr lang="en-US" altLang="ko-KR" sz="4000" b="1" dirty="0" smtClean="0"/>
              <a:t>6.</a:t>
            </a:r>
            <a:r>
              <a:rPr lang="ko-KR" altLang="en-US" sz="4000" dirty="0" smtClean="0"/>
              <a:t> </a:t>
            </a:r>
            <a:r>
              <a:rPr lang="ko-KR" altLang="en-US" sz="4000" dirty="0"/>
              <a:t>전 세계적 모니터링 시스템을 구축하여</a:t>
            </a:r>
            <a:r>
              <a:rPr lang="en-US" altLang="ko-KR" sz="4000" dirty="0"/>
              <a:t>, </a:t>
            </a:r>
            <a:r>
              <a:rPr lang="ko-KR" altLang="en-US" sz="4000" dirty="0"/>
              <a:t>국제적 변화에 신속히 대응해야 한다</a:t>
            </a:r>
            <a:r>
              <a:rPr lang="en-US" altLang="ko-KR" sz="4000" dirty="0"/>
              <a:t>. </a:t>
            </a:r>
            <a:r>
              <a:rPr lang="ko-KR" altLang="en-US" sz="4000" dirty="0"/>
              <a:t>독도 등 영토 문제에 대한 정보 수집과 홍보를 국내에 한정시키지 </a:t>
            </a:r>
            <a:r>
              <a:rPr lang="ko-KR" altLang="en-US" sz="4000" dirty="0" err="1"/>
              <a:t>않</a:t>
            </a:r>
            <a:r>
              <a:rPr lang="ko-KR" altLang="en-US" sz="4000" dirty="0"/>
              <a:t> 고</a:t>
            </a:r>
            <a:r>
              <a:rPr lang="en-US" altLang="ko-KR" sz="4000" dirty="0"/>
              <a:t>, </a:t>
            </a:r>
            <a:r>
              <a:rPr lang="ko-KR" altLang="en-US" sz="4000" dirty="0"/>
              <a:t>세계적인 차원으로 확대하기 위한 다양한 방안을 찾아나가야 한다</a:t>
            </a:r>
            <a:r>
              <a:rPr lang="en-US" altLang="ko-KR" sz="4000" dirty="0"/>
              <a:t>.</a:t>
            </a:r>
            <a:endParaRPr lang="ko-KR" altLang="en-US" sz="4000" dirty="0"/>
          </a:p>
          <a:p>
            <a:pPr fontAlgn="base"/>
            <a:r>
              <a:rPr lang="en-US" altLang="ko-KR" sz="4000" b="1" dirty="0" smtClean="0"/>
              <a:t>7.</a:t>
            </a:r>
            <a:r>
              <a:rPr lang="ko-KR" altLang="en-US" sz="4000" dirty="0" smtClean="0"/>
              <a:t> </a:t>
            </a:r>
            <a:r>
              <a:rPr lang="ko-KR" altLang="en-US" sz="4000" dirty="0"/>
              <a:t>독도 분쟁을 야기하는 일본에 대한 즉흥적 감정적 임기응변적인 대응을 탈피해야 한다</a:t>
            </a:r>
            <a:r>
              <a:rPr lang="en-US" altLang="ko-KR" sz="4000" dirty="0"/>
              <a:t>. </a:t>
            </a:r>
            <a:r>
              <a:rPr lang="ko-KR" altLang="en-US" sz="4000" dirty="0"/>
              <a:t>맹목적인 반일감정에 따른 감정적인 대응으로 우리의 국익 을 잃지 않기 위해서는 냉철하고 이성적인 대응이 요청되고 있다</a:t>
            </a:r>
            <a:r>
              <a:rPr lang="en-US" altLang="ko-KR" sz="4000" dirty="0"/>
              <a:t>.</a:t>
            </a:r>
            <a:endParaRPr lang="ko-KR" altLang="en-US" sz="4000" dirty="0"/>
          </a:p>
          <a:p>
            <a:pPr fontAlgn="base"/>
            <a:r>
              <a:rPr lang="en-US" altLang="ko-KR" sz="4000" b="1" dirty="0" smtClean="0"/>
              <a:t>8.</a:t>
            </a:r>
            <a:r>
              <a:rPr lang="ko-KR" altLang="en-US" sz="4000" dirty="0" smtClean="0"/>
              <a:t> </a:t>
            </a:r>
            <a:r>
              <a:rPr lang="ko-KR" altLang="en-US" sz="4000" dirty="0"/>
              <a:t>역사 교육 강화 정책을 지속적으로 견지하여</a:t>
            </a:r>
            <a:r>
              <a:rPr lang="en-US" altLang="ko-KR" sz="4000" dirty="0"/>
              <a:t>, </a:t>
            </a:r>
            <a:r>
              <a:rPr lang="ko-KR" altLang="en-US" sz="4000" dirty="0"/>
              <a:t>명확한 독도 주권을 확립 하도록 해야 한다</a:t>
            </a:r>
            <a:r>
              <a:rPr lang="en-US" altLang="ko-KR" sz="4000" dirty="0"/>
              <a:t>. </a:t>
            </a:r>
            <a:r>
              <a:rPr lang="ko-KR" altLang="en-US" sz="4000" dirty="0"/>
              <a:t>역사 교육을 통한 국가 정체성 확립과 민족의식 및 독도 영유권 의식의 고양</a:t>
            </a:r>
            <a:r>
              <a:rPr lang="en-US" altLang="ko-KR" sz="4000" dirty="0"/>
              <a:t>, </a:t>
            </a:r>
            <a:r>
              <a:rPr lang="ko-KR" altLang="en-US" sz="4000" dirty="0"/>
              <a:t>이를 바탕으로 보다 많은 한국인들이 국제 사회 속에 진출하여 우리나라의 위상을 높이는 일에 더욱 힘써야 한다</a:t>
            </a:r>
            <a:r>
              <a:rPr lang="en-US" altLang="ko-KR" sz="4000" dirty="0"/>
              <a:t>.</a:t>
            </a:r>
            <a:endParaRPr lang="ko-KR" altLang="en-US" sz="4000" dirty="0"/>
          </a:p>
          <a:p>
            <a:pPr fontAlgn="base"/>
            <a:r>
              <a:rPr lang="en-US" altLang="ko-KR" sz="4000" b="1" dirty="0" smtClean="0"/>
              <a:t>9.</a:t>
            </a:r>
            <a:r>
              <a:rPr lang="ko-KR" altLang="en-US" sz="4000" dirty="0" smtClean="0"/>
              <a:t> </a:t>
            </a:r>
            <a:r>
              <a:rPr lang="ko-KR" altLang="en-US" sz="4000" dirty="0"/>
              <a:t>자라나는 세대의 독도 교육을 위해 독도 교육 교재를 발간하고</a:t>
            </a:r>
            <a:r>
              <a:rPr lang="en-US" altLang="ko-KR" sz="4000" dirty="0"/>
              <a:t>, </a:t>
            </a:r>
            <a:r>
              <a:rPr lang="ko-KR" altLang="en-US" sz="4000" dirty="0"/>
              <a:t>전시관</a:t>
            </a:r>
            <a:r>
              <a:rPr lang="en-US" altLang="ko-KR" sz="4000" dirty="0"/>
              <a:t>, </a:t>
            </a:r>
            <a:r>
              <a:rPr lang="ko-KR" altLang="en-US" sz="4000" dirty="0"/>
              <a:t>체험관 등을 국민들이 쉽게 접근할 수 있는 지역에 설립하여 많은 국민들 에게 혜택이 돌아갈 수 있도록 해야 할 것이다</a:t>
            </a:r>
            <a:r>
              <a:rPr lang="en-US" altLang="ko-KR" sz="4000" dirty="0"/>
              <a:t>.</a:t>
            </a:r>
            <a:endParaRPr lang="ko-KR" altLang="en-US" sz="40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013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1141</Words>
  <Application>Microsoft Office PowerPoint</Application>
  <PresentationFormat>화면 슬라이드 쇼(4:3)</PresentationFormat>
  <Paragraphs>119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독도 영유권 의 필요성</vt:lpstr>
      <vt:lpstr>독도의기본적인 가치</vt:lpstr>
      <vt:lpstr>독도가왜 우리땅인지</vt:lpstr>
      <vt:lpstr>일본은왜 독도를자기땅으로주장하는가</vt:lpstr>
      <vt:lpstr>우리나라 국민들의 독도영유권의 인식 </vt:lpstr>
      <vt:lpstr>일본국민의 독도에대한인식</vt:lpstr>
      <vt:lpstr>유럽나라들의 독도인식</vt:lpstr>
      <vt:lpstr>우리나라 독도를 지키는방법</vt:lpstr>
    </vt:vector>
  </TitlesOfParts>
  <Company>XP R2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독도 영유권 의 필요성</dc:title>
  <dc:creator>User</dc:creator>
  <cp:lastModifiedBy>User</cp:lastModifiedBy>
  <cp:revision>14</cp:revision>
  <dcterms:created xsi:type="dcterms:W3CDTF">2017-09-30T07:27:33Z</dcterms:created>
  <dcterms:modified xsi:type="dcterms:W3CDTF">2017-09-30T10:00:42Z</dcterms:modified>
</cp:coreProperties>
</file>