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369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</p:sldIdLst>
  <p:sldSz cx="9144000" cy="6858000" type="screen4x3"/>
  <p:notesSz cx="6858000" cy="9144000"/>
  <p:embeddedFontLst>
    <p:embeddedFont>
      <p:font typeface="나눔바른고딕" panose="020B0603020101020101" pitchFamily="50" charset="-127"/>
      <p:regular r:id="rId13"/>
      <p:bold r:id="rId14"/>
    </p:embeddedFont>
    <p:embeddedFont>
      <p:font typeface="나눔명조 ExtraBold" panose="02020603020101020101" pitchFamily="18" charset="-127"/>
      <p:bold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CAB"/>
    <a:srgbClr val="F4B728"/>
    <a:srgbClr val="293A4A"/>
    <a:srgbClr val="FF079B"/>
    <a:srgbClr val="FF9999"/>
    <a:srgbClr val="FE4904"/>
    <a:srgbClr val="6E635D"/>
    <a:srgbClr val="FCF5EB"/>
    <a:srgbClr val="C97E7D"/>
    <a:srgbClr val="CEC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8" autoAdjust="0"/>
    <p:restoredTop sz="94488"/>
  </p:normalViewPr>
  <p:slideViewPr>
    <p:cSldViewPr snapToObjects="1">
      <p:cViewPr varScale="1">
        <p:scale>
          <a:sx n="56" d="100"/>
          <a:sy n="56" d="100"/>
        </p:scale>
        <p:origin x="1278" y="42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2017-10-10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2017-10-10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88540" y="70749"/>
            <a:ext cx="4068452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공업의 역사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3631071" y="-92817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그림 20">
            <a:extLst>
              <a:ext uri="{FF2B5EF4-FFF2-40B4-BE49-F238E27FC236}">
                <a16:creationId xmlns:a16="http://schemas.microsoft.com/office/drawing/2014/main" id="{62B16077-6898-44E9-96D2-36FE53F86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2" y="1125494"/>
            <a:ext cx="4314241" cy="550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E1081B9C-8FCA-48D9-9E70-1763BA8C7C07}"/>
              </a:ext>
            </a:extLst>
          </p:cNvPr>
          <p:cNvGrpSpPr/>
          <p:nvPr/>
        </p:nvGrpSpPr>
        <p:grpSpPr>
          <a:xfrm>
            <a:off x="5652120" y="1407849"/>
            <a:ext cx="2920952" cy="4973479"/>
            <a:chOff x="5792168" y="1268760"/>
            <a:chExt cx="2504298" cy="4973479"/>
          </a:xfrm>
        </p:grpSpPr>
        <p:sp>
          <p:nvSpPr>
            <p:cNvPr id="17" name="모서리가 둥근 직사각형 8">
              <a:extLst>
                <a:ext uri="{FF2B5EF4-FFF2-40B4-BE49-F238E27FC236}">
                  <a16:creationId xmlns:a16="http://schemas.microsoft.com/office/drawing/2014/main" id="{D5D6380C-1753-4C5D-B8FE-57C6BC1C1671}"/>
                </a:ext>
              </a:extLst>
            </p:cNvPr>
            <p:cNvSpPr/>
            <p:nvPr/>
          </p:nvSpPr>
          <p:spPr>
            <a:xfrm>
              <a:off x="5796135" y="1268760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메이지 유신</a:t>
              </a:r>
            </a:p>
          </p:txBody>
        </p:sp>
        <p:sp>
          <p:nvSpPr>
            <p:cNvPr id="18" name="모서리가 둥근 직사각형 9">
              <a:extLst>
                <a:ext uri="{FF2B5EF4-FFF2-40B4-BE49-F238E27FC236}">
                  <a16:creationId xmlns:a16="http://schemas.microsoft.com/office/drawing/2014/main" id="{A785A584-4A8F-483C-8D95-DCF8A8A890D9}"/>
                </a:ext>
              </a:extLst>
            </p:cNvPr>
            <p:cNvSpPr/>
            <p:nvPr/>
          </p:nvSpPr>
          <p:spPr>
            <a:xfrm>
              <a:off x="5792168" y="2340330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제</a:t>
              </a:r>
              <a:r>
                <a:rPr lang="en-US" altLang="ko-KR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</a:t>
              </a:r>
              <a:r>
                <a:rPr lang="ko-KR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차 세계 대전</a:t>
              </a:r>
            </a:p>
          </p:txBody>
        </p:sp>
        <p:sp>
          <p:nvSpPr>
            <p:cNvPr id="19" name="모서리가 둥근 직사각형 10">
              <a:extLst>
                <a:ext uri="{FF2B5EF4-FFF2-40B4-BE49-F238E27FC236}">
                  <a16:creationId xmlns:a16="http://schemas.microsoft.com/office/drawing/2014/main" id="{F0565F33-E582-4542-B440-E36792B86CDD}"/>
                </a:ext>
              </a:extLst>
            </p:cNvPr>
            <p:cNvSpPr/>
            <p:nvPr/>
          </p:nvSpPr>
          <p:spPr>
            <a:xfrm>
              <a:off x="5796136" y="4626346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1970</a:t>
              </a:r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</a:t>
              </a:r>
            </a:p>
          </p:txBody>
        </p:sp>
        <p:sp>
          <p:nvSpPr>
            <p:cNvPr id="20" name="모서리가 둥근 직사각형 11">
              <a:extLst>
                <a:ext uri="{FF2B5EF4-FFF2-40B4-BE49-F238E27FC236}">
                  <a16:creationId xmlns:a16="http://schemas.microsoft.com/office/drawing/2014/main" id="{2DC96954-A0F9-4E33-A4D6-9D790CC10AB5}"/>
                </a:ext>
              </a:extLst>
            </p:cNvPr>
            <p:cNvSpPr/>
            <p:nvPr/>
          </p:nvSpPr>
          <p:spPr>
            <a:xfrm>
              <a:off x="5796136" y="3483338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1950</a:t>
              </a:r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</a:t>
              </a:r>
            </a:p>
          </p:txBody>
        </p:sp>
        <p:sp>
          <p:nvSpPr>
            <p:cNvPr id="22" name="모서리가 둥근 직사각형 10">
              <a:extLst>
                <a:ext uri="{FF2B5EF4-FFF2-40B4-BE49-F238E27FC236}">
                  <a16:creationId xmlns:a16="http://schemas.microsoft.com/office/drawing/2014/main" id="{33CF1F4C-24A5-4543-A5CD-DB297E025309}"/>
                </a:ext>
              </a:extLst>
            </p:cNvPr>
            <p:cNvSpPr/>
            <p:nvPr/>
          </p:nvSpPr>
          <p:spPr>
            <a:xfrm>
              <a:off x="5796136" y="5742173"/>
              <a:ext cx="2500330" cy="500066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1980</a:t>
              </a:r>
              <a:r>
                <a:rPr lang="ko-KR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년대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36056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776864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기타큐슈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380312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BB1DA34-0B09-4778-9291-F3245359B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353903"/>
              </p:ext>
            </p:extLst>
          </p:nvPr>
        </p:nvGraphicFramePr>
        <p:xfrm>
          <a:off x="251520" y="814096"/>
          <a:ext cx="8638166" cy="5927275"/>
        </p:xfrm>
        <a:graphic>
          <a:graphicData uri="http://schemas.openxmlformats.org/drawingml/2006/table">
            <a:tbl>
              <a:tblPr/>
              <a:tblGrid>
                <a:gridCol w="128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3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3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68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시정촌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제조품 출하액 등</a:t>
                      </a:r>
                      <a:r>
                        <a:rPr lang="en-US" altLang="ko-KR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단위 </a:t>
                      </a:r>
                      <a:r>
                        <a:rPr lang="en-US" altLang="ko-KR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만엔</a:t>
                      </a:r>
                      <a:r>
                        <a:rPr lang="en-US" altLang="ko-KR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500" b="1" kern="0" spc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주요 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주요기업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우베 시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48,637,826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시멘트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반도체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케미컬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쿄와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발효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흥산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기계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우베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시멘트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르네사스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반도체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산요오노다 시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90,041,009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시멘트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오노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화학 공업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미츠비시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닛산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화학 공업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태평양 시멘트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시모노세키 시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54,968,610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식료품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코베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제강소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브리지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중공업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4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호후 시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109,969,077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고무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펄프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종이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도카이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카본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모르텐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마즈다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렌고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625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기타큐슈 시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212,823,909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고무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식료품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철강 전기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시멘트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브리지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도요타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자동차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닛카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위스키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84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간다 정</a:t>
                      </a:r>
                    </a:p>
                  </a:txBody>
                  <a:tcPr marL="64770" marR="64770" marT="17907" marB="17907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141,199,422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시멘트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에너지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반도체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칸다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시멘트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닛산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자동차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도요타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자동차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히타치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금속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큐슈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전력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3834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88540" y="70749"/>
            <a:ext cx="4068452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태평양 벨트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3631071" y="-92817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238536EA-E3DD-40DA-BB73-DAAA85C36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5" y="1086691"/>
            <a:ext cx="7350288" cy="5223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3784705B-5F5D-44FF-A058-7B616B7CFFF4}"/>
              </a:ext>
            </a:extLst>
          </p:cNvPr>
          <p:cNvSpPr/>
          <p:nvPr/>
        </p:nvSpPr>
        <p:spPr>
          <a:xfrm>
            <a:off x="251520" y="954745"/>
            <a:ext cx="8571896" cy="5534595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3039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88540" y="70749"/>
            <a:ext cx="4068452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3631071" y="-92817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id="{3784705B-5F5D-44FF-A058-7B616B7CFFF4}"/>
              </a:ext>
            </a:extLst>
          </p:cNvPr>
          <p:cNvSpPr/>
          <p:nvPr/>
        </p:nvSpPr>
        <p:spPr>
          <a:xfrm>
            <a:off x="251520" y="954745"/>
            <a:ext cx="8571896" cy="5534595"/>
          </a:xfrm>
          <a:prstGeom prst="roundRect">
            <a:avLst/>
          </a:prstGeom>
          <a:noFill/>
          <a:ln w="34925">
            <a:solidFill>
              <a:srgbClr val="F4B7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ko-KR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7A9FECD-8822-4D44-98F1-3E3A3908F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62" y="1104850"/>
            <a:ext cx="7121611" cy="523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5401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게이힌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B6D028-E7AE-4FF2-AE16-ADD7EED7938E}"/>
              </a:ext>
            </a:extLst>
          </p:cNvPr>
          <p:cNvGrpSpPr/>
          <p:nvPr/>
        </p:nvGrpSpPr>
        <p:grpSpPr>
          <a:xfrm>
            <a:off x="358567" y="1592796"/>
            <a:ext cx="8425901" cy="2376264"/>
            <a:chOff x="215516" y="1592796"/>
            <a:chExt cx="8425901" cy="2376264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614FA0A-FE1A-4CAB-ACFD-1622DB7A2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631" y="1595437"/>
              <a:ext cx="4098786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75801900-3C3B-4C5C-8A89-031AA12B8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516" y="1592796"/>
              <a:ext cx="4212468" cy="23762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436692"/>
            <a:ext cx="8424937" cy="2052648"/>
            <a:chOff x="395535" y="1193237"/>
            <a:chExt cx="8424937" cy="1800619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도쿄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요코하마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가와사키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등을 중심으로 발달한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 최대의 공업지역으로  경공업 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중화학 공업이 발달함 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2906808" y="1193237"/>
              <a:ext cx="34023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게이힌</a:t>
              </a:r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공업 지대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4599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주쿄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436692"/>
            <a:ext cx="8424937" cy="2052648"/>
            <a:chOff x="395535" y="1193237"/>
            <a:chExt cx="8424937" cy="1800619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나고야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도요타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요카이치를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중심으로 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초기에는 섬유공업 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도자기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공업이 발달하였으나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</a:t>
              </a: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오늘 날에는  자동차 공업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</a:t>
              </a:r>
              <a:r>
                <a:rPr lang="en-US" altLang="ko-KR" sz="2400" dirty="0">
                  <a:solidFill>
                    <a:schemeClr val="bg1"/>
                  </a:solidFill>
                </a:rPr>
                <a:t>· </a:t>
              </a:r>
              <a:r>
                <a:rPr lang="ko-KR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정유 공업이 발달함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3045696" y="1193237"/>
              <a:ext cx="3402389" cy="56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err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주쿄</a:t>
              </a:r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공업 지대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DF12891-24FF-412D-8EFE-DDDB1632993B}"/>
              </a:ext>
            </a:extLst>
          </p:cNvPr>
          <p:cNvGrpSpPr/>
          <p:nvPr/>
        </p:nvGrpSpPr>
        <p:grpSpPr>
          <a:xfrm>
            <a:off x="358566" y="1595437"/>
            <a:ext cx="8389899" cy="2373623"/>
            <a:chOff x="358566" y="1595437"/>
            <a:chExt cx="8389899" cy="2373623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BE9E6DC8-7436-4FA4-8168-4B5434355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8566" y="1595437"/>
              <a:ext cx="4216809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7D6E90E9-6594-4DBC-9868-A2D771685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883" y="1595437"/>
              <a:ext cx="4073582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9101690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주쿄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48F4344F-988D-44CC-8911-4BC6F624E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8943"/>
              </p:ext>
            </p:extLst>
          </p:nvPr>
        </p:nvGraphicFramePr>
        <p:xfrm>
          <a:off x="374446" y="1271712"/>
          <a:ext cx="8388425" cy="5411472"/>
        </p:xfrm>
        <a:graphic>
          <a:graphicData uri="http://schemas.openxmlformats.org/drawingml/2006/table">
            <a:tbl>
              <a:tblPr/>
              <a:tblGrid>
                <a:gridCol w="1063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1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시정촌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제조품 출하액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단위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 엔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주요 산업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주요기업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도요타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1,270,676,608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도요타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61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나고야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346,408,958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항공기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철강 등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중공업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제이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텍트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일본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가이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다이도스틸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등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4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욧카이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308,801,508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석유 화학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코스모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쇼와욧카이치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석유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 화학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다하라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190,250,841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도요타 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안성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182,393,391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덴소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직기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아이신 정기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8404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가리야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173,885,244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덴소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마키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아이신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aw,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아이신 정기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제이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텍트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오토 바디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도요타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방직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아도뷔쿠스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아이치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제강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오카자키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161,909,689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자동차 공업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스즈카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145,905,218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혼다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4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도카이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144,509,024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제철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 일본 제철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다이도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특수강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아이치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제강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71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니시오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135,069,586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아시니 정기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덴소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4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코마키 시</a:t>
                      </a:r>
                    </a:p>
                  </a:txBody>
                  <a:tcPr marL="40157" marR="40157" marT="11102" marB="11102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123,588,698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자동차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항공기</a:t>
                      </a: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중공업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일본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가이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40157" marR="40157" marT="11102" marB="11102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1340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3)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한신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436692"/>
            <a:ext cx="8424937" cy="2052648"/>
            <a:chOff x="395535" y="1193237"/>
            <a:chExt cx="8424937" cy="1800619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오사카</a:t>
              </a:r>
              <a:r>
                <a:rPr lang="en-US" altLang="ko-K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고베를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중심으로 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철강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조선</a:t>
              </a:r>
              <a:r>
                <a:rPr lang="en-US" altLang="ko-KR" sz="2400" dirty="0">
                  <a:solidFill>
                    <a:schemeClr val="bg1"/>
                  </a:solidFill>
                </a:rPr>
                <a:t> ·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정유 </a:t>
              </a:r>
              <a:r>
                <a:rPr lang="en-US" altLang="ko-KR" sz="2400" dirty="0">
                  <a:solidFill>
                    <a:schemeClr val="bg1"/>
                  </a:solidFill>
                </a:rPr>
                <a:t>· 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전자</a:t>
              </a:r>
              <a:r>
                <a:rPr lang="en-US" altLang="ko-KR" sz="2400" dirty="0">
                  <a:solidFill>
                    <a:schemeClr val="bg1"/>
                  </a:solidFill>
                </a:rPr>
                <a:t> ·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섬유 공업 등이 발달한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일본 제 </a:t>
              </a:r>
              <a:r>
                <a:rPr lang="en-US" altLang="ko-KR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2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의 공업 지역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3045696" y="1193237"/>
              <a:ext cx="3402389" cy="566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한신 공업 지대</a:t>
              </a: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D3E719C5-3E6A-49BF-8E32-CC38C5E73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229" y="1595437"/>
            <a:ext cx="4145766" cy="237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E722394-2C52-4D56-BE92-E0BF405CE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276" y="1595437"/>
            <a:ext cx="3921188" cy="2373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96404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524836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3)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한신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164289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B5B2290A-7112-4EC8-9FE1-B7B67B8EF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777140"/>
              </p:ext>
            </p:extLst>
          </p:nvPr>
        </p:nvGraphicFramePr>
        <p:xfrm>
          <a:off x="395536" y="823862"/>
          <a:ext cx="8371546" cy="5896589"/>
        </p:xfrm>
        <a:graphic>
          <a:graphicData uri="http://schemas.openxmlformats.org/drawingml/2006/table">
            <a:tbl>
              <a:tblPr/>
              <a:tblGrid>
                <a:gridCol w="1126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03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시정촌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제조품 출하액 등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단위 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: </a:t>
                      </a:r>
                      <a:r>
                        <a:rPr lang="ko-KR" altLang="en-US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만엔</a:t>
                      </a:r>
                      <a:r>
                        <a:rPr lang="en-US" altLang="ko-KR" sz="15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</a:t>
                      </a:r>
                      <a:endParaRPr lang="ko-KR" altLang="en-US" sz="1500" b="1" kern="0" spc="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주요 산업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주요기업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8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오사카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413,500,000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제약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철강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전기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산텐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제약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산쿄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다케다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약품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스미토모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스미토모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오사카 제작소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샤프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타나베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공장 등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2385" cap="flat" cmpd="sng" algn="ctr">
                      <a:solidFill>
                        <a:srgbClr val="699B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1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사카이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213,460,000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석유 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철강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전기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도넨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제너럴 석유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 일본 제철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쿠보타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사카이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선반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사카이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디스플레이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17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히가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오사카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126,800,000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차량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킨키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차량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8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야오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105,270,000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전기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샤프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3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고베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250,840,000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조선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차량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섬유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의류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미쓰비시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가와사키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조선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b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</a:b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파나소닉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기린 맥주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03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히메지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185,400,000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철강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음식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도시바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파나소닉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액정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 일본 제철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일본 수산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야마사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어묵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033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아마가사키 시</a:t>
                      </a:r>
                    </a:p>
                  </a:txBody>
                  <a:tcPr marL="55413" marR="55413" marT="15320" marB="15320" anchor="ctr">
                    <a:lnL>
                      <a:noFill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124,710,000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기계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화학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철강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금속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식품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신 일본 제철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아사히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간사이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페인트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JFE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스틸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이토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 햄</a:t>
                      </a:r>
                    </a:p>
                  </a:txBody>
                  <a:tcPr marL="55413" marR="55413" marT="15320" marB="15320" anchor="ctr">
                    <a:lnL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C6E1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230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117C2CA-2F22-4599-8A7B-9E75E3EC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8" y="0"/>
            <a:ext cx="9150677" cy="6858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83E84E-34C2-4F17-B366-1B1D66596793}"/>
              </a:ext>
            </a:extLst>
          </p:cNvPr>
          <p:cNvSpPr/>
          <p:nvPr/>
        </p:nvSpPr>
        <p:spPr>
          <a:xfrm>
            <a:off x="-6679" y="0"/>
            <a:ext cx="9150677" cy="6991576"/>
          </a:xfrm>
          <a:prstGeom prst="rect">
            <a:avLst/>
          </a:prstGeom>
          <a:solidFill>
            <a:srgbClr val="293A4A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평행 사변형 12">
            <a:extLst>
              <a:ext uri="{FF2B5EF4-FFF2-40B4-BE49-F238E27FC236}">
                <a16:creationId xmlns:a16="http://schemas.microsoft.com/office/drawing/2014/main" id="{D6FA8017-BB4F-47DB-87B7-3178B220AE90}"/>
              </a:ext>
            </a:extLst>
          </p:cNvPr>
          <p:cNvSpPr/>
          <p:nvPr/>
        </p:nvSpPr>
        <p:spPr>
          <a:xfrm>
            <a:off x="-252536" y="177905"/>
            <a:ext cx="7776864" cy="468052"/>
          </a:xfrm>
          <a:prstGeom prst="parallelogram">
            <a:avLst/>
          </a:prstGeom>
          <a:solidFill>
            <a:srgbClr val="293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일본의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대 공업 지대 </a:t>
            </a:r>
            <a:r>
              <a:rPr lang="en-US" altLang="ko-KR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4)</a:t>
            </a:r>
            <a:r>
              <a:rPr lang="ko-KR" altLang="en-US" sz="2800" dirty="0" err="1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기타큐슈</a:t>
            </a:r>
            <a:r>
              <a:rPr lang="ko-KR" altLang="en-US" sz="280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공업 지대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DFA1BB5-9697-41F7-ABC9-0FF2D0F6F401}"/>
              </a:ext>
            </a:extLst>
          </p:cNvPr>
          <p:cNvCxnSpPr/>
          <p:nvPr/>
        </p:nvCxnSpPr>
        <p:spPr>
          <a:xfrm flipH="1">
            <a:off x="7380312" y="9456"/>
            <a:ext cx="216024" cy="7951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58C2DF6-EEEC-4EFF-855A-2A832C810AA9}"/>
              </a:ext>
            </a:extLst>
          </p:cNvPr>
          <p:cNvGrpSpPr/>
          <p:nvPr/>
        </p:nvGrpSpPr>
        <p:grpSpPr>
          <a:xfrm>
            <a:off x="323527" y="4514907"/>
            <a:ext cx="8424937" cy="2226462"/>
            <a:chOff x="395535" y="1254345"/>
            <a:chExt cx="8424937" cy="1739511"/>
          </a:xfrm>
        </p:grpSpPr>
        <p:sp>
          <p:nvSpPr>
            <p:cNvPr id="15" name="모서리가 둥근 직사각형 8">
              <a:extLst>
                <a:ext uri="{FF2B5EF4-FFF2-40B4-BE49-F238E27FC236}">
                  <a16:creationId xmlns:a16="http://schemas.microsoft.com/office/drawing/2014/main" id="{222CF888-4E16-4079-9EC1-3F4CB0B8D84F}"/>
                </a:ext>
              </a:extLst>
            </p:cNvPr>
            <p:cNvSpPr/>
            <p:nvPr/>
          </p:nvSpPr>
          <p:spPr>
            <a:xfrm>
              <a:off x="395535" y="1506831"/>
              <a:ext cx="8424937" cy="1487025"/>
            </a:xfrm>
            <a:prstGeom prst="roundRect">
              <a:avLst/>
            </a:prstGeom>
            <a:noFill/>
            <a:ln w="34925">
              <a:solidFill>
                <a:srgbClr val="F4B7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중화학 공업 지대로 주변의 석탄과 수입한 철광석을 이용해</a:t>
              </a:r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금속 공업이 발달했으나</a:t>
              </a:r>
              <a:r>
                <a:rPr lang="en-US" altLang="ko-KR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,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대소비지와 떨어져 있어</a:t>
              </a:r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오늘날에는 비중이 많이 줄어 듦</a:t>
              </a:r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pPr algn="ctr"/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제철 </a:t>
              </a:r>
              <a:r>
                <a:rPr lang="en-US" altLang="ko-KR" sz="2800" dirty="0">
                  <a:solidFill>
                    <a:schemeClr val="bg1"/>
                  </a:solidFill>
                </a:rPr>
                <a:t>·</a:t>
              </a:r>
              <a:r>
                <a:rPr lang="en-US" altLang="ko-KR" sz="2400" dirty="0">
                  <a:solidFill>
                    <a:schemeClr val="bg1"/>
                  </a:solidFill>
                </a:rPr>
                <a:t> </a:t>
              </a:r>
              <a:r>
                <a:rPr lang="ko-KR" altLang="en-US" sz="2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유리</a:t>
              </a:r>
              <a:r>
                <a:rPr lang="en-US" altLang="ko-KR" sz="2400" dirty="0">
                  <a:solidFill>
                    <a:schemeClr val="bg1"/>
                  </a:solidFill>
                </a:rPr>
                <a:t> ·</a:t>
              </a:r>
              <a:r>
                <a:rPr lang="ko-KR" altLang="en-US" sz="2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 시멘트 공업이 발달함</a:t>
              </a:r>
              <a:endParaRPr lang="en-US" altLang="ko-KR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  <a:p>
              <a:endParaRPr lang="en-US" altLang="ko-KR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690458-FC5F-4851-94BE-FECC69229211}"/>
                </a:ext>
              </a:extLst>
            </p:cNvPr>
            <p:cNvSpPr txBox="1"/>
            <p:nvPr/>
          </p:nvSpPr>
          <p:spPr>
            <a:xfrm>
              <a:off x="2797395" y="1254345"/>
              <a:ext cx="3686544" cy="504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기타큐슈</a:t>
              </a:r>
              <a:r>
                <a:rPr lang="ko-KR" altLang="en-US" sz="3600" b="1" dirty="0">
                  <a:solidFill>
                    <a:srgbClr val="293A4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F4B728"/>
                  </a:highlight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공업 지대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2EA44A19-095A-402A-9912-8591698D7AF3}"/>
              </a:ext>
            </a:extLst>
          </p:cNvPr>
          <p:cNvGrpSpPr/>
          <p:nvPr/>
        </p:nvGrpSpPr>
        <p:grpSpPr>
          <a:xfrm>
            <a:off x="334831" y="1595437"/>
            <a:ext cx="8413633" cy="2373623"/>
            <a:chOff x="334831" y="1595437"/>
            <a:chExt cx="8413633" cy="2373623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62B5892A-3EB7-4922-A505-71BE2FBF8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4831" y="1595437"/>
              <a:ext cx="4096912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30F6B335-44A6-4E42-9A8E-2B4521308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959" y="1595437"/>
              <a:ext cx="4092505" cy="23736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8321607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4936</TotalTime>
  <Words>587</Words>
  <Application>Microsoft Office PowerPoint</Application>
  <PresentationFormat>화면 슬라이드 쇼(4:3)</PresentationFormat>
  <Paragraphs>146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나눔바른고딕</vt:lpstr>
      <vt:lpstr>나눔명조 ExtraBold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민해오</cp:lastModifiedBy>
  <cp:revision>301</cp:revision>
  <dcterms:created xsi:type="dcterms:W3CDTF">2016-04-02T13:07:11Z</dcterms:created>
  <dcterms:modified xsi:type="dcterms:W3CDTF">2017-10-09T16:03:46Z</dcterms:modified>
  <cp:version>0906.0100.01</cp:version>
</cp:coreProperties>
</file>