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ctrTitle"/>
          </p:nvPr>
        </p:nvSpPr>
        <p:spPr>
          <a:xfrm>
            <a:off x="685800" y="2131060"/>
            <a:ext cx="7773035" cy="147193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부제목 1"/>
          <p:cNvSpPr txBox="1"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1435" cy="175577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7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내용 개체 틀 1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내용 개체 틀 1"/>
          <p:cNvSpPr txBox="1">
            <a:spLocks noGrp="1" noChangeArrowheads="1"/>
          </p:cNvSpPr>
          <p:nvPr>
            <p:ph idx="2"/>
          </p:nvPr>
        </p:nvSpPr>
        <p:spPr>
          <a:xfrm>
            <a:off x="4645025" y="1600200"/>
            <a:ext cx="4042410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텍스트 개체 틀 1"/>
          <p:cNvSpPr txBox="1">
            <a:spLocks noGrp="1" noChangeArrowheads="1"/>
          </p:cNvSpPr>
          <p:nvPr>
            <p:ph type="body" idx="2"/>
          </p:nvPr>
        </p:nvSpPr>
        <p:spPr>
          <a:xfrm>
            <a:off x="4645025" y="1536700"/>
            <a:ext cx="4042410" cy="640715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내용 개체 틀 1"/>
          <p:cNvSpPr txBox="1">
            <a:spLocks noGrp="1" noChangeArrowheads="1"/>
          </p:cNvSpPr>
          <p:nvPr>
            <p:ph idx="3"/>
          </p:nvPr>
        </p:nvSpPr>
        <p:spPr>
          <a:xfrm>
            <a:off x="457200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내용 개체 틀 1"/>
          <p:cNvSpPr txBox="1">
            <a:spLocks noGrp="1" noChangeArrowheads="1"/>
          </p:cNvSpPr>
          <p:nvPr>
            <p:ph idx="4"/>
          </p:nvPr>
        </p:nvSpPr>
        <p:spPr>
          <a:xfrm>
            <a:off x="4645025" y="2176780"/>
            <a:ext cx="4042410" cy="39503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7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8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3009265" cy="1162050"/>
          </a:xfrm>
          <a:prstGeom prst="rect">
            <a:avLst/>
          </a:prstGeom>
        </p:spPr>
        <p:txBody>
          <a:bodyPr vert="horz" wrap="square" lIns="91440" tIns="45720" rIns="91440" bIns="45720" anchor="b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435735"/>
            <a:ext cx="3009265" cy="4691380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1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그림 개체 틀 1"/>
          <p:cNvSpPr txBox="1">
            <a:spLocks noGrp="1" noChangeArrowheads="1"/>
          </p:cNvSpPr>
          <p:nvPr>
            <p:ph type="pic" idx="2"/>
          </p:nvPr>
        </p:nvSpPr>
        <p:spPr>
          <a:xfrm>
            <a:off x="3575685" y="457200"/>
            <a:ext cx="5111750" cy="548703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그림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6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16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세로 제목 1"/>
          <p:cNvSpPr txBox="1">
            <a:spLocks noGrp="1" noChangeArrowheads="1"/>
          </p:cNvSpPr>
          <p:nvPr>
            <p:ph type="title" orient="vert"/>
          </p:nvPr>
        </p:nvSpPr>
        <p:spPr>
          <a:xfrm>
            <a:off x="6629400" y="274320"/>
            <a:ext cx="2058035" cy="5852795"/>
          </a:xfrm>
          <a:prstGeom prst="rect">
            <a:avLst/>
          </a:prstGeom>
        </p:spPr>
        <p:txBody>
          <a:bodyPr vert="eaVert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부제목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세로 텍스트 개체 틀 1"/>
          <p:cNvSpPr txBox="1">
            <a:spLocks noGrp="1" noChangeArrowheads="1"/>
          </p:cNvSpPr>
          <p:nvPr>
            <p:ph type="body" orient="vert" idx="1"/>
          </p:nvPr>
        </p:nvSpPr>
        <p:spPr>
          <a:xfrm>
            <a:off x="457200" y="274320"/>
            <a:ext cx="6026150" cy="5852795"/>
          </a:xfrm>
          <a:prstGeom prst="rect">
            <a:avLst/>
          </a:prstGeom>
        </p:spPr>
        <p:txBody>
          <a:bodyPr vert="eaVert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/>
            <a:fld id="{B9320F77-B9A0-41C5-862A-B4B631284C64}" type="slidenum"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algn="r" defTabSz="508000"/>
              <a:t>‹#›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10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/>
            <a:fld id="{B9320F77-B9A0-41C5-862A-B4B631284C64}" type="datetime1">
              <a:rPr altLang="en-US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pPr defTabSz="508000"/>
              <a:t>2017-10-09</a:t>
            </a:fld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11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/>
            <a:r>
              <a:rPr lang="en-US" altLang="ko-KR" sz="1200" dirty="0">
                <a:solidFill>
                  <a:srgbClr val="898989"/>
                </a:solidFill>
                <a:latin typeface="맑은 고딕" charset="0"/>
                <a:ea typeface="맑은 고딕" charset="0"/>
              </a:rPr>
              <a:t>바닥글</a:t>
            </a:r>
            <a:endParaRPr altLang="en-US" sz="1200" dirty="0">
              <a:solidFill>
                <a:srgbClr val="898989"/>
              </a:solidFill>
              <a:latin typeface="맑은 고딕" charset="0"/>
              <a:ea typeface="맑은 고딕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0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제목 스타일 편집</a:t>
            </a: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2" name="텍스트 개체 틀 1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 marL="2286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마스터 텍스트 스타일을 편집합니다</a:t>
            </a:r>
            <a:endParaRPr lang="ko-KR" altLang="en-US" sz="2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6858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4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둘째 수준</a:t>
            </a:r>
            <a:endParaRPr lang="ko-KR" altLang="en-US" sz="2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1430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20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셋째 수준</a:t>
            </a:r>
            <a:endParaRPr lang="ko-KR" altLang="en-US" sz="20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16002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8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넷째 수준</a:t>
            </a:r>
            <a:endParaRPr lang="ko-KR" altLang="en-US" sz="18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  <a:p>
            <a:pPr marL="2057400" indent="-22860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맑은 고딕"/>
              <a:buChar char="•"/>
            </a:pPr>
            <a:r>
              <a:rPr lang="en-US" altLang="ko-KR" sz="1600" b="0" dirty="0" smtClean="0">
                <a:solidFill>
                  <a:schemeClr val="tx1"/>
                </a:solidFill>
                <a:latin typeface="맑은 고딕" charset="0"/>
                <a:ea typeface="맑은 고딕" charset="0"/>
              </a:rPr>
              <a:t>다섯째 수준</a:t>
            </a:r>
            <a:endParaRPr lang="ko-KR" altLang="en-US" sz="16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3" name="슬라이드 번호 개체 틀 1"/>
          <p:cNvSpPr txBox="1">
            <a:spLocks noGrp="1" noChangeArrowheads="1"/>
          </p:cNvSpPr>
          <p:nvPr>
            <p:ph type="sldNum" idx="12"/>
          </p:nvPr>
        </p:nvSpPr>
        <p:spPr>
          <a:xfrm>
            <a:off x="68580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r" defTabSz="508000" latinLnBrk="0"/>
            <a:fld id="{B9320F77-B9A0-41C5-862A-B4B631284C64}" type="slidenum">
              <a:rPr lang="en-US" altLang="ko-KR" sz="1200" kern="0" dirty="0">
                <a:solidFill>
                  <a:srgbClr val="898989"/>
                </a:solidFill>
              </a:rPr>
              <a:pPr algn="r" defTabSz="508000" latinLnBrk="0"/>
              <a:t>‹#›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4" name="날짜 개체 틀 1"/>
          <p:cNvSpPr txBox="1">
            <a:spLocks noGrp="1" noChangeArrowheads="1"/>
          </p:cNvSpPr>
          <p:nvPr>
            <p:ph type="dt" idx="2"/>
          </p:nvPr>
        </p:nvSpPr>
        <p:spPr>
          <a:xfrm>
            <a:off x="457200" y="6263640"/>
            <a:ext cx="18294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defTabSz="508000" latinLnBrk="0"/>
            <a:fld id="{B9320F77-B9A0-41C5-862A-B4B631284C64}" type="datetime1">
              <a:rPr lang="ko-KR" altLang="en-US" sz="1200" kern="0" dirty="0">
                <a:solidFill>
                  <a:srgbClr val="898989"/>
                </a:solidFill>
              </a:rPr>
              <a:pPr defTabSz="508000" latinLnBrk="0"/>
              <a:t>2017-10-09</a:t>
            </a:fld>
            <a:endParaRPr lang="ko-KR" altLang="en-US" kern="0" dirty="0">
              <a:solidFill>
                <a:prstClr val="black"/>
              </a:solidFill>
            </a:endParaRPr>
          </a:p>
        </p:txBody>
      </p:sp>
      <p:sp>
        <p:nvSpPr>
          <p:cNvPr id="5" name="바닥글 개체 틀 1"/>
          <p:cNvSpPr txBox="1">
            <a:spLocks noGrp="1" noChangeArrowheads="1"/>
          </p:cNvSpPr>
          <p:nvPr>
            <p:ph type="ftr" idx="3"/>
          </p:nvPr>
        </p:nvSpPr>
        <p:spPr>
          <a:xfrm>
            <a:off x="3200400" y="6263640"/>
            <a:ext cx="2743835" cy="457835"/>
          </a:xfrm>
          <a:prstGeom prst="rect">
            <a:avLst/>
          </a:prstGeom>
        </p:spPr>
        <p:txBody>
          <a:bodyPr vert="horz" wrap="square" lIns="91440" tIns="45720" rIns="91440" bIns="45720" anchor="t"/>
          <a:lstStyle/>
          <a:p>
            <a:pPr algn="ctr" defTabSz="508000" latinLnBrk="0"/>
            <a:r>
              <a:rPr lang="en-US" altLang="ko-KR" sz="1200" kern="0" dirty="0">
                <a:solidFill>
                  <a:srgbClr val="898989"/>
                </a:solidFill>
              </a:rPr>
              <a:t>바닥글</a:t>
            </a:r>
            <a:endParaRPr lang="ko-KR" altLang="en-US" sz="1200" kern="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xStyles>
    <p:titleStyle>
      <a:lvl1pPr marL="0" indent="0" algn="ctr" defTabSz="914400" latinLnBrk="1">
        <a:buNone/>
        <a:defRPr lang="ko-KR" sz="4400" baseline="0" smtClean="0">
          <a:solidFill>
            <a:srgbClr val="000000"/>
          </a:solidFill>
          <a:latin typeface="±¼¸²"/>
          <a:ea typeface="±¼¸²"/>
        </a:defRPr>
      </a:lvl1pPr>
    </p:titleStyle>
    <p:bodyStyle>
      <a:lvl1pPr marL="342900" indent="-342900" algn="l" defTabSz="914400" latinLnBrk="1">
        <a:spcBef>
          <a:spcPct val="20000"/>
        </a:spcBef>
        <a:buFont typeface="±¼¸²"/>
        <a:buChar char="•"/>
        <a:defRPr lang="ko-KR" sz="2800" baseline="0" smtClean="0">
          <a:solidFill>
            <a:srgbClr val="000000"/>
          </a:solidFill>
          <a:latin typeface="±¼¸²"/>
          <a:ea typeface="±¼¸²"/>
        </a:defRPr>
      </a:lvl1pPr>
      <a:lvl2pPr marL="742950" lvl="1" indent="-285750" defTabSz="914400" latinLnBrk="1">
        <a:buChar char="-"/>
        <a:defRPr lang="ko-KR" sz="2400" smtClean="0"/>
      </a:lvl2pPr>
      <a:lvl3pPr marL="1143000" lvl="2" indent="-228600" defTabSz="914400" latinLnBrk="1">
        <a:buChar char="●"/>
        <a:defRPr lang="ko-KR" sz="2000" smtClean="0"/>
      </a:lvl3pPr>
      <a:lvl4pPr marL="1600200" lvl="3" indent="-228600" defTabSz="914400" latinLnBrk="1">
        <a:buChar char="-"/>
        <a:defRPr lang="ko-KR" sz="1800" smtClean="0"/>
      </a:lvl4pPr>
      <a:lvl5pPr marL="2057400" lvl="4" indent="-228600" defTabSz="914400" latinLnBrk="1">
        <a:buChar char="»"/>
        <a:defRPr lang="ko-KR" sz="1800" smtClean="0"/>
      </a:lvl5pPr>
    </p:bodyStyle>
    <p:otherStyle>
      <a:lvl1pPr marL="0" indent="0" algn="l" defTabSz="914400" latinLnBrk="1">
        <a:buNone/>
        <a:defRPr lang="ko-KR" sz="1800" baseline="0" smtClean="0">
          <a:solidFill>
            <a:srgbClr val="000000"/>
          </a:solidFill>
          <a:latin typeface="±¼¸²"/>
          <a:ea typeface="±¼¸²"/>
        </a:defRPr>
      </a:lvl1pPr>
      <a:lvl2pPr marL="457200" lvl="1" indent="0" defTabSz="914400" latinLnBrk="1">
        <a:defRPr lang="ko-KR" smtClean="0"/>
      </a:lvl2pPr>
      <a:lvl3pPr marL="914400" lvl="2" indent="0" defTabSz="914400" latinLnBrk="1">
        <a:defRPr lang="ko-KR" smtClean="0"/>
      </a:lvl3pPr>
      <a:lvl4pPr marL="1371600" lvl="3" indent="0" defTabSz="914400" latinLnBrk="1">
        <a:defRPr lang="ko-KR" smtClean="0"/>
      </a:lvl4pPr>
      <a:lvl5pPr marL="1828800" lvl="4" indent="0" defTabSz="914400" latinLnBrk="1">
        <a:defRPr lang="ko-KR" smtClean="0"/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본문_치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160020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000" b="0" dirty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3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r>
              <a:rPr lang="en-US" altLang="ko-KR" sz="5000" b="0" dirty="0" err="1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일본의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성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5000" b="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주아 OTF" pitchFamily="18" charset="-127"/>
                <a:ea typeface="배달의민족 주아 OTF" pitchFamily="18" charset="-127"/>
              </a:rPr>
              <a:t>문화</a:t>
            </a:r>
            <a:endParaRPr lang="ko-KR" altLang="en-US" sz="50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670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일본에 관한 루머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3786182" y="1571612"/>
            <a:ext cx="5171636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일본인들은 성 관계를 매우 밝힌다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다른 나라와 비교해 보았을 때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일본인만이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성 관계를 밝히는 것이 아님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253999" y="4594488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한 여성 잡지의 조사 결과에 따르면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여성의 첫 연애는 평균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17.8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세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첫 경험은 평균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20.3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세라고 함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82" y="1558925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619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1722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성 산업 관련 취직에 대하여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26864"/>
            <a:ext cx="4957322" cy="504540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ko-KR" altLang="en-US" sz="30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취업 가능 분야</a:t>
            </a:r>
            <a:r>
              <a:rPr lang="en-US" altLang="en-US" sz="30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30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사무직</a:t>
            </a:r>
            <a:r>
              <a:rPr lang="en-US" altLang="en-US" sz="30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현장스탭</a:t>
            </a:r>
            <a:r>
              <a:rPr lang="en-US" altLang="en-US" sz="30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30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배우 등</a:t>
            </a:r>
            <a:endParaRPr lang="en-US" altLang="en-US" sz="30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u"/>
              <a:defRPr/>
            </a:pPr>
            <a:endParaRPr lang="en-US" altLang="en-US" sz="30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그 중 업계 유명 회사인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소프트 온 디맨드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약칭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sod)'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는 사무직 등에 취직하기 위해서는 인감 증명과 부모의 동의서 제출을 해야 함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endParaRPr lang="en-US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대기업급 연봉을 받을 수 없지만 중견기업급 대우를 해준다고 함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186182" y="5572140"/>
            <a:ext cx="3667817" cy="71438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회사에서 주최하는 </a:t>
            </a:r>
            <a:endParaRPr lang="en-US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이벤트를 관리하는 현장 스탭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921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99" y="1517628"/>
            <a:ext cx="360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206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성 산업 관련 취직에 대하여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26864"/>
            <a:ext cx="4957322" cy="504540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한 회사 직원의 말에 따르면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취업한 사람들이 대학을 졸업한 사람들이 대부분이고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영상 작업 관련 자격증이 있으면 취업이 잘 된다고 함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영상을 제작 및 유통하는 회사이기 때문에 오히려 성과 관련된 일에 대해 매우 엄격하게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선을 긋고 있음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 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186182" y="5572140"/>
            <a:ext cx="3667817" cy="100013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" pitchFamily="18" charset="-127"/>
                <a:ea typeface="배달의민족 주아" pitchFamily="18" charset="-127"/>
              </a:rPr>
              <a:t>    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  최근 계약직 이지만 </a:t>
            </a:r>
            <a:r>
              <a:rPr lang="en-US" altLang="en-US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인기가 많은 배우들의 유튜브 계정 관리 직업도 새로 생김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82" y="1612140"/>
            <a:ext cx="3600000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70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3" descr="본문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/>
          </a:p>
          <a:p>
            <a:pPr>
              <a:buNone/>
            </a:pPr>
            <a:endParaRPr lang="en-US" altLang="ko-KR" dirty="0" smtClean="0"/>
          </a:p>
          <a:p>
            <a:pPr algn="ctr">
              <a:buNone/>
            </a:pPr>
            <a:r>
              <a:rPr lang="en-US" altLang="ko-KR" sz="5000" dirty="0" smtClean="0">
                <a:solidFill>
                  <a:schemeClr val="bg2"/>
                </a:solidFill>
                <a:latin typeface="배달의민족 주아 OTF" pitchFamily="18" charset="-127"/>
                <a:ea typeface="배달의민족 주아 OTF" pitchFamily="18" charset="-127"/>
              </a:rPr>
              <a:t>Q&amp;A</a:t>
            </a:r>
            <a:endParaRPr lang="ko-KR" altLang="en-US" sz="5000" dirty="0">
              <a:solidFill>
                <a:schemeClr val="bg2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3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l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4400" dirty="0" smtClean="0">
              <a:solidFill>
                <a:schemeClr val="tx1"/>
              </a:solidFill>
              <a:latin typeface="맑은 고딕" charset="0"/>
              <a:ea typeface="맑은 고딕" charset="0"/>
            </a:endParaRPr>
          </a:p>
        </p:txBody>
      </p:sp>
      <p:pic>
        <p:nvPicPr>
          <p:cNvPr id="3" name="그림 3" descr="C:/Users/Administrator/AppData/Roaming/PolarisOffice7/ETemp/5772_4438896/fImage42855896500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635" cy="6858635"/>
          </a:xfrm>
          <a:prstGeom prst="rect">
            <a:avLst/>
          </a:prstGeom>
          <a:noFill/>
        </p:spPr>
      </p:pic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7200" y="202374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 fontScale="92500" lnSpcReduction="20000"/>
          </a:bodyPr>
          <a:lstStyle/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3500" dirty="0" smtClean="0">
              <a:solidFill>
                <a:schemeClr val="bg1"/>
              </a:solidFill>
              <a:latin typeface="배달의민족 한나는 열한살" charset="0"/>
              <a:ea typeface="배달의민족 한나는 열한살" charset="0"/>
            </a:endParaRPr>
          </a:p>
          <a:p>
            <a:pPr marL="0" indent="0" algn="l" defTabSz="50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</a:p>
          <a:p>
            <a:pPr>
              <a:buNone/>
            </a:pPr>
            <a:r>
              <a:rPr lang="en-US" altLang="ko-KR" sz="3500" b="0" dirty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r>
              <a:rPr lang="en-US" altLang="ko-KR" sz="3500" b="0" dirty="0" smtClean="0">
                <a:solidFill>
                  <a:schemeClr val="bg1"/>
                </a:solidFill>
                <a:latin typeface="배달의민족 한나는 열한살" charset="0"/>
                <a:ea typeface="배달의민족 한나는 열한살" charset="0"/>
              </a:rPr>
              <a:t>1. </a:t>
            </a:r>
            <a:r>
              <a:rPr altLang="en-US" sz="3600" b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일본에 대한 시선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2. </a:t>
            </a: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일본에 대한 생각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3. </a:t>
            </a: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일본의 옛날 성 문화</a:t>
            </a:r>
            <a:endParaRPr lang="en-US" altLang="ko-KR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</a:t>
            </a: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4. </a:t>
            </a: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동성애</a:t>
            </a:r>
            <a:endParaRPr lang="en-US" altLang="en-US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5. </a:t>
            </a: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일본에 관한 루머</a:t>
            </a:r>
            <a:endParaRPr lang="en-US" altLang="en-US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lang="en-US" altLang="en-US" sz="36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6. </a:t>
            </a:r>
            <a:r>
              <a:rPr altLang="en-US" sz="360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성 산업 관련 취직에 대하여</a:t>
            </a:r>
            <a:endParaRPr lang="en-US" altLang="en-US" sz="3600" dirty="0">
              <a:solidFill>
                <a:schemeClr val="bg1"/>
              </a:solidFill>
              <a:latin typeface="배달의민족 한나는 열한살" pitchFamily="50" charset="-127"/>
              <a:ea typeface="배달의민족 한나는 열한살" pitchFamily="50" charset="-127"/>
            </a:endParaRPr>
          </a:p>
          <a:p>
            <a:pPr>
              <a:buNone/>
            </a:pPr>
            <a:r>
              <a:rPr lang="en-US" altLang="en-US" sz="2700" dirty="0" smtClean="0">
                <a:solidFill>
                  <a:schemeClr val="bg1"/>
                </a:solidFill>
                <a:latin typeface="배달의민족 한나는 열한살" pitchFamily="50" charset="-127"/>
                <a:ea typeface="배달의민족 한나는 열한살" pitchFamily="50" charset="-127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7801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일본에 대한 시선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999" y="1571612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71612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일본하면 세계적으로 유명한 애니메이션 또는 마츠리에 대해 자연스럽게 떠올리게 됨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253999" y="4594488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하지만 일본의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성 문화에 대해서는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지저분하다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', 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더럽다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는 의견을 많이 가지고 있는 듯함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8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일본에 대한 시선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253998" y="1571612"/>
            <a:ext cx="4957323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일본인들은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밝히는 것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이 아님</a:t>
            </a:r>
            <a:endParaRPr lang="en-US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다른 나라와 같이 옛날부터 형성되어 온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문화의 차이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로 볼 수 있음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32915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182" y="378619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텍스트 개체 틀 3"/>
          <p:cNvSpPr txBox="1">
            <a:spLocks/>
          </p:cNvSpPr>
          <p:nvPr/>
        </p:nvSpPr>
        <p:spPr>
          <a:xfrm>
            <a:off x="4000495" y="4594488"/>
            <a:ext cx="4957323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그럼 어떻게 일본은 조금 불쾌하게 보일 수 있는 성 문화를 형성하게 되었을까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?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39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일본의  옛날 성 문화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71612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나라 시대를 거쳐 헤이안 시대를 지나는 동안 일본은 귀족 사회에서 무사 시대로 바뀌며 전쟁이 빈번히 발발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253999" y="4594488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요바이란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 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밤중에 성교를 목적으로 모르는 사람의 침실에 침입하는 일본의 옛 풍습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82" y="1589463"/>
            <a:ext cx="3600000" cy="233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텍스트 개체 틀 3"/>
          <p:cNvSpPr txBox="1">
            <a:spLocks/>
          </p:cNvSpPr>
          <p:nvPr/>
        </p:nvSpPr>
        <p:spPr>
          <a:xfrm>
            <a:off x="186182" y="4071942"/>
            <a:ext cx="4957322" cy="4063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힘이 모든 것을 지배하던 무사시대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78619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텍스트 개체 틀 3"/>
          <p:cNvSpPr txBox="1">
            <a:spLocks/>
          </p:cNvSpPr>
          <p:nvPr/>
        </p:nvSpPr>
        <p:spPr>
          <a:xfrm>
            <a:off x="4186678" y="3236954"/>
            <a:ext cx="4957322" cy="406360"/>
          </a:xfrm>
          <a:prstGeom prst="rect">
            <a:avLst/>
          </a:prstGeom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요바이 문화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292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일본의 옛날 성 문화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2: </a:t>
            </a: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야외 혼음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71612"/>
            <a:ext cx="4957322" cy="27146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에도시대 중기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전국적으로 축제를 빌미로 한 야외의 혼음이 허용</a:t>
            </a:r>
            <a:endParaRPr lang="en-US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±¼¸²"/>
              <a:buChar char="•"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빈번한 전쟁으로 인해 어쩔 수 없이 선택했을 지 모르는 인구 수 유지를 위한 고육지책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선택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253998" y="4594488"/>
            <a:ext cx="6246827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신분이 높은 사람들과 관계를 가진 후 회임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임신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에 성공할 경우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그 아이의 아버지를 신분이 가장 높은 사람으로 지명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신분상승과 노후 보장이 이뤄지는 일이 벌어질 수 있었음 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186182" y="4071942"/>
            <a:ext cx="4957322" cy="4063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참고자료</a:t>
            </a:r>
            <a:r>
              <a:rPr lang="en-US" altLang="en-US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: 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오카야마 하다카 마츠리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82" y="1571666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429132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21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일본의 옛날 성 문화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3: </a:t>
            </a: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목욕문화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4000496" y="1571612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예로부터 혼욕 문화가 있었던 일본</a:t>
            </a:r>
            <a:endParaRPr lang="en-US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혼욕이 외국에서도 놀랄만한 성 문화를 발전시키는 데 적지 않은 부분을 차지한 것으로 사료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253999" y="4594488"/>
            <a:ext cx="4957322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유곽이란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</a:t>
            </a:r>
            <a:r>
              <a:rPr lang="en-US" altLang="ko-KR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 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전근대 일본 특유의 성매매 업소로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관의 허가를 받은 창녀들이 한데 모여 매음하던 일종의 공창</a:t>
            </a:r>
            <a:endParaRPr lang="en-US" altLang="ko-KR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182" y="1571612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3786190"/>
            <a:ext cx="360000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557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동성애</a:t>
            </a:r>
            <a:r>
              <a:rPr lang="en-US" altLang="en-US" sz="4500" dirty="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 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214282" y="1571612"/>
            <a:ext cx="4957322" cy="271464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</a:pPr>
            <a:r>
              <a:rPr lang="ko-KR" altLang="en-US" sz="25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가부키도 일본의 대표적인 대중 문화로 잘 알려져 있음</a:t>
            </a:r>
            <a:endParaRPr lang="en-US" altLang="en-US" sz="2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342900" indent="-342900">
              <a:spcBef>
                <a:spcPct val="20000"/>
              </a:spcBef>
              <a:buFont typeface="±¼¸²"/>
              <a:buChar char="•"/>
            </a:pPr>
            <a:r>
              <a:rPr lang="ko-KR" altLang="en-US" sz="25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공연 문화의 시초였던 여성부터 시작하여 남성 위주였던 가부키까지 문란한 사회 분위기 조성으로 인해 금지됨</a:t>
            </a:r>
            <a:endParaRPr lang="ko-KR" altLang="en-US" sz="25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3" name="텍스트 개체 틀 3"/>
          <p:cNvSpPr txBox="1">
            <a:spLocks/>
          </p:cNvSpPr>
          <p:nvPr/>
        </p:nvSpPr>
        <p:spPr>
          <a:xfrm>
            <a:off x="4429124" y="4478302"/>
            <a:ext cx="4528694" cy="207170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일본 법무성은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2014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년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12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월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10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일 세계 인권의 날을 맞이하여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성적 지향성을 이유로 한 차별 금지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'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를 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17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개의 중점 사업 중 하나로 내걸고 있음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.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12" name="텍스트 개체 틀 3"/>
          <p:cNvSpPr txBox="1">
            <a:spLocks/>
          </p:cNvSpPr>
          <p:nvPr/>
        </p:nvSpPr>
        <p:spPr>
          <a:xfrm>
            <a:off x="5357818" y="4071942"/>
            <a:ext cx="3600000" cy="4063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가부키</a:t>
            </a:r>
            <a:r>
              <a:rPr lang="en-US" altLang="en-US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남색</a:t>
            </a:r>
            <a:r>
              <a:rPr lang="en-US" altLang="en-US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31942"/>
            <a:ext cx="360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873" y="4429132"/>
            <a:ext cx="4008937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텍스트 개체 틀 3"/>
          <p:cNvSpPr txBox="1">
            <a:spLocks/>
          </p:cNvSpPr>
          <p:nvPr/>
        </p:nvSpPr>
        <p:spPr>
          <a:xfrm>
            <a:off x="214282" y="4071942"/>
            <a:ext cx="3600000" cy="40636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2013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년 일본 도쿄 게이 퍼레이드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52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본문_치킨트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텍스트 개체 틀 1"/>
          <p:cNvSpPr txBox="1">
            <a:spLocks noGrp="1" noChangeArrowheads="1"/>
          </p:cNvSpPr>
          <p:nvPr>
            <p:ph type="title"/>
          </p:nvPr>
        </p:nvSpPr>
        <p:spPr>
          <a:xfrm>
            <a:off x="457200" y="274320"/>
            <a:ext cx="8230235" cy="1143635"/>
          </a:xfrm>
          <a:prstGeom prst="rect">
            <a:avLst/>
          </a:prstGeom>
        </p:spPr>
        <p:txBody>
          <a:bodyPr vert="horz" wrap="square" lIns="91440" tIns="45720" rIns="91440" bIns="45720" anchor="ctr">
            <a:normAutofit/>
          </a:bodyPr>
          <a:lstStyle/>
          <a:p>
            <a:pPr marL="0" indent="0" algn="ctr" defTabSz="5080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altLang="en-US" sz="4500" smtClean="0">
                <a:solidFill>
                  <a:schemeClr val="bg1">
                    <a:lumMod val="95000"/>
                    <a:lumOff val="0"/>
                  </a:schemeClr>
                </a:solidFill>
                <a:latin typeface="배달의민족 한나는 열한살" charset="0"/>
                <a:ea typeface="배달의민족 한나는 열한살" charset="0"/>
              </a:rPr>
              <a:t>성 산업의 발달 이유</a:t>
            </a:r>
            <a:endParaRPr lang="ko-KR" altLang="en-US" sz="4500" dirty="0" smtClean="0">
              <a:solidFill>
                <a:schemeClr val="bg1">
                  <a:lumMod val="95000"/>
                  <a:lumOff val="0"/>
                </a:schemeClr>
              </a:solidFill>
              <a:latin typeface="배달의민족 한나는 열한살" charset="0"/>
              <a:ea typeface="배달의민족 한나는 열한살" charset="0"/>
            </a:endParaRPr>
          </a:p>
        </p:txBody>
      </p:sp>
      <p:sp>
        <p:nvSpPr>
          <p:cNvPr id="2" name="내용 개체 틀 2"/>
          <p:cNvSpPr txBox="1">
            <a:spLocks noGrp="1" noChangeArrowheads="1"/>
          </p:cNvSpPr>
          <p:nvPr>
            <p:ph idx="1"/>
          </p:nvPr>
        </p:nvSpPr>
        <p:spPr>
          <a:xfrm>
            <a:off x="452120" y="1285860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/>
          <a:p>
            <a:pPr>
              <a:buNone/>
            </a:pPr>
            <a:endParaRPr lang="en-US" altLang="ko-KR" sz="3000" dirty="0" smtClean="0">
              <a:solidFill>
                <a:schemeClr val="bg1"/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29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  <a:p>
            <a:pPr marL="0" indent="0" defTabSz="508000">
              <a:lnSpc>
                <a:spcPct val="90000"/>
              </a:lnSpc>
              <a:spcBef>
                <a:spcPts val="0"/>
              </a:spcBef>
              <a:buNone/>
            </a:pPr>
            <a:endParaRPr lang="en-US" altLang="ko-KR" sz="3000" dirty="0">
              <a:solidFill>
                <a:schemeClr val="bg1">
                  <a:lumMod val="95000"/>
                  <a:lumOff val="0"/>
                </a:schemeClr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sp>
        <p:nvSpPr>
          <p:cNvPr id="6" name="내용 개체 틀 2"/>
          <p:cNvSpPr txBox="1">
            <a:spLocks noChangeArrowheads="1"/>
          </p:cNvSpPr>
          <p:nvPr/>
        </p:nvSpPr>
        <p:spPr>
          <a:xfrm>
            <a:off x="604520" y="1732915"/>
            <a:ext cx="8230235" cy="4526915"/>
          </a:xfrm>
          <a:prstGeom prst="rect">
            <a:avLst/>
          </a:prstGeom>
        </p:spPr>
        <p:txBody>
          <a:bodyPr vert="horz" wrap="square" lIns="91440" tIns="45720" rIns="91440" bIns="45720" anchor="t">
            <a:normAutofit/>
          </a:bodyPr>
          <a:lstStyle>
            <a:lvl1pPr marL="342900" indent="-342900" algn="l" defTabSz="914400" latinLnBrk="1">
              <a:spcBef>
                <a:spcPct val="20000"/>
              </a:spcBef>
              <a:buFont typeface="±¼¸²"/>
              <a:buChar char="•"/>
              <a:defRPr lang="ko-KR" sz="2800" baseline="0" smtClean="0">
                <a:solidFill>
                  <a:srgbClr val="000000"/>
                </a:solidFill>
                <a:latin typeface="±¼¸²"/>
                <a:ea typeface="±¼¸²"/>
              </a:defRPr>
            </a:lvl1pPr>
            <a:lvl2pPr marL="742950" lvl="1" indent="-285750" defTabSz="914400" latinLnBrk="1">
              <a:buChar char="-"/>
              <a:defRPr lang="ko-KR" sz="2400" smtClean="0"/>
            </a:lvl2pPr>
            <a:lvl3pPr marL="1143000" lvl="2" indent="-228600" defTabSz="914400" latinLnBrk="1">
              <a:buChar char="●"/>
              <a:defRPr lang="ko-KR" sz="2000" smtClean="0"/>
            </a:lvl3pPr>
            <a:lvl4pPr marL="1600200" lvl="3" indent="-228600" defTabSz="914400" latinLnBrk="1">
              <a:buChar char="-"/>
              <a:defRPr lang="ko-KR" sz="1800" smtClean="0"/>
            </a:lvl4pPr>
            <a:lvl5pPr marL="2057400" lvl="4" indent="-228600" defTabSz="914400" latinLnBrk="1">
              <a:buChar char="»"/>
              <a:defRPr lang="ko-KR" sz="1800" smtClean="0"/>
            </a:lvl5pPr>
          </a:lstStyle>
          <a:p>
            <a:pPr marL="0" indent="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±¼¸²"/>
              <a:buNone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  <a:p>
            <a:pPr marL="228600" indent="-228600" defTabSz="508000">
              <a:lnSpc>
                <a:spcPct val="90000"/>
              </a:lnSpc>
              <a:spcBef>
                <a:spcPts val="0"/>
              </a:spcBef>
              <a:buClr>
                <a:srgbClr val="F2F2F2"/>
              </a:buClr>
              <a:buFont typeface="맑은 고딕"/>
              <a:buChar char="•"/>
            </a:pPr>
            <a:endParaRPr lang="en-US" altLang="ko-KR" kern="0" dirty="0">
              <a:solidFill>
                <a:prstClr val="white">
                  <a:lumMod val="95000"/>
                  <a:lumOff val="0"/>
                </a:prstClr>
              </a:solidFill>
              <a:latin typeface="한컴 솔잎 M" pitchFamily="18" charset="-127"/>
              <a:ea typeface="한컴 솔잎 M" pitchFamily="18" charset="-127"/>
            </a:endParaRPr>
          </a:p>
        </p:txBody>
      </p:sp>
      <p:sp>
        <p:nvSpPr>
          <p:cNvPr id="11" name="텍스트 개체 틀 3"/>
          <p:cNvSpPr txBox="1">
            <a:spLocks/>
          </p:cNvSpPr>
          <p:nvPr/>
        </p:nvSpPr>
        <p:spPr>
          <a:xfrm>
            <a:off x="285720" y="1571612"/>
            <a:ext cx="8672098" cy="235745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돈벌이가 되는 일에는 과감하게 투자하는 매스컴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(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신문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잡지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TV 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등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±¼¸²"/>
              <a:buChar char="•"/>
              <a:defRPr/>
            </a:pPr>
            <a:r>
              <a:rPr lang="ko-KR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예부터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 매춘에 대해 큰 거부감이 없는 일본에서는 매춘 또는 섹스 산업 종사가 그다지 나쁜 일이라는 인식이 없고</a:t>
            </a:r>
            <a:r>
              <a:rPr lang="en-US" altLang="en-US" sz="2800" kern="0" dirty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, </a:t>
            </a:r>
            <a:r>
              <a:rPr lang="ko-KR" altLang="en-US" sz="2800" kern="0">
                <a:solidFill>
                  <a:prstClr val="white"/>
                </a:solidFill>
                <a:latin typeface="배달의민족 주아 OTF" pitchFamily="18" charset="-127"/>
                <a:ea typeface="배달의민족 주아 OTF" pitchFamily="18" charset="-127"/>
              </a:rPr>
              <a:t>그것이 당당한 하나의 직업으로 인정받고 있음</a:t>
            </a:r>
            <a:endParaRPr lang="ko-KR" altLang="en-US" sz="2800" kern="0" dirty="0">
              <a:solidFill>
                <a:prstClr val="white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8214" y="4143380"/>
            <a:ext cx="720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텍스트 개체 틀 3"/>
          <p:cNvSpPr txBox="1">
            <a:spLocks/>
          </p:cNvSpPr>
          <p:nvPr/>
        </p:nvSpPr>
        <p:spPr>
          <a:xfrm>
            <a:off x="1747529" y="3737020"/>
            <a:ext cx="5681991" cy="40636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성 경험이 없는 남자와 </a:t>
            </a:r>
            <a:r>
              <a:rPr lang="en-US" altLang="en-US" sz="2000" kern="0" dirty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AV </a:t>
            </a:r>
            <a:r>
              <a:rPr lang="ko-KR" altLang="en-US" sz="2000" kern="0">
                <a:solidFill>
                  <a:srgbClr val="E7E6E6"/>
                </a:solidFill>
                <a:latin typeface="배달의민족 주아 OTF" pitchFamily="18" charset="-127"/>
                <a:ea typeface="배달의민족 주아 OTF" pitchFamily="18" charset="-127"/>
              </a:rPr>
              <a:t>배우가 동거하는 내용의 방송</a:t>
            </a:r>
            <a:endParaRPr lang="ko-KR" altLang="en-US" sz="2000" kern="0" dirty="0">
              <a:solidFill>
                <a:srgbClr val="E7E6E6"/>
              </a:solidFill>
              <a:latin typeface="배달의민족 주아 OTF" pitchFamily="18" charset="-127"/>
              <a:ea typeface="배달의민족 주아 OTF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49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오피스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537</Words>
  <Application>Microsoft Office PowerPoint</Application>
  <PresentationFormat>화면 슬라이드 쇼(4:3)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오피스 테마</vt:lpstr>
      <vt:lpstr>PowerPoint 프레젠테이션</vt:lpstr>
      <vt:lpstr>PowerPoint 프레젠테이션</vt:lpstr>
      <vt:lpstr>일본에 대한 시선 </vt:lpstr>
      <vt:lpstr>일본에 대한 시선 </vt:lpstr>
      <vt:lpstr>일본의  옛날 성 문화 </vt:lpstr>
      <vt:lpstr>일본의 옛날 성 문화2: 야외 혼음 </vt:lpstr>
      <vt:lpstr>일본의 옛날 성 문화3: 목욕문화 </vt:lpstr>
      <vt:lpstr>동성애 </vt:lpstr>
      <vt:lpstr>성 산업의 발달 이유</vt:lpstr>
      <vt:lpstr>일본에 관한 루머 </vt:lpstr>
      <vt:lpstr>성 산업 관련 취직에 대하여 </vt:lpstr>
      <vt:lpstr>성 산업 관련 취직에 대하여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</cp:revision>
  <dcterms:created xsi:type="dcterms:W3CDTF">2017-10-09T10:05:47Z</dcterms:created>
  <dcterms:modified xsi:type="dcterms:W3CDTF">2017-10-09T10:10:06Z</dcterms:modified>
</cp:coreProperties>
</file>