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0B"/>
    <a:srgbClr val="DEB2BC"/>
    <a:srgbClr val="109CEB"/>
    <a:srgbClr val="0C0D7D"/>
    <a:srgbClr val="FFFFFF"/>
    <a:srgbClr val="ED1F24"/>
    <a:srgbClr val="809FF5"/>
    <a:srgbClr val="767171"/>
    <a:srgbClr val="BC6378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84375" autoAdjust="0"/>
  </p:normalViewPr>
  <p:slideViewPr>
    <p:cSldViewPr snapToGrid="0">
      <p:cViewPr varScale="1">
        <p:scale>
          <a:sx n="79" d="100"/>
          <a:sy n="7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013B-C112-4548-A4A1-2C07C918B78D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4726-6CC6-43AC-9CEE-04625E9EF1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6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31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0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60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72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76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99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64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907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C9380-7E97-4CD4-B699-0EB4931F2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151ACF-47D2-4800-B4FF-722FAE16B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F4D904-C1C3-44BA-9907-15D46D84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F1E58-8942-4150-A4AA-B2D33D9B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AE1CA4-A488-4B3B-998E-00CDE945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56789-CB9A-4EEF-B6DC-2AACFD75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C03A89-8A36-4DD1-BE70-4AD91F87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B9C0FB-E814-4D37-B4AE-6B8EC5FD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8F5D97-84CF-4346-80F3-F644541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3737F-27B4-48A4-AB49-00033643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4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3D0F08E-3AF1-4C98-8D6A-5F732868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B5F56B-3C0A-4ACF-B1D5-9CF06A571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58CAE1-28E2-4480-B504-104B254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F98A33-2F73-43E8-940D-4FC79F9D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2C952-FCBC-4FDA-81CB-900A2B38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03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4E76CC-D7F1-484F-8B64-E743DA68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26C97-6F2E-4B5B-9E90-26C0144F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E2E516-27E7-4C20-9842-A8059ACB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D55AFF-444D-447A-914E-E8BC3825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3DC8D-19D6-4A39-A3B1-9835DF3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85787-0E90-4388-9048-9653C392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1D07D6-A4D3-4AE2-A9B4-E300994A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56C4F4-CF94-4C67-B95D-59401D00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834DB0-A79D-4125-A0AF-D11D056E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86AD79-9547-49CA-8E8C-C09D927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30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AE1299-3A3D-4079-8E9D-3F921159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CED87F-A304-4A3F-A63E-C4966CA6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9C5443-6180-4DAA-BED1-5B583E5C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7C645B-6DA4-430B-B56E-D34F92AF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5D2020-E207-451C-9395-15A318E0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CBE3DA-DD69-4683-A0BC-FD0EAFD9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6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3A140-0597-41BF-B15A-1A5F9B9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B5DFD7-8E50-48A1-8FD0-119607B8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B59BC34-119E-40DB-8216-BBAC02EF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1CE28C0-BCE1-483B-BB19-B7FCAC09B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65EEB9-F277-488E-8D38-11DAD48E7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790F1D-FCE8-4EAB-8A7C-8C010DE8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BA3EF7-55AA-4E37-87D4-45BCB3FD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354708-47F3-447B-AFC0-024E0C2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23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797C4-BD1A-4A61-813F-2BC8591B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40F580-C5FE-4F18-98C3-39895D4C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5F577B-8768-4997-95E5-9FF98E54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AF414-C53D-431E-9DC2-8E54788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63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AD0090-772A-4924-97AA-E9920C57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D1F0DE-5047-453F-9152-09382FA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8D048E-B59A-40F6-BCD2-B3D7F1DC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0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9593D-58C5-43B2-846F-4D37A4B0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146D4-05F0-4432-AE42-7DD11730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41F8A4-987F-4999-A18D-60E06C566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407B45-06CF-4B0D-8984-2998883A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13931C-8624-4353-AD85-958A7970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6FC8F8-885D-4EEA-84EB-D6305CE4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3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9A0A45-993A-46E1-9E10-7FB94800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616B7D-FB55-4099-80D4-671865D73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247F28-B89A-4BE5-9D3E-9F25B6091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68E327-6522-42E0-9DC5-C2A8F573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51EBEB-5AA8-4185-ACAF-5FA506A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03EF6C-CF3F-4707-AA77-2143C69B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2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F8A147-09BB-4CDA-BB08-C4BBDBE9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A81CED-A04A-43DB-8606-CF3B5281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B5D18-5BEB-464F-BBF6-0621117C8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F4F61C-8CA7-4282-8381-F7AEB79D4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B8B70F-5748-427C-9890-A9CA91BC2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0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w62gx4LKP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3D87964-A04A-493E-99A8-FC3DF2B36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BA078AE-5E79-48CB-9C01-51E228BDC6A4}"/>
              </a:ext>
            </a:extLst>
          </p:cNvPr>
          <p:cNvGrpSpPr/>
          <p:nvPr/>
        </p:nvGrpSpPr>
        <p:grpSpPr>
          <a:xfrm>
            <a:off x="4488091" y="1587500"/>
            <a:ext cx="3238500" cy="3822700"/>
            <a:chOff x="4488091" y="1587500"/>
            <a:chExt cx="3238500" cy="382270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F9A0F42-4ABA-4B67-91F6-6383EDCD4F99}"/>
                </a:ext>
              </a:extLst>
            </p:cNvPr>
            <p:cNvSpPr/>
            <p:nvPr/>
          </p:nvSpPr>
          <p:spPr>
            <a:xfrm>
              <a:off x="4488091" y="1587500"/>
              <a:ext cx="3238500" cy="38227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E020B8-EAF8-476C-A98A-E2DD4B0A406F}"/>
                </a:ext>
              </a:extLst>
            </p:cNvPr>
            <p:cNvSpPr txBox="1"/>
            <p:nvPr/>
          </p:nvSpPr>
          <p:spPr>
            <a:xfrm>
              <a:off x="5812909" y="1701800"/>
              <a:ext cx="5661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</a:rPr>
                <a:t>2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EE3914A-AB46-478F-B0A5-052B3DA3C7AB}"/>
                </a:ext>
              </a:extLst>
            </p:cNvPr>
            <p:cNvCxnSpPr/>
            <p:nvPr/>
          </p:nvCxnSpPr>
          <p:spPr>
            <a:xfrm>
              <a:off x="4775200" y="3310930"/>
              <a:ext cx="264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A9ABFA-6EDA-4DE5-9C7E-9031F745243B}"/>
                </a:ext>
              </a:extLst>
            </p:cNvPr>
            <p:cNvSpPr txBox="1"/>
            <p:nvPr/>
          </p:nvSpPr>
          <p:spPr>
            <a:xfrm>
              <a:off x="5297492" y="262513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>
                  <a:solidFill>
                    <a:schemeClr val="bg1"/>
                  </a:solidFill>
                </a:rPr>
                <a:t>자연재해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CC299-DF18-404D-879C-8D71592848F8}"/>
                </a:ext>
              </a:extLst>
            </p:cNvPr>
            <p:cNvSpPr txBox="1"/>
            <p:nvPr/>
          </p:nvSpPr>
          <p:spPr>
            <a:xfrm>
              <a:off x="5377171" y="3575348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관동 대지진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AA7019-FB0B-4584-A50B-A32D0660F4EB}"/>
                </a:ext>
              </a:extLst>
            </p:cNvPr>
            <p:cNvSpPr txBox="1"/>
            <p:nvPr/>
          </p:nvSpPr>
          <p:spPr>
            <a:xfrm>
              <a:off x="5281549" y="41478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>
                  <a:solidFill>
                    <a:schemeClr val="bg1"/>
                  </a:solidFill>
                </a:rPr>
                <a:t>도호쿠</a:t>
              </a:r>
              <a:r>
                <a:rPr lang="ko-KR" altLang="en-US" dirty="0">
                  <a:solidFill>
                    <a:schemeClr val="bg1"/>
                  </a:solidFill>
                </a:rPr>
                <a:t> 대지진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2141-8376-4286-9680-53C732DF9B07}"/>
                </a:ext>
              </a:extLst>
            </p:cNvPr>
            <p:cNvSpPr txBox="1"/>
            <p:nvPr/>
          </p:nvSpPr>
          <p:spPr>
            <a:xfrm>
              <a:off x="5005777" y="4725214"/>
              <a:ext cx="2194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후쿠시마 원전 사고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41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3044191" y="1270000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3200" b="1" dirty="0"/>
              <a:t>1923</a:t>
            </a:r>
            <a:r>
              <a:rPr lang="ko-KR" altLang="en-US" sz="3200" b="1" dirty="0"/>
              <a:t>년 </a:t>
            </a:r>
            <a:r>
              <a:rPr lang="en-US" altLang="ko-KR" sz="3200" b="1" dirty="0"/>
              <a:t>9</a:t>
            </a:r>
            <a:r>
              <a:rPr lang="ko-KR" altLang="en-US" sz="3200" b="1" dirty="0"/>
              <a:t>월 </a:t>
            </a:r>
            <a:r>
              <a:rPr lang="en-US" altLang="ko-KR" sz="3200" b="1" dirty="0"/>
              <a:t>1</a:t>
            </a:r>
            <a:r>
              <a:rPr lang="ko-KR" altLang="en-US" sz="3200" b="1" dirty="0"/>
              <a:t>일 </a:t>
            </a:r>
            <a:r>
              <a:rPr lang="en-US" altLang="ko-KR" sz="3200" b="1" dirty="0"/>
              <a:t>11</a:t>
            </a:r>
            <a:r>
              <a:rPr lang="ko-KR" altLang="en-US" sz="3200" b="1" dirty="0"/>
              <a:t>시 </a:t>
            </a:r>
            <a:r>
              <a:rPr lang="en-US" altLang="ko-KR" sz="3200" b="1" dirty="0"/>
              <a:t>58</a:t>
            </a:r>
            <a:r>
              <a:rPr lang="ko-KR" altLang="en-US" sz="3200" b="1" dirty="0"/>
              <a:t>분 발생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4357174" y="2711387"/>
            <a:ext cx="37401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최초 지진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M7.8</a:t>
            </a:r>
          </a:p>
          <a:p>
            <a:pPr algn="ctr"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여진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algn="ctr" fontAlgn="base"/>
            <a:r>
              <a:rPr lang="ko-KR" altLang="en-US" sz="3200" dirty="0" err="1">
                <a:latin typeface="HY견명조" pitchFamily="18" charset="-127"/>
                <a:ea typeface="HY견명조" pitchFamily="18" charset="-127"/>
              </a:rPr>
              <a:t>첫번째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M7.3</a:t>
            </a:r>
          </a:p>
          <a:p>
            <a:pPr algn="ctr" fontAlgn="base"/>
            <a:r>
              <a:rPr lang="ko-KR" altLang="en-US" sz="3200" dirty="0" err="1">
                <a:latin typeface="HY견명조" pitchFamily="18" charset="-127"/>
                <a:ea typeface="HY견명조" pitchFamily="18" charset="-127"/>
              </a:rPr>
              <a:t>두번째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M7.2</a:t>
            </a:r>
          </a:p>
          <a:p>
            <a:pPr algn="ctr" fontAlgn="base"/>
            <a:r>
              <a:rPr lang="ko-KR" altLang="en-US" sz="3200" dirty="0" err="1">
                <a:latin typeface="HY견명조" pitchFamily="18" charset="-127"/>
                <a:ea typeface="HY견명조" pitchFamily="18" charset="-127"/>
              </a:rPr>
              <a:t>총세번의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 지진 발생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16B7E0D-E548-49BF-8011-980BEC815D12}"/>
              </a:ext>
            </a:extLst>
          </p:cNvPr>
          <p:cNvGrpSpPr/>
          <p:nvPr/>
        </p:nvGrpSpPr>
        <p:grpSpPr>
          <a:xfrm>
            <a:off x="342900" y="-165100"/>
            <a:ext cx="4495799" cy="1435100"/>
            <a:chOff x="342900" y="-165100"/>
            <a:chExt cx="4495799" cy="143510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1C11CC1C-9F16-404A-B18D-616A5A83CC60}"/>
                </a:ext>
              </a:extLst>
            </p:cNvPr>
            <p:cNvGrpSpPr/>
            <p:nvPr/>
          </p:nvGrpSpPr>
          <p:grpSpPr>
            <a:xfrm>
              <a:off x="342900" y="-165100"/>
              <a:ext cx="800100" cy="1435100"/>
              <a:chOff x="342900" y="-165100"/>
              <a:chExt cx="800100" cy="1435100"/>
            </a:xfrm>
          </p:grpSpPr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D201DD3E-F277-4765-AF4A-D713A2FF8DCA}"/>
                  </a:ext>
                </a:extLst>
              </p:cNvPr>
              <p:cNvSpPr/>
              <p:nvPr/>
            </p:nvSpPr>
            <p:spPr>
              <a:xfrm>
                <a:off x="342900" y="-165100"/>
                <a:ext cx="800100" cy="1435100"/>
              </a:xfrm>
              <a:prstGeom prst="roundRect">
                <a:avLst/>
              </a:prstGeom>
              <a:solidFill>
                <a:srgbClr val="DEB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17152E-B02F-4410-8A06-CBF665192F85}"/>
                  </a:ext>
                </a:extLst>
              </p:cNvPr>
              <p:cNvSpPr txBox="1"/>
              <p:nvPr/>
            </p:nvSpPr>
            <p:spPr>
              <a:xfrm>
                <a:off x="436310" y="241300"/>
                <a:ext cx="6094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latin typeface="210 맨발의청춘 B" panose="02020603020101020101" pitchFamily="18" charset="-127"/>
                    <a:ea typeface="210 맨발의청춘 B" panose="02020603020101020101" pitchFamily="18" charset="-127"/>
                  </a:rPr>
                  <a:t>2</a:t>
                </a:r>
                <a:endParaRPr lang="ko-KR" altLang="en-US" sz="2800" b="1" dirty="0"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9B15EF-2F45-422A-93F9-A553C4708874}"/>
                </a:ext>
              </a:extLst>
            </p:cNvPr>
            <p:cNvSpPr txBox="1"/>
            <p:nvPr/>
          </p:nvSpPr>
          <p:spPr>
            <a:xfrm flipH="1">
              <a:off x="1142999" y="174368"/>
              <a:ext cx="369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자연재해로 인한 경제</a:t>
              </a:r>
              <a:endParaRPr lang="ko-KR" altLang="en-US" sz="28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632D21-EB06-442D-AC7A-BFB94B5D6075}"/>
                </a:ext>
              </a:extLst>
            </p:cNvPr>
            <p:cNvSpPr txBox="1"/>
            <p:nvPr/>
          </p:nvSpPr>
          <p:spPr>
            <a:xfrm>
              <a:off x="1176589" y="697588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관동 대지진</a:t>
              </a:r>
            </a:p>
          </p:txBody>
        </p:sp>
      </p:grpSp>
      <p:sp>
        <p:nvSpPr>
          <p:cNvPr id="21" name="타원 20">
            <a:extLst>
              <a:ext uri="{FF2B5EF4-FFF2-40B4-BE49-F238E27FC236}">
                <a16:creationId xmlns:a16="http://schemas.microsoft.com/office/drawing/2014/main" id="{F0AE88FB-6087-4947-95DB-224EA8BC2C67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DD008DA-1B19-4E3F-A2CF-9204E316BBA3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B79FB16-F8A9-4DB2-87F8-001E07C6DD4A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D1926FB-D9D8-4EE9-9917-2A3D4277BDBB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72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3044191" y="1270000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b="1" dirty="0"/>
              <a:t>피해 보고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775139" y="2539937"/>
            <a:ext cx="74895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10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만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9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천여 채의 건물이 전부 파괴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10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만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2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천여 채는 반파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사망자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142,000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명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실종자 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37,000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4206527" y="5357476"/>
            <a:ext cx="7061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b="1" dirty="0">
                <a:solidFill>
                  <a:srgbClr val="FF0000"/>
                </a:solidFill>
              </a:rPr>
              <a:t>아직 내진 설계가 </a:t>
            </a:r>
            <a:r>
              <a:rPr lang="ko-KR" altLang="en-US" sz="3200" b="1" dirty="0" err="1">
                <a:solidFill>
                  <a:srgbClr val="FF0000"/>
                </a:solidFill>
              </a:rPr>
              <a:t>부족한때</a:t>
            </a:r>
            <a:r>
              <a:rPr lang="ko-KR" altLang="en-US" sz="3200" b="1" dirty="0">
                <a:solidFill>
                  <a:srgbClr val="FF0000"/>
                </a:solidFill>
              </a:rPr>
              <a:t> 피해 막대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4D4264F-FE00-4547-911D-C694FA09F46D}"/>
              </a:ext>
            </a:extLst>
          </p:cNvPr>
          <p:cNvGrpSpPr/>
          <p:nvPr/>
        </p:nvGrpSpPr>
        <p:grpSpPr>
          <a:xfrm>
            <a:off x="342900" y="-165100"/>
            <a:ext cx="4495799" cy="1435100"/>
            <a:chOff x="342900" y="-165100"/>
            <a:chExt cx="4495799" cy="1435100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58B9D78-6203-4AAC-955B-D2CB41DD4517}"/>
                </a:ext>
              </a:extLst>
            </p:cNvPr>
            <p:cNvGrpSpPr/>
            <p:nvPr/>
          </p:nvGrpSpPr>
          <p:grpSpPr>
            <a:xfrm>
              <a:off x="342900" y="-165100"/>
              <a:ext cx="800100" cy="1435100"/>
              <a:chOff x="342900" y="-165100"/>
              <a:chExt cx="800100" cy="1435100"/>
            </a:xfrm>
          </p:grpSpPr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A062B631-4400-4D89-A330-F9338A5F01DD}"/>
                  </a:ext>
                </a:extLst>
              </p:cNvPr>
              <p:cNvSpPr/>
              <p:nvPr/>
            </p:nvSpPr>
            <p:spPr>
              <a:xfrm>
                <a:off x="342900" y="-165100"/>
                <a:ext cx="800100" cy="1435100"/>
              </a:xfrm>
              <a:prstGeom prst="roundRect">
                <a:avLst/>
              </a:prstGeom>
              <a:solidFill>
                <a:srgbClr val="DEB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0F790A-44C0-4F0C-9543-DDD7F5F247CD}"/>
                  </a:ext>
                </a:extLst>
              </p:cNvPr>
              <p:cNvSpPr txBox="1"/>
              <p:nvPr/>
            </p:nvSpPr>
            <p:spPr>
              <a:xfrm>
                <a:off x="436310" y="241300"/>
                <a:ext cx="6094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latin typeface="210 맨발의청춘 B" panose="02020603020101020101" pitchFamily="18" charset="-127"/>
                    <a:ea typeface="210 맨발의청춘 B" panose="02020603020101020101" pitchFamily="18" charset="-127"/>
                  </a:rPr>
                  <a:t>2</a:t>
                </a:r>
                <a:endParaRPr lang="ko-KR" altLang="en-US" sz="2800" b="1" dirty="0"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11443D-5910-4B0B-AF1C-723AE621096E}"/>
                </a:ext>
              </a:extLst>
            </p:cNvPr>
            <p:cNvSpPr txBox="1"/>
            <p:nvPr/>
          </p:nvSpPr>
          <p:spPr>
            <a:xfrm flipH="1">
              <a:off x="1142999" y="174368"/>
              <a:ext cx="369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자연재해로 인한 경제</a:t>
              </a:r>
              <a:endParaRPr lang="ko-KR" altLang="en-US" sz="28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229E45-42BB-430A-ACE9-1A19CD56F1D5}"/>
                </a:ext>
              </a:extLst>
            </p:cNvPr>
            <p:cNvSpPr txBox="1"/>
            <p:nvPr/>
          </p:nvSpPr>
          <p:spPr>
            <a:xfrm>
              <a:off x="1176589" y="697588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관동 대지진</a:t>
              </a:r>
            </a:p>
          </p:txBody>
        </p:sp>
      </p:grpSp>
      <p:sp>
        <p:nvSpPr>
          <p:cNvPr id="26" name="타원 25">
            <a:extLst>
              <a:ext uri="{FF2B5EF4-FFF2-40B4-BE49-F238E27FC236}">
                <a16:creationId xmlns:a16="http://schemas.microsoft.com/office/drawing/2014/main" id="{B538F21D-C170-42CA-9876-AAACB2D07353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7BB0A2CF-C3D6-4DDE-AAD4-0F42E78D7BA5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C2D6CB25-48D9-4343-BD22-0060C050E64A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C2B6B90-CC2E-484F-9826-426EBE1FB322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20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3044191" y="1270000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b="1" dirty="0"/>
              <a:t>복구 발전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775139" y="2539937"/>
            <a:ext cx="85587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복구 과정에서 현대 도쿄의 기틀을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구성하는 도로와 철도 그리고 공원 등이 계획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관동 대지진으로 경제불안을 야기하는 원인됨</a:t>
            </a:r>
          </a:p>
          <a:p>
            <a:pPr fontAlgn="base"/>
            <a:endParaRPr lang="ko-KR" altLang="en-US" sz="3200" dirty="0"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E5D77DA-54B4-43E6-9C11-F826C418A92A}"/>
              </a:ext>
            </a:extLst>
          </p:cNvPr>
          <p:cNvGrpSpPr/>
          <p:nvPr/>
        </p:nvGrpSpPr>
        <p:grpSpPr>
          <a:xfrm>
            <a:off x="342900" y="-165100"/>
            <a:ext cx="4495799" cy="1435100"/>
            <a:chOff x="342900" y="-165100"/>
            <a:chExt cx="4495799" cy="143510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8F8091C-B933-41D5-B99A-7CEEC954FC0D}"/>
                </a:ext>
              </a:extLst>
            </p:cNvPr>
            <p:cNvGrpSpPr/>
            <p:nvPr/>
          </p:nvGrpSpPr>
          <p:grpSpPr>
            <a:xfrm>
              <a:off x="342900" y="-165100"/>
              <a:ext cx="800100" cy="1435100"/>
              <a:chOff x="342900" y="-165100"/>
              <a:chExt cx="800100" cy="1435100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BEE29A2A-79F6-449E-B20E-68EBF7BEA216}"/>
                  </a:ext>
                </a:extLst>
              </p:cNvPr>
              <p:cNvSpPr/>
              <p:nvPr/>
            </p:nvSpPr>
            <p:spPr>
              <a:xfrm>
                <a:off x="342900" y="-165100"/>
                <a:ext cx="800100" cy="1435100"/>
              </a:xfrm>
              <a:prstGeom prst="roundRect">
                <a:avLst/>
              </a:prstGeom>
              <a:solidFill>
                <a:srgbClr val="DEB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65A234-607E-4E75-AF8B-86D0E39AC03E}"/>
                  </a:ext>
                </a:extLst>
              </p:cNvPr>
              <p:cNvSpPr txBox="1"/>
              <p:nvPr/>
            </p:nvSpPr>
            <p:spPr>
              <a:xfrm>
                <a:off x="436310" y="241300"/>
                <a:ext cx="6094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latin typeface="210 맨발의청춘 B" panose="02020603020101020101" pitchFamily="18" charset="-127"/>
                    <a:ea typeface="210 맨발의청춘 B" panose="02020603020101020101" pitchFamily="18" charset="-127"/>
                  </a:rPr>
                  <a:t>2</a:t>
                </a:r>
                <a:endParaRPr lang="ko-KR" altLang="en-US" sz="2800" b="1" dirty="0"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369D08-87B6-4431-98C9-666D0C32FBD2}"/>
                </a:ext>
              </a:extLst>
            </p:cNvPr>
            <p:cNvSpPr txBox="1"/>
            <p:nvPr/>
          </p:nvSpPr>
          <p:spPr>
            <a:xfrm flipH="1">
              <a:off x="1142999" y="174368"/>
              <a:ext cx="369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자연재해로 인한 경제</a:t>
              </a:r>
              <a:endParaRPr lang="ko-KR" altLang="en-US" sz="28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81F67-6A45-4319-A1ED-22FF069545DF}"/>
                </a:ext>
              </a:extLst>
            </p:cNvPr>
            <p:cNvSpPr txBox="1"/>
            <p:nvPr/>
          </p:nvSpPr>
          <p:spPr>
            <a:xfrm>
              <a:off x="1176589" y="697588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관동 대지진</a:t>
              </a:r>
            </a:p>
          </p:txBody>
        </p:sp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687A3B87-A043-42F9-A231-A5BC120537A7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0CD46A69-965D-4CE6-879A-2B279C8854B9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8F36D3F-D724-4E61-9B03-B2B0159419E7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4ACEC453-0216-499A-9AD4-00EE878151A4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87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대지진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2478546" y="1239584"/>
            <a:ext cx="7116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3200" b="1" dirty="0"/>
              <a:t>2011</a:t>
            </a:r>
            <a:r>
              <a:rPr lang="ko-KR" altLang="en-US" sz="3200" b="1" dirty="0"/>
              <a:t>년 </a:t>
            </a:r>
            <a:r>
              <a:rPr lang="en-US" altLang="ko-KR" sz="3200" b="1" dirty="0"/>
              <a:t>3</a:t>
            </a:r>
            <a:r>
              <a:rPr lang="ko-KR" altLang="en-US" sz="3200" b="1" dirty="0"/>
              <a:t>월 </a:t>
            </a:r>
            <a:r>
              <a:rPr lang="en-US" altLang="ko-KR" sz="3200" b="1" dirty="0"/>
              <a:t>11</a:t>
            </a:r>
            <a:r>
              <a:rPr lang="ko-KR" altLang="en-US" sz="3200" b="1" dirty="0"/>
              <a:t>일 오후 </a:t>
            </a:r>
            <a:r>
              <a:rPr lang="en-US" altLang="ko-KR" sz="3200" b="1" dirty="0"/>
              <a:t>2</a:t>
            </a:r>
            <a:r>
              <a:rPr lang="ko-KR" altLang="en-US" sz="3200" b="1" dirty="0"/>
              <a:t>시 </a:t>
            </a:r>
            <a:r>
              <a:rPr lang="en-US" altLang="ko-KR" sz="3200" b="1" dirty="0"/>
              <a:t>46</a:t>
            </a:r>
            <a:r>
              <a:rPr lang="ko-KR" altLang="en-US" sz="3200" b="1" dirty="0"/>
              <a:t>분 발생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36" y="1954678"/>
            <a:ext cx="5412040" cy="44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타원 1"/>
          <p:cNvSpPr/>
          <p:nvPr/>
        </p:nvSpPr>
        <p:spPr>
          <a:xfrm>
            <a:off x="4070097" y="3698488"/>
            <a:ext cx="330453" cy="361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7015419" y="2334828"/>
            <a:ext cx="41681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 err="1">
                <a:latin typeface="HY견명조" pitchFamily="18" charset="-127"/>
                <a:ea typeface="HY견명조" pitchFamily="18" charset="-127"/>
              </a:rPr>
              <a:t>미야기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 현 동쪽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100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여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km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해상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9.0 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규모의 지진 발생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지진 발생 후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1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분도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지나지 않아 방송</a:t>
            </a:r>
          </a:p>
          <a:p>
            <a:pPr fontAlgn="base"/>
            <a:endParaRPr lang="ko-KR" altLang="en-US" sz="3200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6ABA542-8C80-4B7F-AA00-1D0266A53B3B}"/>
              </a:ext>
            </a:extLst>
          </p:cNvPr>
          <p:cNvGrpSpPr/>
          <p:nvPr/>
        </p:nvGrpSpPr>
        <p:grpSpPr>
          <a:xfrm>
            <a:off x="342900" y="-165100"/>
            <a:ext cx="4495799" cy="1435100"/>
            <a:chOff x="342900" y="-165100"/>
            <a:chExt cx="4495799" cy="1435100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3F092251-C902-4851-80BA-5A6147981F88}"/>
                </a:ext>
              </a:extLst>
            </p:cNvPr>
            <p:cNvGrpSpPr/>
            <p:nvPr/>
          </p:nvGrpSpPr>
          <p:grpSpPr>
            <a:xfrm>
              <a:off x="342900" y="-165100"/>
              <a:ext cx="800100" cy="1435100"/>
              <a:chOff x="342900" y="-165100"/>
              <a:chExt cx="800100" cy="1435100"/>
            </a:xfrm>
          </p:grpSpPr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9E039564-E41C-4CC9-A932-6CDEA840036E}"/>
                  </a:ext>
                </a:extLst>
              </p:cNvPr>
              <p:cNvSpPr/>
              <p:nvPr/>
            </p:nvSpPr>
            <p:spPr>
              <a:xfrm>
                <a:off x="342900" y="-165100"/>
                <a:ext cx="800100" cy="1435100"/>
              </a:xfrm>
              <a:prstGeom prst="roundRect">
                <a:avLst/>
              </a:prstGeom>
              <a:solidFill>
                <a:srgbClr val="DEB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F90F07-79D4-4F9C-903C-47F6F0AAB6BD}"/>
                  </a:ext>
                </a:extLst>
              </p:cNvPr>
              <p:cNvSpPr txBox="1"/>
              <p:nvPr/>
            </p:nvSpPr>
            <p:spPr>
              <a:xfrm>
                <a:off x="436310" y="241300"/>
                <a:ext cx="6094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latin typeface="210 맨발의청춘 B" panose="02020603020101020101" pitchFamily="18" charset="-127"/>
                    <a:ea typeface="210 맨발의청춘 B" panose="02020603020101020101" pitchFamily="18" charset="-127"/>
                  </a:rPr>
                  <a:t>2</a:t>
                </a:r>
                <a:endParaRPr lang="ko-KR" altLang="en-US" sz="2800" b="1" dirty="0"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2265F0-1CAB-4093-BC94-7F6BD710BAA1}"/>
                </a:ext>
              </a:extLst>
            </p:cNvPr>
            <p:cNvSpPr txBox="1"/>
            <p:nvPr/>
          </p:nvSpPr>
          <p:spPr>
            <a:xfrm flipH="1">
              <a:off x="1142999" y="174368"/>
              <a:ext cx="369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자연재해로 인한 경제</a:t>
              </a:r>
              <a:endParaRPr lang="ko-KR" altLang="en-US" sz="2800" b="1" dirty="0"/>
            </a:p>
          </p:txBody>
        </p:sp>
      </p:grpSp>
      <p:sp>
        <p:nvSpPr>
          <p:cNvPr id="30" name="타원 29">
            <a:extLst>
              <a:ext uri="{FF2B5EF4-FFF2-40B4-BE49-F238E27FC236}">
                <a16:creationId xmlns:a16="http://schemas.microsoft.com/office/drawing/2014/main" id="{F5FBBA43-88C1-437F-A917-044D7A8DDAE6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4E6CA88-22AD-4C2A-9959-04AF746FEF0E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89BC63B-1968-4E2B-9864-59530E111A10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4F968DD3-89D3-42AF-8DDB-FA3D270E647A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00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3743325" y="1031400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b="1" dirty="0"/>
              <a:t>피해 보고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6" y="1824359"/>
            <a:ext cx="2884029" cy="47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4357174" y="2539937"/>
            <a:ext cx="59298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사망자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3200" dirty="0" err="1">
                <a:latin typeface="HY견명조" pitchFamily="18" charset="-127"/>
                <a:ea typeface="HY견명조" pitchFamily="18" charset="-127"/>
              </a:rPr>
              <a:t>행방불명자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부상자를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모두 포함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22,999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명</a:t>
            </a:r>
          </a:p>
          <a:p>
            <a:pPr fontAlgn="base"/>
            <a:endParaRPr lang="en-US" altLang="ko-KR" sz="3200" dirty="0"/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피해 복구 금액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2038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억엔 규모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턱없이 부족</a:t>
            </a:r>
          </a:p>
          <a:p>
            <a:pPr fontAlgn="base"/>
            <a:endParaRPr lang="ko-KR" alt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067FA-20AF-4925-87B4-21D979FEF425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대지진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A697BD9-E72F-4132-89E7-8E799E561B78}"/>
              </a:ext>
            </a:extLst>
          </p:cNvPr>
          <p:cNvGrpSpPr/>
          <p:nvPr/>
        </p:nvGrpSpPr>
        <p:grpSpPr>
          <a:xfrm>
            <a:off x="342900" y="-165100"/>
            <a:ext cx="4495799" cy="1435100"/>
            <a:chOff x="342900" y="-165100"/>
            <a:chExt cx="4495799" cy="1435100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E6FD9F0-F4A5-405C-8F4F-1EA38969B3BB}"/>
                </a:ext>
              </a:extLst>
            </p:cNvPr>
            <p:cNvGrpSpPr/>
            <p:nvPr/>
          </p:nvGrpSpPr>
          <p:grpSpPr>
            <a:xfrm>
              <a:off x="342900" y="-165100"/>
              <a:ext cx="800100" cy="1435100"/>
              <a:chOff x="342900" y="-165100"/>
              <a:chExt cx="800100" cy="1435100"/>
            </a:xfrm>
          </p:grpSpPr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FC1D0B80-44BC-41B0-8A7F-290E84D3D5D4}"/>
                  </a:ext>
                </a:extLst>
              </p:cNvPr>
              <p:cNvSpPr/>
              <p:nvPr/>
            </p:nvSpPr>
            <p:spPr>
              <a:xfrm>
                <a:off x="342900" y="-165100"/>
                <a:ext cx="800100" cy="1435100"/>
              </a:xfrm>
              <a:prstGeom prst="roundRect">
                <a:avLst/>
              </a:prstGeom>
              <a:solidFill>
                <a:srgbClr val="DEB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FC25D2-A53D-4798-BCF1-3351414035C6}"/>
                  </a:ext>
                </a:extLst>
              </p:cNvPr>
              <p:cNvSpPr txBox="1"/>
              <p:nvPr/>
            </p:nvSpPr>
            <p:spPr>
              <a:xfrm>
                <a:off x="436310" y="241300"/>
                <a:ext cx="6094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latin typeface="210 맨발의청춘 B" panose="02020603020101020101" pitchFamily="18" charset="-127"/>
                    <a:ea typeface="210 맨발의청춘 B" panose="02020603020101020101" pitchFamily="18" charset="-127"/>
                  </a:rPr>
                  <a:t>2</a:t>
                </a:r>
                <a:endParaRPr lang="ko-KR" altLang="en-US" sz="2800" b="1" dirty="0"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D1A33B-61A6-471E-804E-DA27F0832992}"/>
                </a:ext>
              </a:extLst>
            </p:cNvPr>
            <p:cNvSpPr txBox="1"/>
            <p:nvPr/>
          </p:nvSpPr>
          <p:spPr>
            <a:xfrm flipH="1">
              <a:off x="1142999" y="174368"/>
              <a:ext cx="369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자연재해로 인한 경제</a:t>
              </a:r>
              <a:endParaRPr lang="ko-KR" altLang="en-US" sz="2800" b="1" dirty="0"/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C997356B-17EB-43ED-BC1E-B87F8F570D59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3644501B-4704-4CE1-A3C3-7BA81B8B197D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172F4EAA-F867-47C7-8890-35818BBD13A2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E92CFB3A-D604-4266-A7EA-110C81B1BE97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51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3730071" y="977612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b="1" dirty="0" err="1"/>
              <a:t>쓰나미</a:t>
            </a:r>
            <a:r>
              <a:rPr lang="ko-KR" altLang="en-US" sz="3200" b="1" dirty="0"/>
              <a:t> 전후 위성 사진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95" y="2054338"/>
            <a:ext cx="5821195" cy="350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90" y="2054339"/>
            <a:ext cx="6028210" cy="350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8AFC1D-2B7F-4986-A92F-B28F5353FEE6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대지진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CD96AF5-8893-412D-B5DC-370B5E066C66}"/>
              </a:ext>
            </a:extLst>
          </p:cNvPr>
          <p:cNvGrpSpPr/>
          <p:nvPr/>
        </p:nvGrpSpPr>
        <p:grpSpPr>
          <a:xfrm>
            <a:off x="342900" y="-165100"/>
            <a:ext cx="4495799" cy="1435100"/>
            <a:chOff x="342900" y="-165100"/>
            <a:chExt cx="4495799" cy="1435100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3685E5E-6C62-44BD-9142-F0ED297056F4}"/>
                </a:ext>
              </a:extLst>
            </p:cNvPr>
            <p:cNvGrpSpPr/>
            <p:nvPr/>
          </p:nvGrpSpPr>
          <p:grpSpPr>
            <a:xfrm>
              <a:off x="342900" y="-165100"/>
              <a:ext cx="800100" cy="1435100"/>
              <a:chOff x="342900" y="-165100"/>
              <a:chExt cx="800100" cy="1435100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DE7C07EF-1EED-45DE-9A10-C539CD4E2315}"/>
                  </a:ext>
                </a:extLst>
              </p:cNvPr>
              <p:cNvSpPr/>
              <p:nvPr/>
            </p:nvSpPr>
            <p:spPr>
              <a:xfrm>
                <a:off x="342900" y="-165100"/>
                <a:ext cx="800100" cy="1435100"/>
              </a:xfrm>
              <a:prstGeom prst="roundRect">
                <a:avLst/>
              </a:prstGeom>
              <a:solidFill>
                <a:srgbClr val="DEB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BFB253-6200-4BD8-9841-E43D576E536D}"/>
                  </a:ext>
                </a:extLst>
              </p:cNvPr>
              <p:cNvSpPr txBox="1"/>
              <p:nvPr/>
            </p:nvSpPr>
            <p:spPr>
              <a:xfrm>
                <a:off x="436310" y="241300"/>
                <a:ext cx="6094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latin typeface="210 맨발의청춘 B" panose="02020603020101020101" pitchFamily="18" charset="-127"/>
                    <a:ea typeface="210 맨발의청춘 B" panose="02020603020101020101" pitchFamily="18" charset="-127"/>
                  </a:rPr>
                  <a:t>2</a:t>
                </a:r>
                <a:endParaRPr lang="ko-KR" altLang="en-US" sz="2800" b="1" dirty="0"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BF730E-5D92-447D-94B5-95F86EBABEDB}"/>
                </a:ext>
              </a:extLst>
            </p:cNvPr>
            <p:cNvSpPr txBox="1"/>
            <p:nvPr/>
          </p:nvSpPr>
          <p:spPr>
            <a:xfrm flipH="1">
              <a:off x="1142999" y="174368"/>
              <a:ext cx="369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자연재해로 인한 경제</a:t>
              </a:r>
              <a:endParaRPr lang="ko-KR" altLang="en-US" sz="2800" b="1" dirty="0"/>
            </a:p>
          </p:txBody>
        </p:sp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F243D331-B94A-416E-BE8C-3243FC33600C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A069A5FD-D101-4321-B442-A5AB5223CAFA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4A971EA-3476-409C-A7C1-C0E022B006D5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A36AF1A7-1C12-4420-9148-7C6577CA8D1C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44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731423" y="2323725"/>
            <a:ext cx="592822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2011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년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3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월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11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일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일본에서 발생한 </a:t>
            </a:r>
            <a:r>
              <a:rPr lang="ko-KR" altLang="en-US" sz="3200" dirty="0" err="1">
                <a:latin typeface="HY견명조" pitchFamily="18" charset="-127"/>
                <a:ea typeface="HY견명조" pitchFamily="18" charset="-127"/>
              </a:rPr>
              <a:t>도호쿠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대지진과 </a:t>
            </a:r>
            <a:r>
              <a:rPr lang="ko-KR" altLang="en-US" sz="3200" dirty="0" err="1">
                <a:latin typeface="HY견명조" pitchFamily="18" charset="-127"/>
                <a:ea typeface="HY견명조" pitchFamily="18" charset="-127"/>
              </a:rPr>
              <a:t>쓰나미로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 인하여 발생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태평양을 포함한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일대를 방사능으로 오염</a:t>
            </a:r>
            <a:endParaRPr lang="en-US" altLang="ko-KR" sz="3200" dirty="0">
              <a:latin typeface="HY견명조" pitchFamily="18" charset="-127"/>
              <a:ea typeface="HY견명조" pitchFamily="18" charset="-127"/>
            </a:endParaRPr>
          </a:p>
          <a:p>
            <a:pPr fontAlgn="base"/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약 </a:t>
            </a:r>
            <a:r>
              <a:rPr lang="en-US" altLang="ko-KR" sz="3200" dirty="0">
                <a:latin typeface="HY견명조" pitchFamily="18" charset="-127"/>
                <a:ea typeface="HY견명조" pitchFamily="18" charset="-127"/>
              </a:rPr>
              <a:t>500</a:t>
            </a:r>
            <a:r>
              <a:rPr lang="ko-KR" altLang="en-US" sz="3200" dirty="0">
                <a:latin typeface="HY견명조" pitchFamily="18" charset="-127"/>
                <a:ea typeface="HY견명조" pitchFamily="18" charset="-127"/>
              </a:rPr>
              <a:t>년 지속</a:t>
            </a:r>
          </a:p>
          <a:p>
            <a:pPr fontAlgn="base"/>
            <a:endParaRPr lang="ko-KR" altLang="en-US" sz="32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3579177" y="1186260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b="1" dirty="0"/>
              <a:t>피해 보고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83" y="2075568"/>
            <a:ext cx="5010718" cy="37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02707D-DA2B-4600-BE8E-14C780BB60EE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대지진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05948E7-6F85-41D8-B332-7041D838DA43}"/>
              </a:ext>
            </a:extLst>
          </p:cNvPr>
          <p:cNvGrpSpPr/>
          <p:nvPr/>
        </p:nvGrpSpPr>
        <p:grpSpPr>
          <a:xfrm>
            <a:off x="342900" y="-165100"/>
            <a:ext cx="4495799" cy="1435100"/>
            <a:chOff x="342900" y="-165100"/>
            <a:chExt cx="4495799" cy="1435100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30588506-9D0B-4ED8-9E4C-F861F56DA3E2}"/>
                </a:ext>
              </a:extLst>
            </p:cNvPr>
            <p:cNvGrpSpPr/>
            <p:nvPr/>
          </p:nvGrpSpPr>
          <p:grpSpPr>
            <a:xfrm>
              <a:off x="342900" y="-165100"/>
              <a:ext cx="800100" cy="1435100"/>
              <a:chOff x="342900" y="-165100"/>
              <a:chExt cx="800100" cy="1435100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03DDB9EE-50F8-42F5-A514-300C7BF50498}"/>
                  </a:ext>
                </a:extLst>
              </p:cNvPr>
              <p:cNvSpPr/>
              <p:nvPr/>
            </p:nvSpPr>
            <p:spPr>
              <a:xfrm>
                <a:off x="342900" y="-165100"/>
                <a:ext cx="800100" cy="1435100"/>
              </a:xfrm>
              <a:prstGeom prst="roundRect">
                <a:avLst/>
              </a:prstGeom>
              <a:solidFill>
                <a:srgbClr val="DEB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369F4C-0F13-420D-90E5-B21DC44DD92F}"/>
                  </a:ext>
                </a:extLst>
              </p:cNvPr>
              <p:cNvSpPr txBox="1"/>
              <p:nvPr/>
            </p:nvSpPr>
            <p:spPr>
              <a:xfrm>
                <a:off x="436310" y="241300"/>
                <a:ext cx="6094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latin typeface="210 맨발의청춘 B" panose="02020603020101020101" pitchFamily="18" charset="-127"/>
                    <a:ea typeface="210 맨발의청춘 B" panose="02020603020101020101" pitchFamily="18" charset="-127"/>
                  </a:rPr>
                  <a:t>2</a:t>
                </a:r>
                <a:endParaRPr lang="ko-KR" altLang="en-US" sz="2800" b="1" dirty="0"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6ECEAC-2B88-4004-80C3-355AACC37F73}"/>
                </a:ext>
              </a:extLst>
            </p:cNvPr>
            <p:cNvSpPr txBox="1"/>
            <p:nvPr/>
          </p:nvSpPr>
          <p:spPr>
            <a:xfrm flipH="1">
              <a:off x="1142999" y="174368"/>
              <a:ext cx="369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자연재해로 인한 경제</a:t>
              </a:r>
              <a:endParaRPr lang="ko-KR" altLang="en-US" sz="2800" b="1" dirty="0"/>
            </a:p>
          </p:txBody>
        </p:sp>
      </p:grpSp>
      <p:sp>
        <p:nvSpPr>
          <p:cNvPr id="23" name="타원 22">
            <a:extLst>
              <a:ext uri="{FF2B5EF4-FFF2-40B4-BE49-F238E27FC236}">
                <a16:creationId xmlns:a16="http://schemas.microsoft.com/office/drawing/2014/main" id="{7C74D45B-F6CB-45D8-9513-ECC312EDC68B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2E1A7EC-1257-41E4-8FFE-A52149203E9B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A048EE56-B7F7-4B7F-A9FE-2A78D7C1B22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0D12A96-8E45-4AA1-8072-B59E54F2C81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34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2682241" y="2774578"/>
            <a:ext cx="715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6000" b="1" dirty="0"/>
              <a:t>지진 당시 영상 보기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1FDB31-3CDB-481E-921D-6CDA97C674F0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대지진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2C94C53-C084-49F7-A43A-CBA1C537A765}"/>
              </a:ext>
            </a:extLst>
          </p:cNvPr>
          <p:cNvGrpSpPr/>
          <p:nvPr/>
        </p:nvGrpSpPr>
        <p:grpSpPr>
          <a:xfrm>
            <a:off x="342900" y="-165100"/>
            <a:ext cx="4495799" cy="1435100"/>
            <a:chOff x="342900" y="-165100"/>
            <a:chExt cx="4495799" cy="1435100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ECB9B27-8988-435D-A323-4C8F75A86821}"/>
                </a:ext>
              </a:extLst>
            </p:cNvPr>
            <p:cNvGrpSpPr/>
            <p:nvPr/>
          </p:nvGrpSpPr>
          <p:grpSpPr>
            <a:xfrm>
              <a:off x="342900" y="-165100"/>
              <a:ext cx="800100" cy="1435100"/>
              <a:chOff x="342900" y="-165100"/>
              <a:chExt cx="800100" cy="1435100"/>
            </a:xfrm>
          </p:grpSpPr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9E77C157-0274-45AB-AC59-0948A97BA61C}"/>
                  </a:ext>
                </a:extLst>
              </p:cNvPr>
              <p:cNvSpPr/>
              <p:nvPr/>
            </p:nvSpPr>
            <p:spPr>
              <a:xfrm>
                <a:off x="342900" y="-165100"/>
                <a:ext cx="800100" cy="1435100"/>
              </a:xfrm>
              <a:prstGeom prst="roundRect">
                <a:avLst/>
              </a:prstGeom>
              <a:solidFill>
                <a:srgbClr val="DEB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55AACD-7761-4EA8-8C92-1CD5D9B9574A}"/>
                  </a:ext>
                </a:extLst>
              </p:cNvPr>
              <p:cNvSpPr txBox="1"/>
              <p:nvPr/>
            </p:nvSpPr>
            <p:spPr>
              <a:xfrm>
                <a:off x="436310" y="241300"/>
                <a:ext cx="6094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latin typeface="210 맨발의청춘 B" panose="02020603020101020101" pitchFamily="18" charset="-127"/>
                    <a:ea typeface="210 맨발의청춘 B" panose="02020603020101020101" pitchFamily="18" charset="-127"/>
                  </a:rPr>
                  <a:t>2</a:t>
                </a:r>
                <a:endParaRPr lang="ko-KR" altLang="en-US" sz="2800" b="1" dirty="0"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2B9E9E-B06C-4EF4-9BE5-0EA76D61432F}"/>
                </a:ext>
              </a:extLst>
            </p:cNvPr>
            <p:cNvSpPr txBox="1"/>
            <p:nvPr/>
          </p:nvSpPr>
          <p:spPr>
            <a:xfrm flipH="1">
              <a:off x="1142999" y="174368"/>
              <a:ext cx="369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자연재해로 인한 경제</a:t>
              </a:r>
              <a:endParaRPr lang="ko-KR" altLang="en-US" sz="2800" b="1" dirty="0"/>
            </a:p>
          </p:txBody>
        </p:sp>
      </p:grpSp>
      <p:sp>
        <p:nvSpPr>
          <p:cNvPr id="21" name="타원 20">
            <a:extLst>
              <a:ext uri="{FF2B5EF4-FFF2-40B4-BE49-F238E27FC236}">
                <a16:creationId xmlns:a16="http://schemas.microsoft.com/office/drawing/2014/main" id="{56FBDD06-9FBB-491B-A6F9-186D29BD943D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3828A64-7040-450A-881E-EDE1F8F25964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29D0ECE8-4D84-4F7E-AC5B-584253E55042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CDD9DB7-1A7B-4762-9A3E-8387D96C37C0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08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217</Words>
  <Application>Microsoft Office PowerPoint</Application>
  <PresentationFormat>와이드스크린</PresentationFormat>
  <Paragraphs>77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210 맨발의청춘 B</vt:lpstr>
      <vt:lpstr>HY견명조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74</cp:revision>
  <dcterms:created xsi:type="dcterms:W3CDTF">2017-09-14T12:59:06Z</dcterms:created>
  <dcterms:modified xsi:type="dcterms:W3CDTF">2017-10-09T08:09:22Z</dcterms:modified>
</cp:coreProperties>
</file>