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77" r:id="rId10"/>
    <p:sldId id="303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0B"/>
    <a:srgbClr val="DEB2BC"/>
    <a:srgbClr val="109CEB"/>
    <a:srgbClr val="0C0D7D"/>
    <a:srgbClr val="FFFFFF"/>
    <a:srgbClr val="ED1F24"/>
    <a:srgbClr val="809FF5"/>
    <a:srgbClr val="767171"/>
    <a:srgbClr val="BC6378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84375" autoAdjust="0"/>
  </p:normalViewPr>
  <p:slideViewPr>
    <p:cSldViewPr snapToGrid="0">
      <p:cViewPr varScale="1">
        <p:scale>
          <a:sx n="76" d="100"/>
          <a:sy n="76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13B-C112-4548-A4A1-2C07C918B78D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4726-6CC6-43AC-9CEE-04625E9EF1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2015</a:t>
            </a:r>
            <a:r>
              <a:rPr lang="ko-KR" altLang="en-US" dirty="0"/>
              <a:t>년 기준 일본의 애니메이션은 전 세계 </a:t>
            </a:r>
            <a:r>
              <a:rPr lang="en-US" altLang="ko-KR" dirty="0"/>
              <a:t>TV</a:t>
            </a:r>
            <a:r>
              <a:rPr lang="ko-KR" altLang="en-US" dirty="0"/>
              <a:t>에 방영되는 애니메이션 중 </a:t>
            </a:r>
            <a:r>
              <a:rPr lang="en-US" altLang="ko-KR" dirty="0"/>
              <a:t>60%</a:t>
            </a:r>
            <a:r>
              <a:rPr lang="ko-KR" altLang="en-US" dirty="0"/>
              <a:t>를 기록하고 있다</a:t>
            </a:r>
            <a:r>
              <a:rPr lang="en-US" altLang="ko-KR" dirty="0"/>
              <a:t>. </a:t>
            </a:r>
            <a:r>
              <a:rPr lang="ko-KR" altLang="en-US" dirty="0"/>
              <a:t>이렇게 일본의 애니메이션은 전세계를 </a:t>
            </a:r>
            <a:r>
              <a:rPr lang="ko-KR" altLang="en-US" dirty="0" err="1"/>
              <a:t>앞도하며</a:t>
            </a:r>
            <a:r>
              <a:rPr lang="ko-KR" altLang="en-US" dirty="0"/>
              <a:t> 큰 시장을 차지하고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15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‘기동전사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건담’이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방영되기 시작하면서 애니메이션이 아이들이 아닌 성인들도 즐길 수 있게 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한 이때부터 일본에서는 로봇이라는 애니메이션을 장난감으로 상품화를 하기 위해서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건담’로봇의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애니메이션을 많이 생산하기 시작했다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단순히 어린 아이들을 대상으로 만든 애니메이션이 아닌 성인들을 대상으로 만든 애니메이션들도 많다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잔인하다거나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선정적이다거나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드라마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연애들 다양한 소재를 스토리로 다루면서 성인들도 충분히 즐길 수 있는 애니메이션을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5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토에이에서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만난 미야자키 하야오와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다카하다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이사오는 애니메이션으로 자신들의 이야기를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하자며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지브리는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설립한다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그리하여 인간의 문명과 자연세계의 갈등을 다룬 독특한 세계관을 가진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장편 애니메이션을 위주로 제작을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붉은돼지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폼포코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너구리 대작전으로 일본 내에서 디즈니의 인기를 추월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성의 작품으로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이루어낸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엔의 수익을 내고 작품성을 인정받으며 전 세계 사람들에 감동을 주는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전 세계 사람들은 일본의 애니메이션을 더 더욱 인정하게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역대로 엄청난 애니메이션 스튜디오가 탄생하게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44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그리하여 인간의 문명과 자연세계의 갈등을 다룬 독특한 세계관을 가진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장편 애니메이션을 위주로 제작을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붉은돼지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폼포코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너구리 대작전으로 일본 내에서 디즈니의 인기를 추월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성의 작품으로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이루어낸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엔의 수익을 내고 작품성을 인정받으며 전 세계 사람들에 감동을 주는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전 세계 사람들은 일본의 애니메이션을 더 더욱 인정하게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역대로 엄청난 애니메이션 스튜디오가 탄생하게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3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세계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위의 로봇 생산국 이고 세계 산업용 로봇 시장의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점유 하고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로봇산업이 발달한 배경에는 뜻 밖에도 애니메이션이 있다고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로봇 연구의 시초는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데즈카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오사무의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‘철완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아톰’에서부터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시작된다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연구자들은 로봇 분야에서 중요하게 여겨지지 않았던 인간형 로봇을 끊임없이 연구하여 이와 같은 완성을 했다는 이야기도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429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홍콩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태국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대만 등에서는 거의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주일 정도의 차이로 일본에서 방송 애니메이션 작품이 방송되고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인터넷 에서는 해외의 애니메이션 배달을 해 일본에서의 방송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후에는 전 세계적으로 일본의 애니메이션을 볼 수 있게 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시대가 들어서면서 이렇게 빠르고 쉽게 일본의 애니메이션을 판매 할 수 있고 독자들을 빠르게 시청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이렇듯 큰 장점이 있지만 단점 있기 마련이다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최근에는 해외를 중심으로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불법 애니메이션 전달 사이트가 존재하고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해외 수출 확장을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어렵게하고있다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 산업 성 시산에 따르면 불법 복제로 인한 손실은 중국에서만 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5600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조엔을 넘어 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것으로되어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불법을 전달하고있는 사이트에 삭제 요청을 해 나가는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노력이되어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22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 정보 통신 정책 연구 의 발표에 따르면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일본의 방송 콘텐츠 해외 수출액은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억엔 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중 애니메이션이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62.2%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차지하고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북미 시장에서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85.1%,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유럽에서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86.7%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방송 콘텐츠 해외 수출은 거의 애니메이션이라는 상황이다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장르의 애니메이션을 끝없이 만들어 내고 다양한 스토리와 상상력을 마음 것 표현하는 일본의 애니메이션은 이러한 성장 배경이 있었기에 지금과 같이 세계가 인정을 하고 엄청난 애니메이션의 경제 효과를 누리고 있는 것으로 확인 할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41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미국에 수출된 아톰은 최고 시청률 </a:t>
            </a:r>
            <a:r>
              <a:rPr lang="en-US" altLang="ko-KR" dirty="0"/>
              <a:t>65% </a:t>
            </a:r>
            <a:r>
              <a:rPr lang="ko-KR" altLang="en-US" dirty="0"/>
              <a:t>스페인의 짱구는 </a:t>
            </a:r>
            <a:r>
              <a:rPr lang="ko-KR" altLang="en-US" dirty="0" err="1"/>
              <a:t>못말려가</a:t>
            </a:r>
            <a:r>
              <a:rPr lang="ko-KR" altLang="en-US" dirty="0"/>
              <a:t> </a:t>
            </a:r>
            <a:r>
              <a:rPr lang="en-US" altLang="ko-KR" dirty="0"/>
              <a:t>42% </a:t>
            </a:r>
            <a:r>
              <a:rPr lang="ko-KR" altLang="en-US" dirty="0"/>
              <a:t>프랑스에서는 </a:t>
            </a:r>
            <a:r>
              <a:rPr lang="ko-KR" altLang="en-US" dirty="0" err="1"/>
              <a:t>드래곤볼이</a:t>
            </a:r>
            <a:r>
              <a:rPr lang="ko-KR" altLang="en-US" dirty="0"/>
              <a:t> </a:t>
            </a:r>
            <a:r>
              <a:rPr lang="en-US" altLang="ko-KR" dirty="0"/>
              <a:t>67% </a:t>
            </a:r>
            <a:r>
              <a:rPr lang="ko-KR" altLang="en-US" dirty="0"/>
              <a:t>의 각각의 최고의 시청률을 기록했다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54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한편 포켓몬스터는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전 세계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 개국에 수출되어 현재까지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조엔 이상의 경제효과를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 하듯 일본의 애니메이션 경제의 규모는 아주 크다고 볼 수 있으며 이에 따라 일본의 애니메이션의 경제 발전이 어떻게 이루어졌는지 살펴 볼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03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일본에서 애니메이션은 외국의 디즈니에서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미키마우스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피터팬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백설 공주와 일곱 난쟁이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피노키오 등 서양에서는 훌륭한 애니메이션이 만들어 지고 영화의 한 장르로 자리를 잡아가고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일본 영화사 에서도 그때 당시 작화가 였었던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인으로부터 시작이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 때는 그냥 신문에 올라오는 단편 컷 만화가 다였다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56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설립되었고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동양의 디즈니가 되는 것을 꿈꾸었다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디즈니 스튜디오의 기계 시스템을 들여와 애니메이션을 디즈니 방식으로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사에서는 일본의 최초의 장편 애니메이션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백사전’을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디즈니와 같은 방식으로 애니메이션을 제작 하면 막대한 비용이 들었기 때문에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아톰과 같은 방식으로 애니메이션을 제작하기 시작했다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5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본격적인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애니메이션의 시작은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데즈카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오사무가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디즈니에 감명을 받아 만들어낸 일본의 최초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 이었던 철완의 아톰이 태어나고 같은 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미국의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 boy’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제목으로 방송이 되었고 첫 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27.4%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시청률이 나왔다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아톰은 만화가 먼저 연재되고 난 이후에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애니메이션으로 나왔기 때문에 디즈니와 다르게 다양한 스토리를 접목시켜 보여주었다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아톰은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 작품 사상 첫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머천다이징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도입한다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캐릭터 상품 사용 허락 제 판권 비즈니스에 의한 수입 확보가 가능했다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30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움직이지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움직이지 않는 대신 대사와 드라마를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입만 벙긋대면서 이야기를 만들어 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움직임이 없어지면 캐릭터가 자유로워지고 복잡한 로봇도 만들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옛날에는 로봇이 그저 원형이었는데 보다 사실적인 로봇과 우주선을 그릴 수 있게 된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디즈니는 멀티플레인 카메라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다단식으로 된 유리판에 설치된 촬영기 거리에 따라 초점을 조절하면서 원근감을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이용하여 배경과 인물을 각각 다른 높이에서 촬영함으로써 영상의 입체적으로 표현할 수 있게 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덕분에 평면적인 영상에는 깊이가 더해졌다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장의 움직임으로 만드는 ‘풀 애니메이션’ 방식으로 캐릭터의 움직임은 훨씬 사실적으로 구현되었다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73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움직이지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움직이지 않는 대신 대사와 드라마를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입만 벙긋대면서 이야기를 만들어 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움직임이 없어지면 캐릭터가 자유로워지고 복잡한 로봇도 만들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옛날에는 로봇이 그저 원형이었는데 보다 사실적인 로봇과 우주선을 그릴 수 있게 된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디즈니는 멀티플레인 카메라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다단식으로 된 유리판에 설치된 촬영기 거리에 따라 초점을 조절하면서 원근감을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이용하여 배경과 인물을 각각 다른 높이에서 촬영함으로써 영상의 입체적으로 표현할 수 있게 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덕분에 평면적인 영상에는 깊이가 더해졌다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장의 움직임으로 만드는 ‘풀 애니메이션’ 방식으로 캐릭터의 움직임은 훨씬 사실적으로 구현되었다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39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애니메이션이 성장할 수 있었던 이유는 일본의 만화에서 나온다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만화는 독자들이 매주 연재되는 만화를 구매하여 읽어야 하는 노력이 필요하다 그런 독자들을 만화로 사로잡기 위해서는 매회 마다 재미있는 스토리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세계관 등을 이용해 독자를 잡아야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과정을 걸쳐 독자들이 많이 구매 하거나 하지 않으면서 만화의 인기 여부를 판단 할 수 있게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그렇게 해서 독자들로부터 구매가 많이 되고 인기가 있는 만화가 애니메이션으로 만들어진다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만화가 재미있는 애니메이션을 만들 수 있는 원동력이라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C9380-7E97-4CD4-B699-0EB4931F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151ACF-47D2-4800-B4FF-722FAE16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4D904-C1C3-44BA-9907-15D46D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F1E58-8942-4150-A4AA-B2D33D9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E1CA4-A488-4B3B-998E-00CDE94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6789-CB9A-4EEF-B6DC-2AACFD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03A89-8A36-4DD1-BE70-4AD91F8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9C0FB-E814-4D37-B4AE-6B8EC5F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F5D97-84CF-4346-80F3-F644541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3737F-27B4-48A4-AB49-0003364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D0F08E-3AF1-4C98-8D6A-5F732868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5F56B-3C0A-4ACF-B1D5-9CF06A571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8CAE1-28E2-4480-B504-104B254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98A33-2F73-43E8-940D-4FC79F9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2C952-FCBC-4FDA-81CB-900A2B3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E76CC-D7F1-484F-8B64-E743DA6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6C97-6F2E-4B5B-9E90-26C0144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2E516-27E7-4C20-9842-A8059AC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D55AFF-444D-447A-914E-E8BC3825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C8D-19D6-4A39-A3B1-9835DF3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85787-0E90-4388-9048-9653C39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D07D6-A4D3-4AE2-A9B4-E300994A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6C4F4-CF94-4C67-B95D-59401D0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34DB0-A79D-4125-A0AF-D11D056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AD79-9547-49CA-8E8C-C09D927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E1299-3A3D-4079-8E9D-3F92115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ED87F-A304-4A3F-A63E-C4966CA6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C5443-6180-4DAA-BED1-5B583E5C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7C645B-6DA4-430B-B56E-D34F92A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D2020-E207-451C-9395-15A318E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CBE3DA-DD69-4683-A0BC-FD0EAFD9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3A140-0597-41BF-B15A-1A5F9B9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5DFD7-8E50-48A1-8FD0-119607B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59BC34-119E-40DB-8216-BBAC02EF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CE28C0-BCE1-483B-BB19-B7FCAC09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5EEB9-F277-488E-8D38-11DAD48E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790F1D-FCE8-4EAB-8A7C-8C010DE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BA3EF7-55AA-4E37-87D4-45BCB3FD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354708-47F3-447B-AFC0-024E0C2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797C4-BD1A-4A61-813F-2BC8591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0F580-C5FE-4F18-98C3-39895D4C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F577B-8768-4997-95E5-9FF98E54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AF414-C53D-431E-9DC2-8E54788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D0090-772A-4924-97AA-E9920C5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0DE-5047-453F-9152-09382FA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D048E-B59A-40F6-BCD2-B3D7F1D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9593D-58C5-43B2-846F-4D37A4B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146D4-05F0-4432-AE42-7DD11730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41F8A4-987F-4999-A18D-60E06C56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07B45-06CF-4B0D-8984-2998883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13931C-8624-4353-AD85-958A797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6FC8F8-885D-4EEA-84EB-D6305C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3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A0A45-993A-46E1-9E10-7FB9480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6B7D-FB55-4099-80D4-671865D7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47F28-B89A-4BE5-9D3E-9F25B609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8E327-6522-42E0-9DC5-C2A8F57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1EBEB-5AA8-4185-ACAF-5FA506A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03EF6C-CF3F-4707-AA77-2143C69B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8A147-09BB-4CDA-BB08-C4BBDB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81CED-A04A-43DB-8606-CF3B5281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B5D18-5BEB-464F-BBF6-0621117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4F61C-8CA7-4282-8381-F7AEB79D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B70F-5748-427C-9890-A9CA91B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6.gi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microsoft.com/office/2007/relationships/hdphoto" Target="../media/hdphoto5.wdp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2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6">
            <a:extLst>
              <a:ext uri="{FF2B5EF4-FFF2-40B4-BE49-F238E27FC236}">
                <a16:creationId xmlns:a16="http://schemas.microsoft.com/office/drawing/2014/main" id="{C3B91DCE-ECCE-4962-8886-9DB12A4F93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80BA13-F937-41FE-88E0-6692316C263A}"/>
              </a:ext>
            </a:extLst>
          </p:cNvPr>
          <p:cNvGrpSpPr/>
          <p:nvPr/>
        </p:nvGrpSpPr>
        <p:grpSpPr>
          <a:xfrm>
            <a:off x="1320136" y="1090347"/>
            <a:ext cx="8993118" cy="3546751"/>
            <a:chOff x="1275536" y="1338147"/>
            <a:chExt cx="8993118" cy="354675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9A5721F-974E-4C57-A0A2-7C504D642AFD}"/>
                </a:ext>
              </a:extLst>
            </p:cNvPr>
            <p:cNvSpPr/>
            <p:nvPr/>
          </p:nvSpPr>
          <p:spPr>
            <a:xfrm>
              <a:off x="2848810" y="1625847"/>
              <a:ext cx="6382432" cy="2686124"/>
            </a:xfrm>
            <a:prstGeom prst="rect">
              <a:avLst/>
            </a:prstGeom>
            <a:noFill/>
            <a:ln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DF0426-EBAA-4506-9348-999F99310B53}"/>
                </a:ext>
              </a:extLst>
            </p:cNvPr>
            <p:cNvSpPr txBox="1"/>
            <p:nvPr/>
          </p:nvSpPr>
          <p:spPr>
            <a:xfrm>
              <a:off x="3042733" y="1736309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65100">
                    <a:solidFill>
                      <a:srgbClr val="DEB2BC"/>
                    </a:solidFill>
                  </a:ln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일본</a:t>
              </a:r>
              <a:r>
                <a:rPr lang="ko-KR" altLang="en-US" sz="7200" b="1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의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E4587A4-D0E5-424D-86C4-68242C39F89D}"/>
                </a:ext>
              </a:extLst>
            </p:cNvPr>
            <p:cNvSpPr/>
            <p:nvPr/>
          </p:nvSpPr>
          <p:spPr>
            <a:xfrm>
              <a:off x="4994393" y="2968910"/>
              <a:ext cx="42033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7200" b="1" dirty="0">
                  <a:ln w="165100">
                    <a:solidFill>
                      <a:schemeClr val="tx1"/>
                    </a:solidFill>
                  </a:ln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경제</a:t>
              </a:r>
              <a:r>
                <a:rPr lang="ko-KR" altLang="en-US" sz="7200" b="1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 발전</a:t>
              </a: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E927B55B-C508-4BF9-97E7-3E1478C8F9E5}"/>
                </a:ext>
              </a:extLst>
            </p:cNvPr>
            <p:cNvSpPr/>
            <p:nvPr/>
          </p:nvSpPr>
          <p:spPr>
            <a:xfrm>
              <a:off x="2848810" y="1625847"/>
              <a:ext cx="731520" cy="731520"/>
            </a:xfrm>
            <a:custGeom>
              <a:avLst/>
              <a:gdLst>
                <a:gd name="connsiteX0" fmla="*/ 0 w 731520"/>
                <a:gd name="connsiteY0" fmla="*/ 731520 h 731520"/>
                <a:gd name="connsiteX1" fmla="*/ 0 w 731520"/>
                <a:gd name="connsiteY1" fmla="*/ 0 h 731520"/>
                <a:gd name="connsiteX2" fmla="*/ 731520 w 73152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731520">
                  <a:moveTo>
                    <a:pt x="0" y="731520"/>
                  </a:moveTo>
                  <a:lnTo>
                    <a:pt x="0" y="0"/>
                  </a:lnTo>
                  <a:lnTo>
                    <a:pt x="731520" y="0"/>
                  </a:lnTo>
                </a:path>
              </a:pathLst>
            </a:custGeom>
            <a:noFill/>
            <a:ln w="238125" cap="rnd"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52D5AA42-721E-44A4-AAEB-6E5C7BC55604}"/>
                </a:ext>
              </a:extLst>
            </p:cNvPr>
            <p:cNvSpPr/>
            <p:nvPr/>
          </p:nvSpPr>
          <p:spPr>
            <a:xfrm rot="16200000" flipV="1">
              <a:off x="8499722" y="3580451"/>
              <a:ext cx="731520" cy="731520"/>
            </a:xfrm>
            <a:custGeom>
              <a:avLst/>
              <a:gdLst>
                <a:gd name="connsiteX0" fmla="*/ 0 w 731520"/>
                <a:gd name="connsiteY0" fmla="*/ 731520 h 731520"/>
                <a:gd name="connsiteX1" fmla="*/ 0 w 731520"/>
                <a:gd name="connsiteY1" fmla="*/ 0 h 731520"/>
                <a:gd name="connsiteX2" fmla="*/ 731520 w 73152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731520">
                  <a:moveTo>
                    <a:pt x="0" y="731520"/>
                  </a:moveTo>
                  <a:lnTo>
                    <a:pt x="0" y="0"/>
                  </a:lnTo>
                  <a:lnTo>
                    <a:pt x="731520" y="0"/>
                  </a:lnTo>
                </a:path>
              </a:pathLst>
            </a:custGeom>
            <a:noFill/>
            <a:ln w="238125" cap="rnd"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8AFB51-0D4D-4CC7-AC1D-4BB6F04C9FA5}"/>
                </a:ext>
              </a:extLst>
            </p:cNvPr>
            <p:cNvSpPr txBox="1"/>
            <p:nvPr/>
          </p:nvSpPr>
          <p:spPr>
            <a:xfrm>
              <a:off x="3038400" y="1723262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2700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일본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3DAA4-8AC5-471A-BD51-E874566FB49C}"/>
                </a:ext>
              </a:extLst>
            </p:cNvPr>
            <p:cNvSpPr txBox="1"/>
            <p:nvPr/>
          </p:nvSpPr>
          <p:spPr>
            <a:xfrm>
              <a:off x="4983241" y="2959694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경제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DDF9CC7-C53D-4BED-9BDF-CC760EEF93AA}"/>
                </a:ext>
              </a:extLst>
            </p:cNvPr>
            <p:cNvSpPr/>
            <p:nvPr/>
          </p:nvSpPr>
          <p:spPr>
            <a:xfrm>
              <a:off x="6446945" y="1338147"/>
              <a:ext cx="3821709" cy="162603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6996BEC-11BA-4CC9-8C1A-CC9A6A8CA11F}"/>
                </a:ext>
              </a:extLst>
            </p:cNvPr>
            <p:cNvSpPr/>
            <p:nvPr/>
          </p:nvSpPr>
          <p:spPr>
            <a:xfrm>
              <a:off x="1275536" y="2917489"/>
              <a:ext cx="3748778" cy="1746898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FF01B51-0F5E-41BF-BABF-1A258AD2C47B}"/>
                </a:ext>
              </a:extLst>
            </p:cNvPr>
            <p:cNvSpPr/>
            <p:nvPr/>
          </p:nvSpPr>
          <p:spPr>
            <a:xfrm>
              <a:off x="9089391" y="1444311"/>
              <a:ext cx="1139328" cy="1687509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C3F5A3E-B7EA-4852-A56B-FC62C0AD88CC}"/>
                </a:ext>
              </a:extLst>
            </p:cNvPr>
            <p:cNvSpPr/>
            <p:nvPr/>
          </p:nvSpPr>
          <p:spPr>
            <a:xfrm>
              <a:off x="1282847" y="3138000"/>
              <a:ext cx="3748778" cy="1746898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612A36-64FA-4E35-A19A-A7116D83EB2F}"/>
              </a:ext>
            </a:extLst>
          </p:cNvPr>
          <p:cNvSpPr txBox="1"/>
          <p:nvPr/>
        </p:nvSpPr>
        <p:spPr>
          <a:xfrm>
            <a:off x="5827082" y="589297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ko-KR" altLang="en-US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B6A08-B7CA-45C5-A24D-D8359CDEE7CD}"/>
              </a:ext>
            </a:extLst>
          </p:cNvPr>
          <p:cNvSpPr txBox="1"/>
          <p:nvPr/>
        </p:nvSpPr>
        <p:spPr>
          <a:xfrm>
            <a:off x="5410766" y="6180878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혜군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유진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지윤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화수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D62EF82-D971-48BF-83F2-72BAE9A81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73" r="32980" b="54959"/>
          <a:stretch/>
        </p:blipFill>
        <p:spPr>
          <a:xfrm>
            <a:off x="5928609" y="5532138"/>
            <a:ext cx="349629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미국 애니메이션 </a:t>
            </a:r>
            <a:r>
              <a:rPr lang="en-US" altLang="ko-KR" dirty="0"/>
              <a:t>vs </a:t>
            </a:r>
            <a:r>
              <a:rPr lang="ko-KR" altLang="en-US" dirty="0"/>
              <a:t>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D135579-6823-457F-91B1-F02BFB0AD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70096"/>
              </p:ext>
            </p:extLst>
          </p:nvPr>
        </p:nvGraphicFramePr>
        <p:xfrm>
          <a:off x="342900" y="1583696"/>
          <a:ext cx="11512551" cy="4849915"/>
        </p:xfrm>
        <a:graphic>
          <a:graphicData uri="http://schemas.openxmlformats.org/drawingml/2006/table">
            <a:tbl>
              <a:tblPr/>
              <a:tblGrid>
                <a:gridCol w="5041900">
                  <a:extLst>
                    <a:ext uri="{9D8B030D-6E8A-4147-A177-3AD203B41FA5}">
                      <a16:colId xmlns:a16="http://schemas.microsoft.com/office/drawing/2014/main" val="172422247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6413959"/>
                    </a:ext>
                  </a:extLst>
                </a:gridCol>
                <a:gridCol w="5035551">
                  <a:extLst>
                    <a:ext uri="{9D8B030D-6E8A-4147-A177-3AD203B41FA5}">
                      <a16:colId xmlns:a16="http://schemas.microsoft.com/office/drawing/2014/main" val="244478168"/>
                    </a:ext>
                  </a:extLst>
                </a:gridCol>
              </a:tblGrid>
              <a:tr h="616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            미국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VS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           일본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9549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장편 애니메이션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연재 방법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단편 애니메이션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56373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장기간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연재 기간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매 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5253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분업화 된 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제작 방식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감독의 철학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2455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우정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사랑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권선징악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스토리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다양한 나라의 풍속 습관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위인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17576"/>
                  </a:ext>
                </a:extLst>
              </a:tr>
            </a:tbl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:a16="http://schemas.microsoft.com/office/drawing/2014/main" id="{7CF0D7D2-6A9E-47C9-BD8A-116DBC38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03" y="2313554"/>
            <a:ext cx="682408" cy="68240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CB9F2C2-E01D-4220-B81E-A672A6459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05" y="2221438"/>
            <a:ext cx="486307" cy="76393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83029EA-4A50-4523-8C40-7D571C8B5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66" y="1704662"/>
            <a:ext cx="433320" cy="4333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5E93A23-8E90-4146-9AF2-404904B71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10" y="1704662"/>
            <a:ext cx="445502" cy="4333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B161290-D606-459F-BD57-52A95340A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32" y="4438476"/>
            <a:ext cx="559751" cy="55975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7DC28FD-85FA-4900-A4B7-058EEEC209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7" y="5515071"/>
            <a:ext cx="538238" cy="53823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35ED05-03D7-4503-9E91-08E6EFE70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6" y="4422463"/>
            <a:ext cx="619306" cy="61930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19D0E76-F0FC-47B9-9385-9269F82A6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80" y="5478492"/>
            <a:ext cx="611396" cy="6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미국 애니메이션 </a:t>
            </a:r>
            <a:r>
              <a:rPr lang="en-US" altLang="ko-KR" dirty="0"/>
              <a:t>vs </a:t>
            </a:r>
            <a:r>
              <a:rPr lang="ko-KR" altLang="en-US" dirty="0"/>
              <a:t>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C1F42F12-4E5F-4B25-9239-D79090024F4B}"/>
              </a:ext>
            </a:extLst>
          </p:cNvPr>
          <p:cNvCxnSpPr/>
          <p:nvPr/>
        </p:nvCxnSpPr>
        <p:spPr>
          <a:xfrm>
            <a:off x="6096000" y="1270000"/>
            <a:ext cx="0" cy="5321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D4448FAD-9872-4C61-88EB-ADFBA5087685}"/>
              </a:ext>
            </a:extLst>
          </p:cNvPr>
          <p:cNvGrpSpPr/>
          <p:nvPr/>
        </p:nvGrpSpPr>
        <p:grpSpPr>
          <a:xfrm>
            <a:off x="846508" y="1890961"/>
            <a:ext cx="4757835" cy="2559412"/>
            <a:chOff x="846508" y="1890961"/>
            <a:chExt cx="4757835" cy="2559412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F4828C6-C88B-4BFB-ADAC-7B7FAC802F91}"/>
                </a:ext>
              </a:extLst>
            </p:cNvPr>
            <p:cNvGrpSpPr/>
            <p:nvPr/>
          </p:nvGrpSpPr>
          <p:grpSpPr>
            <a:xfrm rot="16200000">
              <a:off x="1945720" y="791749"/>
              <a:ext cx="2559412" cy="4757835"/>
              <a:chOff x="939957" y="1207216"/>
              <a:chExt cx="2204864" cy="4098747"/>
            </a:xfrm>
          </p:grpSpPr>
          <p:sp>
            <p:nvSpPr>
              <p:cNvPr id="44" name="모서리가 둥근 직사각형 419">
                <a:extLst>
                  <a:ext uri="{FF2B5EF4-FFF2-40B4-BE49-F238E27FC236}">
                    <a16:creationId xmlns:a16="http://schemas.microsoft.com/office/drawing/2014/main" id="{4DC1EE4C-3BE3-486B-8CF4-0C7BD79D7D7F}"/>
                  </a:ext>
                </a:extLst>
              </p:cNvPr>
              <p:cNvSpPr/>
              <p:nvPr/>
            </p:nvSpPr>
            <p:spPr>
              <a:xfrm>
                <a:off x="939957" y="1207216"/>
                <a:ext cx="2204864" cy="4098747"/>
              </a:xfrm>
              <a:prstGeom prst="roundRect">
                <a:avLst>
                  <a:gd name="adj" fmla="val 10101"/>
                </a:avLst>
              </a:prstGeom>
              <a:solidFill>
                <a:schemeClr val="bg1"/>
              </a:solidFill>
              <a:ln w="12700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" name="모서리가 둥근 직사각형 421">
                <a:extLst>
                  <a:ext uri="{FF2B5EF4-FFF2-40B4-BE49-F238E27FC236}">
                    <a16:creationId xmlns:a16="http://schemas.microsoft.com/office/drawing/2014/main" id="{4B134D34-AC43-49AC-B1CC-7FB24BED49EC}"/>
                  </a:ext>
                </a:extLst>
              </p:cNvPr>
              <p:cNvSpPr/>
              <p:nvPr/>
            </p:nvSpPr>
            <p:spPr>
              <a:xfrm>
                <a:off x="1790361" y="1410126"/>
                <a:ext cx="504056" cy="45719"/>
              </a:xfrm>
              <a:prstGeom prst="roundRect">
                <a:avLst>
                  <a:gd name="adj" fmla="val 50000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D2D496E3-07B3-4442-B0D5-F0214E3F5B79}"/>
                  </a:ext>
                </a:extLst>
              </p:cNvPr>
              <p:cNvSpPr/>
              <p:nvPr/>
            </p:nvSpPr>
            <p:spPr>
              <a:xfrm>
                <a:off x="1675866" y="1410126"/>
                <a:ext cx="45719" cy="45719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B56E5D63-628E-4030-B16A-94F93387A8EF}"/>
                  </a:ext>
                </a:extLst>
              </p:cNvPr>
              <p:cNvSpPr/>
              <p:nvPr/>
            </p:nvSpPr>
            <p:spPr>
              <a:xfrm>
                <a:off x="2005350" y="1301565"/>
                <a:ext cx="72165" cy="72165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F2F8729D-B8E7-4AFF-95F5-2085E03617FB}"/>
                </a:ext>
              </a:extLst>
            </p:cNvPr>
            <p:cNvGrpSpPr/>
            <p:nvPr/>
          </p:nvGrpSpPr>
          <p:grpSpPr>
            <a:xfrm>
              <a:off x="5104357" y="2944853"/>
              <a:ext cx="449014" cy="449014"/>
              <a:chOff x="2996888" y="5960410"/>
              <a:chExt cx="449014" cy="449014"/>
            </a:xfrm>
          </p:grpSpPr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2D02D499-66CE-4EAB-9055-FBCFF0FF1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654" y="5973817"/>
                <a:ext cx="433320" cy="433320"/>
              </a:xfrm>
              <a:prstGeom prst="rect">
                <a:avLst/>
              </a:prstGeom>
            </p:spPr>
          </p:pic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1123069B-D4FF-494E-BDE2-20D9CAEB0CE8}"/>
                  </a:ext>
                </a:extLst>
              </p:cNvPr>
              <p:cNvSpPr/>
              <p:nvPr/>
            </p:nvSpPr>
            <p:spPr>
              <a:xfrm>
                <a:off x="2996888" y="5960410"/>
                <a:ext cx="449014" cy="4490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39504B84-B3F3-4195-9090-A7CA5201B7DE}"/>
              </a:ext>
            </a:extLst>
          </p:cNvPr>
          <p:cNvGrpSpPr/>
          <p:nvPr/>
        </p:nvGrpSpPr>
        <p:grpSpPr>
          <a:xfrm>
            <a:off x="6599337" y="1870107"/>
            <a:ext cx="4747235" cy="2553710"/>
            <a:chOff x="6599337" y="1870107"/>
            <a:chExt cx="4747235" cy="255371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D99E188-9501-4A49-A87A-2636CB55C893}"/>
                </a:ext>
              </a:extLst>
            </p:cNvPr>
            <p:cNvGrpSpPr/>
            <p:nvPr/>
          </p:nvGrpSpPr>
          <p:grpSpPr>
            <a:xfrm rot="5400000">
              <a:off x="7696100" y="773344"/>
              <a:ext cx="2553710" cy="4747235"/>
              <a:chOff x="939957" y="1207216"/>
              <a:chExt cx="2204864" cy="4098747"/>
            </a:xfrm>
          </p:grpSpPr>
          <p:sp>
            <p:nvSpPr>
              <p:cNvPr id="37" name="모서리가 둥근 직사각형 419">
                <a:extLst>
                  <a:ext uri="{FF2B5EF4-FFF2-40B4-BE49-F238E27FC236}">
                    <a16:creationId xmlns:a16="http://schemas.microsoft.com/office/drawing/2014/main" id="{2632990C-0A8E-4496-AC55-8961F4194E4B}"/>
                  </a:ext>
                </a:extLst>
              </p:cNvPr>
              <p:cNvSpPr/>
              <p:nvPr/>
            </p:nvSpPr>
            <p:spPr>
              <a:xfrm>
                <a:off x="939957" y="1207216"/>
                <a:ext cx="2204864" cy="4098747"/>
              </a:xfrm>
              <a:prstGeom prst="roundRect">
                <a:avLst>
                  <a:gd name="adj" fmla="val 10101"/>
                </a:avLst>
              </a:prstGeom>
              <a:solidFill>
                <a:schemeClr val="bg1"/>
              </a:solidFill>
              <a:ln w="12700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39" name="모서리가 둥근 직사각형 421">
                <a:extLst>
                  <a:ext uri="{FF2B5EF4-FFF2-40B4-BE49-F238E27FC236}">
                    <a16:creationId xmlns:a16="http://schemas.microsoft.com/office/drawing/2014/main" id="{083D9002-6B93-4D0C-9C55-9368BA6950A6}"/>
                  </a:ext>
                </a:extLst>
              </p:cNvPr>
              <p:cNvSpPr/>
              <p:nvPr/>
            </p:nvSpPr>
            <p:spPr>
              <a:xfrm>
                <a:off x="1790361" y="1410126"/>
                <a:ext cx="504056" cy="45719"/>
              </a:xfrm>
              <a:prstGeom prst="roundRect">
                <a:avLst>
                  <a:gd name="adj" fmla="val 50000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ABB9CF42-1372-4EE0-B61F-E2F4F73C3E53}"/>
                  </a:ext>
                </a:extLst>
              </p:cNvPr>
              <p:cNvSpPr/>
              <p:nvPr/>
            </p:nvSpPr>
            <p:spPr>
              <a:xfrm>
                <a:off x="1675866" y="1410126"/>
                <a:ext cx="45719" cy="45719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FD192471-ED20-47FC-AEA1-16081622CD34}"/>
                  </a:ext>
                </a:extLst>
              </p:cNvPr>
              <p:cNvSpPr/>
              <p:nvPr/>
            </p:nvSpPr>
            <p:spPr>
              <a:xfrm>
                <a:off x="2005350" y="1301565"/>
                <a:ext cx="72165" cy="72165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024D542-F79E-415C-AF91-3018D5B2D042}"/>
                </a:ext>
              </a:extLst>
            </p:cNvPr>
            <p:cNvGrpSpPr/>
            <p:nvPr/>
          </p:nvGrpSpPr>
          <p:grpSpPr>
            <a:xfrm>
              <a:off x="6645306" y="2942566"/>
              <a:ext cx="455646" cy="449014"/>
              <a:chOff x="8754743" y="5960410"/>
              <a:chExt cx="455646" cy="449014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07763398-A022-42C5-8DA8-5A494D6BF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4887" y="5973817"/>
                <a:ext cx="445502" cy="433320"/>
              </a:xfrm>
              <a:prstGeom prst="rect">
                <a:avLst/>
              </a:prstGeom>
            </p:spPr>
          </p:pic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F8CCEFF1-E36F-4ED9-BA5E-6E37ED29D3CF}"/>
                  </a:ext>
                </a:extLst>
              </p:cNvPr>
              <p:cNvSpPr/>
              <p:nvPr/>
            </p:nvSpPr>
            <p:spPr>
              <a:xfrm>
                <a:off x="8754743" y="5960410"/>
                <a:ext cx="449014" cy="4490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B841EE5A-1A4B-4751-9F0A-E8AA6B83C8C8}"/>
              </a:ext>
            </a:extLst>
          </p:cNvPr>
          <p:cNvGrpSpPr/>
          <p:nvPr/>
        </p:nvGrpSpPr>
        <p:grpSpPr>
          <a:xfrm>
            <a:off x="1251656" y="3389292"/>
            <a:ext cx="4069644" cy="2916203"/>
            <a:chOff x="1251656" y="3389292"/>
            <a:chExt cx="4069644" cy="29162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43987E-D37F-4691-BC06-77ADED4AEA4D}"/>
                </a:ext>
              </a:extLst>
            </p:cNvPr>
            <p:cNvSpPr txBox="1"/>
            <p:nvPr/>
          </p:nvSpPr>
          <p:spPr>
            <a:xfrm>
              <a:off x="1861911" y="4958451"/>
              <a:ext cx="2727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미국의 애니메이션사의 많은 자금력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4F12BD1-95EF-449E-A824-2F11668022F2}"/>
                </a:ext>
              </a:extLst>
            </p:cNvPr>
            <p:cNvSpPr txBox="1"/>
            <p:nvPr/>
          </p:nvSpPr>
          <p:spPr>
            <a:xfrm>
              <a:off x="2359326" y="5404974"/>
              <a:ext cx="1744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초에 </a:t>
              </a:r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24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장의 프레임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6EBA07-BF60-40B8-B4BF-AB6C3ADFE43A}"/>
                </a:ext>
              </a:extLst>
            </p:cNvPr>
            <p:cNvSpPr txBox="1"/>
            <p:nvPr/>
          </p:nvSpPr>
          <p:spPr>
            <a:xfrm>
              <a:off x="1680120" y="5851497"/>
              <a:ext cx="3100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멀티플레인 카메라를 이용해 입체감 상승</a:t>
              </a: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F717C6F-0264-4C4E-8D8D-2F6A84B5127D}"/>
                </a:ext>
              </a:extLst>
            </p:cNvPr>
            <p:cNvGrpSpPr/>
            <p:nvPr/>
          </p:nvGrpSpPr>
          <p:grpSpPr>
            <a:xfrm>
              <a:off x="1251656" y="3389292"/>
              <a:ext cx="4069644" cy="2916203"/>
              <a:chOff x="1251656" y="3389292"/>
              <a:chExt cx="4069644" cy="2916203"/>
            </a:xfrm>
          </p:grpSpPr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E9533FB8-18E9-4A68-897E-C8CC7D1363F2}"/>
                  </a:ext>
                </a:extLst>
              </p:cNvPr>
              <p:cNvSpPr/>
              <p:nvPr/>
            </p:nvSpPr>
            <p:spPr>
              <a:xfrm>
                <a:off x="5054600" y="3389292"/>
                <a:ext cx="266700" cy="2173308"/>
              </a:xfrm>
              <a:custGeom>
                <a:avLst/>
                <a:gdLst>
                  <a:gd name="connsiteX0" fmla="*/ 266700 w 266700"/>
                  <a:gd name="connsiteY0" fmla="*/ 0 h 2197100"/>
                  <a:gd name="connsiteX1" fmla="*/ 266700 w 266700"/>
                  <a:gd name="connsiteY1" fmla="*/ 2197100 h 2197100"/>
                  <a:gd name="connsiteX2" fmla="*/ 0 w 266700"/>
                  <a:gd name="connsiteY2" fmla="*/ 2197100 h 219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2197100">
                    <a:moveTo>
                      <a:pt x="266700" y="0"/>
                    </a:moveTo>
                    <a:lnTo>
                      <a:pt x="266700" y="2197100"/>
                    </a:lnTo>
                    <a:lnTo>
                      <a:pt x="0" y="21971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E017895D-B481-4EC9-9974-B018BF6B9919}"/>
                  </a:ext>
                </a:extLst>
              </p:cNvPr>
              <p:cNvGrpSpPr/>
              <p:nvPr/>
            </p:nvGrpSpPr>
            <p:grpSpPr>
              <a:xfrm>
                <a:off x="1251656" y="4819705"/>
                <a:ext cx="3802944" cy="1485790"/>
                <a:chOff x="1251656" y="4819705"/>
                <a:chExt cx="3802944" cy="1485790"/>
              </a:xfrm>
            </p:grpSpPr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0D909AA9-6BE7-457F-8156-0515D1258F97}"/>
                    </a:ext>
                  </a:extLst>
                </p:cNvPr>
                <p:cNvSpPr/>
                <p:nvPr/>
              </p:nvSpPr>
              <p:spPr>
                <a:xfrm>
                  <a:off x="4871127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EA1C69CD-8460-4AA1-B361-100AD6941088}"/>
                    </a:ext>
                  </a:extLst>
                </p:cNvPr>
                <p:cNvSpPr/>
                <p:nvPr/>
              </p:nvSpPr>
              <p:spPr>
                <a:xfrm flipH="1">
                  <a:off x="1251656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0701FC53-0C28-4AEF-9F8C-4D66FB4248C2}"/>
              </a:ext>
            </a:extLst>
          </p:cNvPr>
          <p:cNvGrpSpPr/>
          <p:nvPr/>
        </p:nvGrpSpPr>
        <p:grpSpPr>
          <a:xfrm>
            <a:off x="6878201" y="3389292"/>
            <a:ext cx="4067849" cy="2916203"/>
            <a:chOff x="6878201" y="3389292"/>
            <a:chExt cx="4067849" cy="291620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F796B9F-1D4F-4E69-A043-66EAAFECB5B3}"/>
                </a:ext>
              </a:extLst>
            </p:cNvPr>
            <p:cNvSpPr txBox="1"/>
            <p:nvPr/>
          </p:nvSpPr>
          <p:spPr>
            <a:xfrm>
              <a:off x="7724369" y="4958451"/>
              <a:ext cx="27222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일본의 애니메이션사의 적은 자금력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A616411-8176-4FD3-9D17-3941E3B5E16B}"/>
                </a:ext>
              </a:extLst>
            </p:cNvPr>
            <p:cNvSpPr txBox="1"/>
            <p:nvPr/>
          </p:nvSpPr>
          <p:spPr>
            <a:xfrm>
              <a:off x="8306135" y="5404974"/>
              <a:ext cx="1763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초에 </a:t>
              </a:r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16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장의 프레임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EAAD237-D58E-4176-890F-15BB91B170C5}"/>
                </a:ext>
              </a:extLst>
            </p:cNvPr>
            <p:cNvSpPr txBox="1"/>
            <p:nvPr/>
          </p:nvSpPr>
          <p:spPr>
            <a:xfrm>
              <a:off x="7311472" y="5851497"/>
              <a:ext cx="3573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움직임이 없어 캐릭터가 자유로움 스토리를 만듦</a:t>
              </a:r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3E024A1B-7027-41A3-8931-609E1837AFC8}"/>
                </a:ext>
              </a:extLst>
            </p:cNvPr>
            <p:cNvGrpSpPr/>
            <p:nvPr/>
          </p:nvGrpSpPr>
          <p:grpSpPr>
            <a:xfrm>
              <a:off x="6878201" y="3389292"/>
              <a:ext cx="4067849" cy="2916203"/>
              <a:chOff x="6878201" y="3389292"/>
              <a:chExt cx="4067849" cy="2916203"/>
            </a:xfrm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907CC47D-90EF-4516-A6D4-074855CB924F}"/>
                  </a:ext>
                </a:extLst>
              </p:cNvPr>
              <p:cNvSpPr/>
              <p:nvPr/>
            </p:nvSpPr>
            <p:spPr>
              <a:xfrm flipH="1">
                <a:off x="6878201" y="3389292"/>
                <a:ext cx="266700" cy="2173307"/>
              </a:xfrm>
              <a:custGeom>
                <a:avLst/>
                <a:gdLst>
                  <a:gd name="connsiteX0" fmla="*/ 266700 w 266700"/>
                  <a:gd name="connsiteY0" fmla="*/ 0 h 2197100"/>
                  <a:gd name="connsiteX1" fmla="*/ 266700 w 266700"/>
                  <a:gd name="connsiteY1" fmla="*/ 2197100 h 2197100"/>
                  <a:gd name="connsiteX2" fmla="*/ 0 w 266700"/>
                  <a:gd name="connsiteY2" fmla="*/ 2197100 h 219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2197100">
                    <a:moveTo>
                      <a:pt x="266700" y="0"/>
                    </a:moveTo>
                    <a:lnTo>
                      <a:pt x="266700" y="2197100"/>
                    </a:lnTo>
                    <a:lnTo>
                      <a:pt x="0" y="21971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F49F8824-2732-42E4-ACFC-FDFFA645A6AB}"/>
                  </a:ext>
                </a:extLst>
              </p:cNvPr>
              <p:cNvGrpSpPr/>
              <p:nvPr/>
            </p:nvGrpSpPr>
            <p:grpSpPr>
              <a:xfrm>
                <a:off x="7143106" y="4819705"/>
                <a:ext cx="3802944" cy="1485790"/>
                <a:chOff x="7143106" y="4819705"/>
                <a:chExt cx="3802944" cy="1485790"/>
              </a:xfrm>
            </p:grpSpPr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A58AE4E9-ECC5-4C4D-8D49-47C8C0877455}"/>
                    </a:ext>
                  </a:extLst>
                </p:cNvPr>
                <p:cNvSpPr/>
                <p:nvPr/>
              </p:nvSpPr>
              <p:spPr>
                <a:xfrm>
                  <a:off x="10762577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02409979-3915-41C2-A9FB-0B888A627268}"/>
                    </a:ext>
                  </a:extLst>
                </p:cNvPr>
                <p:cNvSpPr/>
                <p:nvPr/>
              </p:nvSpPr>
              <p:spPr>
                <a:xfrm flipH="1">
                  <a:off x="7143106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D6FC713-5CC8-410A-8249-AD999ED51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9" y="2008560"/>
            <a:ext cx="3800545" cy="23158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05240E3-E7C4-4DB8-8CEB-238614654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06" y="2018403"/>
            <a:ext cx="3774631" cy="2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일본의 애니메이션이 성장한 이유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739A087-57F8-4987-BCC2-466AF883B15C}"/>
              </a:ext>
            </a:extLst>
          </p:cNvPr>
          <p:cNvGrpSpPr/>
          <p:nvPr/>
        </p:nvGrpSpPr>
        <p:grpSpPr>
          <a:xfrm>
            <a:off x="947989" y="2236974"/>
            <a:ext cx="4419600" cy="3686130"/>
            <a:chOff x="692151" y="1757085"/>
            <a:chExt cx="4419600" cy="368613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38123F9-E49B-4B13-8F0A-C3159A565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89" y="2214285"/>
              <a:ext cx="4266711" cy="2773362"/>
            </a:xfrm>
            <a:prstGeom prst="rect">
              <a:avLst/>
            </a:prstGeom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1FB2CA2-7312-47F7-9670-7F303333720E}"/>
                </a:ext>
              </a:extLst>
            </p:cNvPr>
            <p:cNvGrpSpPr/>
            <p:nvPr/>
          </p:nvGrpSpPr>
          <p:grpSpPr>
            <a:xfrm>
              <a:off x="692151" y="1757085"/>
              <a:ext cx="4419600" cy="3686130"/>
              <a:chOff x="8081600" y="1920731"/>
              <a:chExt cx="3539285" cy="304454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EF82A27-3F9E-4E71-A754-BC70299F2433}"/>
                  </a:ext>
                </a:extLst>
              </p:cNvPr>
              <p:cNvSpPr/>
              <p:nvPr/>
            </p:nvSpPr>
            <p:spPr>
              <a:xfrm>
                <a:off x="8086686" y="1920732"/>
                <a:ext cx="3529115" cy="273776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91D330-F099-47B8-84A0-FF8AB5A7C74E}"/>
                  </a:ext>
                </a:extLst>
              </p:cNvPr>
              <p:cNvSpPr txBox="1"/>
              <p:nvPr/>
            </p:nvSpPr>
            <p:spPr>
              <a:xfrm>
                <a:off x="8086686" y="1920731"/>
                <a:ext cx="3529115" cy="305048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 성장의 원동력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ADBCF-0209-4089-B14D-D8A259337CB0}"/>
                  </a:ext>
                </a:extLst>
              </p:cNvPr>
              <p:cNvSpPr txBox="1"/>
              <p:nvPr/>
            </p:nvSpPr>
            <p:spPr>
              <a:xfrm>
                <a:off x="8081600" y="4660225"/>
                <a:ext cx="3539285" cy="305048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만  화</a:t>
                </a: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36593B1-37FD-4217-A6E3-CBBC2D620855}"/>
              </a:ext>
            </a:extLst>
          </p:cNvPr>
          <p:cNvGrpSpPr/>
          <p:nvPr/>
        </p:nvGrpSpPr>
        <p:grpSpPr>
          <a:xfrm flipH="1">
            <a:off x="5367590" y="1854200"/>
            <a:ext cx="5585037" cy="4451678"/>
            <a:chOff x="1333273" y="4819705"/>
            <a:chExt cx="3988027" cy="1485790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0DC679-8391-4494-B889-DEDFFC21E5DA}"/>
                </a:ext>
              </a:extLst>
            </p:cNvPr>
            <p:cNvSpPr/>
            <p:nvPr/>
          </p:nvSpPr>
          <p:spPr>
            <a:xfrm>
              <a:off x="4674216" y="5593665"/>
              <a:ext cx="647084" cy="435088"/>
            </a:xfrm>
            <a:custGeom>
              <a:avLst/>
              <a:gdLst>
                <a:gd name="connsiteX0" fmla="*/ 266700 w 266700"/>
                <a:gd name="connsiteY0" fmla="*/ 0 h 2197100"/>
                <a:gd name="connsiteX1" fmla="*/ 266700 w 266700"/>
                <a:gd name="connsiteY1" fmla="*/ 2197100 h 2197100"/>
                <a:gd name="connsiteX2" fmla="*/ 0 w 266700"/>
                <a:gd name="connsiteY2" fmla="*/ 2197100 h 2197100"/>
                <a:gd name="connsiteX0" fmla="*/ 266700 w 266700"/>
                <a:gd name="connsiteY0" fmla="*/ 0 h 0"/>
                <a:gd name="connsiteX1" fmla="*/ 0 w 266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>
                  <a:moveTo>
                    <a:pt x="26670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BA36C9A-882B-43C6-AD8A-C7E5FBB364C6}"/>
                </a:ext>
              </a:extLst>
            </p:cNvPr>
            <p:cNvGrpSpPr/>
            <p:nvPr/>
          </p:nvGrpSpPr>
          <p:grpSpPr>
            <a:xfrm>
              <a:off x="1333273" y="4819705"/>
              <a:ext cx="3336408" cy="1485790"/>
              <a:chOff x="1333273" y="4819705"/>
              <a:chExt cx="3336408" cy="1485790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EC385BE-BFF2-40E1-A510-63992CC9CF61}"/>
                  </a:ext>
                </a:extLst>
              </p:cNvPr>
              <p:cNvSpPr/>
              <p:nvPr/>
            </p:nvSpPr>
            <p:spPr>
              <a:xfrm>
                <a:off x="4486208" y="4819705"/>
                <a:ext cx="183473" cy="1485790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154A6745-81EE-4506-ABF5-E8D2F7CF45C9}"/>
                  </a:ext>
                </a:extLst>
              </p:cNvPr>
              <p:cNvSpPr/>
              <p:nvPr/>
            </p:nvSpPr>
            <p:spPr>
              <a:xfrm flipH="1">
                <a:off x="1333273" y="4819705"/>
                <a:ext cx="183473" cy="1485790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E714E01-CCDF-4EF9-9255-958AADB87DD4}"/>
              </a:ext>
            </a:extLst>
          </p:cNvPr>
          <p:cNvGrpSpPr/>
          <p:nvPr/>
        </p:nvGrpSpPr>
        <p:grpSpPr>
          <a:xfrm>
            <a:off x="6905250" y="2231140"/>
            <a:ext cx="3422279" cy="1105579"/>
            <a:chOff x="6905250" y="2231140"/>
            <a:chExt cx="3422279" cy="1105579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5D54C09-2C64-4757-8D18-85BF799D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250" y="2231140"/>
              <a:ext cx="859358" cy="85935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68DE99-1F2F-4455-8587-2D39F5E0D920}"/>
                </a:ext>
              </a:extLst>
            </p:cNvPr>
            <p:cNvSpPr txBox="1"/>
            <p:nvPr/>
          </p:nvSpPr>
          <p:spPr>
            <a:xfrm>
              <a:off x="7119029" y="3090498"/>
              <a:ext cx="4411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독자</a:t>
              </a:r>
              <a:endParaRPr lang="ko-KR" altLang="en-US" sz="1000" dirty="0"/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03373B9-084E-4DCE-B7AD-F5B495B4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301" y="2358726"/>
              <a:ext cx="786228" cy="78622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E05CB-0014-47E2-B055-8BD40A2497A0}"/>
                </a:ext>
              </a:extLst>
            </p:cNvPr>
            <p:cNvSpPr txBox="1"/>
            <p:nvPr/>
          </p:nvSpPr>
          <p:spPr>
            <a:xfrm>
              <a:off x="9637415" y="3090498"/>
              <a:ext cx="56938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만화책</a:t>
              </a:r>
              <a:endParaRPr lang="ko-KR" altLang="en-US" sz="1000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87E578D-1F42-4758-89F6-3C4F2FD80EF5}"/>
              </a:ext>
            </a:extLst>
          </p:cNvPr>
          <p:cNvGrpSpPr/>
          <p:nvPr/>
        </p:nvGrpSpPr>
        <p:grpSpPr>
          <a:xfrm>
            <a:off x="7764608" y="2850000"/>
            <a:ext cx="1776693" cy="307777"/>
            <a:chOff x="7764608" y="2850000"/>
            <a:chExt cx="1776693" cy="307777"/>
          </a:xfrm>
        </p:grpSpPr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E09048ED-BFB4-49C3-A729-5D1B8569BE53}"/>
                </a:ext>
              </a:extLst>
            </p:cNvPr>
            <p:cNvCxnSpPr/>
            <p:nvPr/>
          </p:nvCxnSpPr>
          <p:spPr>
            <a:xfrm>
              <a:off x="7764608" y="3000006"/>
              <a:ext cx="17766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42C6DF-8154-4B86-B971-21C27858CC1F}"/>
                </a:ext>
              </a:extLst>
            </p:cNvPr>
            <p:cNvSpPr txBox="1"/>
            <p:nvPr/>
          </p:nvSpPr>
          <p:spPr>
            <a:xfrm>
              <a:off x="8119652" y="2850000"/>
              <a:ext cx="10599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만화책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구매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56B2BD8-5475-4D15-9118-AFD460C23536}"/>
              </a:ext>
            </a:extLst>
          </p:cNvPr>
          <p:cNvGrpSpPr/>
          <p:nvPr/>
        </p:nvGrpSpPr>
        <p:grpSpPr>
          <a:xfrm>
            <a:off x="7764608" y="2277459"/>
            <a:ext cx="1776693" cy="307777"/>
            <a:chOff x="7764608" y="2277459"/>
            <a:chExt cx="1776693" cy="307777"/>
          </a:xfrm>
        </p:grpSpPr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7AA2AE81-D226-4C3B-9F3A-31A5AE01C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4608" y="2453906"/>
              <a:ext cx="17766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E459EC-9A78-432B-8C28-E021D9E1ECF0}"/>
                </a:ext>
              </a:extLst>
            </p:cNvPr>
            <p:cNvSpPr txBox="1"/>
            <p:nvPr/>
          </p:nvSpPr>
          <p:spPr>
            <a:xfrm>
              <a:off x="8210223" y="2277459"/>
              <a:ext cx="8787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재미 제공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676AB68-6BFA-4C35-8BC4-AB7FFEA1164D}"/>
              </a:ext>
            </a:extLst>
          </p:cNvPr>
          <p:cNvGrpSpPr/>
          <p:nvPr/>
        </p:nvGrpSpPr>
        <p:grpSpPr>
          <a:xfrm>
            <a:off x="7764608" y="4323229"/>
            <a:ext cx="1773092" cy="1736159"/>
            <a:chOff x="7764608" y="4323229"/>
            <a:chExt cx="1773092" cy="1736159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3E21A7-36E6-4613-A209-BA7B6010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218" y="4565562"/>
              <a:ext cx="999604" cy="1097604"/>
            </a:xfrm>
            <a:prstGeom prst="rect">
              <a:avLst/>
            </a:prstGeom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8E4453B-2D09-4B08-ADAB-CB484BE61514}"/>
                </a:ext>
              </a:extLst>
            </p:cNvPr>
            <p:cNvSpPr/>
            <p:nvPr/>
          </p:nvSpPr>
          <p:spPr>
            <a:xfrm>
              <a:off x="7764608" y="4323229"/>
              <a:ext cx="1773092" cy="158227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003C11-1C7D-4A56-9000-654322AC9D89}"/>
                </a:ext>
              </a:extLst>
            </p:cNvPr>
            <p:cNvSpPr txBox="1"/>
            <p:nvPr/>
          </p:nvSpPr>
          <p:spPr>
            <a:xfrm>
              <a:off x="7990929" y="5751611"/>
              <a:ext cx="13612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애니메이션 제작</a:t>
              </a:r>
              <a:endParaRPr lang="ko-KR" altLang="en-US" sz="14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43F804BF-1138-4555-8606-8184C6A745F8}"/>
              </a:ext>
            </a:extLst>
          </p:cNvPr>
          <p:cNvGrpSpPr/>
          <p:nvPr/>
        </p:nvGrpSpPr>
        <p:grpSpPr>
          <a:xfrm>
            <a:off x="8147036" y="3171619"/>
            <a:ext cx="1019831" cy="1305499"/>
            <a:chOff x="8147036" y="3171619"/>
            <a:chExt cx="1019831" cy="1305499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0C9EDE6E-0EE6-4B2F-B34B-FCCF331FA32F}"/>
                </a:ext>
              </a:extLst>
            </p:cNvPr>
            <p:cNvGrpSpPr/>
            <p:nvPr/>
          </p:nvGrpSpPr>
          <p:grpSpPr>
            <a:xfrm>
              <a:off x="8201930" y="3171619"/>
              <a:ext cx="895350" cy="282146"/>
              <a:chOff x="8201930" y="3171619"/>
              <a:chExt cx="895350" cy="282146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DAF212C9-29BD-4414-B382-B68E4B771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1930" y="3171619"/>
                <a:ext cx="89535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B50BC6A9-83CD-4155-B792-9FF2FFFAD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9605" y="3173017"/>
                <a:ext cx="0" cy="280748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2956CD6-B6E9-46FC-B38A-0E29FCD3E2E1}"/>
                </a:ext>
              </a:extLst>
            </p:cNvPr>
            <p:cNvGrpSpPr/>
            <p:nvPr/>
          </p:nvGrpSpPr>
          <p:grpSpPr>
            <a:xfrm>
              <a:off x="8147036" y="3553870"/>
              <a:ext cx="1019831" cy="923248"/>
              <a:chOff x="8125078" y="4490928"/>
              <a:chExt cx="1019831" cy="923248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D5DC99F2-A4B8-4402-993D-88BA7C752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569" y="4490928"/>
                <a:ext cx="624074" cy="624074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0C6163-0D27-4658-B5B1-4FD70EE0C8A5}"/>
                  </a:ext>
                </a:extLst>
              </p:cNvPr>
              <p:cNvSpPr txBox="1"/>
              <p:nvPr/>
            </p:nvSpPr>
            <p:spPr>
              <a:xfrm>
                <a:off x="8125078" y="5106399"/>
                <a:ext cx="10198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solidFill>
                      <a:srgbClr val="0C0D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작가의 수익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9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다양한 애니메이션의 발전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0667861-BBAF-46D3-B88E-49071FF81229}"/>
              </a:ext>
            </a:extLst>
          </p:cNvPr>
          <p:cNvGrpSpPr/>
          <p:nvPr/>
        </p:nvGrpSpPr>
        <p:grpSpPr>
          <a:xfrm>
            <a:off x="3281454" y="5428420"/>
            <a:ext cx="5760946" cy="954590"/>
            <a:chOff x="3281454" y="5428420"/>
            <a:chExt cx="5760946" cy="954590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0EA2C79-03CB-4173-9AB1-DB04211218F2}"/>
                </a:ext>
              </a:extLst>
            </p:cNvPr>
            <p:cNvSpPr/>
            <p:nvPr/>
          </p:nvSpPr>
          <p:spPr>
            <a:xfrm rot="16200000" flipH="1">
              <a:off x="5815437" y="2894437"/>
              <a:ext cx="692980" cy="5760946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9B0BFA-22CF-4881-BAB1-29657927E7EE}"/>
                </a:ext>
              </a:extLst>
            </p:cNvPr>
            <p:cNvSpPr txBox="1"/>
            <p:nvPr/>
          </p:nvSpPr>
          <p:spPr>
            <a:xfrm>
              <a:off x="4492858" y="5859790"/>
              <a:ext cx="321113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다양한 수익구조 발굴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A09594-9FBC-4540-ACA6-C481D40198A1}"/>
              </a:ext>
            </a:extLst>
          </p:cNvPr>
          <p:cNvGrpSpPr/>
          <p:nvPr/>
        </p:nvGrpSpPr>
        <p:grpSpPr>
          <a:xfrm>
            <a:off x="960689" y="1945620"/>
            <a:ext cx="4406900" cy="3482797"/>
            <a:chOff x="960689" y="1945620"/>
            <a:chExt cx="4406900" cy="348279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1273BC0-5C86-471F-9AA6-EF566FE81405}"/>
                </a:ext>
              </a:extLst>
            </p:cNvPr>
            <p:cNvGrpSpPr/>
            <p:nvPr/>
          </p:nvGrpSpPr>
          <p:grpSpPr>
            <a:xfrm>
              <a:off x="960689" y="1945620"/>
              <a:ext cx="4406900" cy="3482797"/>
              <a:chOff x="954340" y="1590140"/>
              <a:chExt cx="4406900" cy="3482797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D22670F-ECDB-4F14-B235-32E462B4BA17}"/>
                  </a:ext>
                </a:extLst>
              </p:cNvPr>
              <p:cNvGrpSpPr/>
              <p:nvPr/>
            </p:nvGrpSpPr>
            <p:grpSpPr>
              <a:xfrm>
                <a:off x="960120" y="1609468"/>
                <a:ext cx="4401120" cy="3463469"/>
                <a:chOff x="780612" y="1629932"/>
                <a:chExt cx="4401120" cy="3463469"/>
              </a:xfrm>
            </p:grpSpPr>
            <p:pic>
              <p:nvPicPr>
                <p:cNvPr id="3" name="그림 2">
                  <a:extLst>
                    <a:ext uri="{FF2B5EF4-FFF2-40B4-BE49-F238E27FC236}">
                      <a16:creationId xmlns:a16="http://schemas.microsoft.com/office/drawing/2014/main" id="{622E611F-F5D3-472D-80F1-96715080F8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5792" y="2277194"/>
                  <a:ext cx="1964494" cy="2206344"/>
                </a:xfrm>
                <a:prstGeom prst="rect">
                  <a:avLst/>
                </a:prstGeom>
              </p:spPr>
            </p:pic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78DFFDB-ECB6-49ED-A12E-503FDE648697}"/>
                    </a:ext>
                  </a:extLst>
                </p:cNvPr>
                <p:cNvSpPr/>
                <p:nvPr/>
              </p:nvSpPr>
              <p:spPr>
                <a:xfrm>
                  <a:off x="780612" y="1629932"/>
                  <a:ext cx="4401120" cy="3463469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74B609-5E41-4A03-BA2D-49A3274F1C0D}"/>
                  </a:ext>
                </a:extLst>
              </p:cNvPr>
              <p:cNvSpPr txBox="1"/>
              <p:nvPr/>
            </p:nvSpPr>
            <p:spPr>
              <a:xfrm>
                <a:off x="954340" y="1590140"/>
                <a:ext cx="4406900" cy="369332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애니메이션의 상업화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A63CF1-8A58-47A3-9738-5AF90DCA750E}"/>
                  </a:ext>
                </a:extLst>
              </p:cNvPr>
              <p:cNvSpPr txBox="1"/>
              <p:nvPr/>
            </p:nvSpPr>
            <p:spPr>
              <a:xfrm>
                <a:off x="954340" y="4703605"/>
                <a:ext cx="440690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애니메이션을 장난감으로 생산 판매</a:t>
                </a:r>
                <a:endPara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E6DDDAA6-0672-4DF3-BF06-85C074E2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100000" l="10000" r="91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89" y="2555483"/>
              <a:ext cx="2343150" cy="234315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3657020-C63C-4E6B-A111-EE5243A86806}"/>
              </a:ext>
            </a:extLst>
          </p:cNvPr>
          <p:cNvGrpSpPr/>
          <p:nvPr/>
        </p:nvGrpSpPr>
        <p:grpSpPr>
          <a:xfrm>
            <a:off x="6815389" y="1945620"/>
            <a:ext cx="4406900" cy="3482797"/>
            <a:chOff x="6815389" y="1945620"/>
            <a:chExt cx="4406900" cy="348279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8BC7ED1-5C4B-4F7B-B01D-8ACB4EA643C3}"/>
                </a:ext>
              </a:extLst>
            </p:cNvPr>
            <p:cNvGrpSpPr/>
            <p:nvPr/>
          </p:nvGrpSpPr>
          <p:grpSpPr>
            <a:xfrm>
              <a:off x="6815389" y="1945620"/>
              <a:ext cx="4406900" cy="3482797"/>
              <a:chOff x="954340" y="1590140"/>
              <a:chExt cx="4406900" cy="3482797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FE527546-4866-4D5D-BB9E-AF7760A57AB5}"/>
                  </a:ext>
                </a:extLst>
              </p:cNvPr>
              <p:cNvSpPr/>
              <p:nvPr/>
            </p:nvSpPr>
            <p:spPr>
              <a:xfrm>
                <a:off x="960120" y="1609468"/>
                <a:ext cx="4401120" cy="346346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9386CA-B889-4EBB-9D05-A0DF0EADBB40}"/>
                  </a:ext>
                </a:extLst>
              </p:cNvPr>
              <p:cNvSpPr txBox="1"/>
              <p:nvPr/>
            </p:nvSpPr>
            <p:spPr>
              <a:xfrm>
                <a:off x="954340" y="1590140"/>
                <a:ext cx="4406900" cy="369332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애니메이션의 연령대 증가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2372B8-2D61-431D-BD23-D3AE35CCA377}"/>
                  </a:ext>
                </a:extLst>
              </p:cNvPr>
              <p:cNvSpPr txBox="1"/>
              <p:nvPr/>
            </p:nvSpPr>
            <p:spPr>
              <a:xfrm>
                <a:off x="954340" y="4703605"/>
                <a:ext cx="440690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아이들이 아닌 어른들을 위한 애니메이션 제작</a:t>
                </a:r>
              </a:p>
            </p:txBody>
          </p:sp>
        </p:grp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06248F76-BAF2-4377-8BF1-CE17E19C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015" y="2529274"/>
              <a:ext cx="1672046" cy="237221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DF20C5DD-1A5D-4A18-8B37-18CF9662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3" y="2529274"/>
              <a:ext cx="1670048" cy="238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0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지브리의</a:t>
            </a:r>
            <a:r>
              <a:rPr lang="ko-KR" altLang="en-US" dirty="0"/>
              <a:t> 탄생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498155B-6681-472E-B05C-9B0256B46447}"/>
              </a:ext>
            </a:extLst>
          </p:cNvPr>
          <p:cNvGrpSpPr/>
          <p:nvPr/>
        </p:nvGrpSpPr>
        <p:grpSpPr>
          <a:xfrm>
            <a:off x="3635221" y="1270000"/>
            <a:ext cx="4926203" cy="4978008"/>
            <a:chOff x="853921" y="1270000"/>
            <a:chExt cx="4926203" cy="4978008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1700EA2C-A39A-461E-B210-EFB0ABFCE03D}"/>
                </a:ext>
              </a:extLst>
            </p:cNvPr>
            <p:cNvGrpSpPr/>
            <p:nvPr/>
          </p:nvGrpSpPr>
          <p:grpSpPr>
            <a:xfrm>
              <a:off x="973389" y="3884934"/>
              <a:ext cx="1243448" cy="2363074"/>
              <a:chOff x="2489198" y="2236974"/>
              <a:chExt cx="1243448" cy="236307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28892A2B-3A5D-4768-AD7C-78D24C2A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" r="1464" b="1104"/>
              <a:stretch/>
            </p:blipFill>
            <p:spPr>
              <a:xfrm>
                <a:off x="2489198" y="2544751"/>
                <a:ext cx="1243448" cy="1747520"/>
              </a:xfrm>
              <a:prstGeom prst="rect">
                <a:avLst/>
              </a:prstGeom>
            </p:spPr>
          </p:pic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143B6A34-47D0-45DC-BDC2-E049FCC6C942}"/>
                  </a:ext>
                </a:extLst>
              </p:cNvPr>
              <p:cNvGrpSpPr/>
              <p:nvPr/>
            </p:nvGrpSpPr>
            <p:grpSpPr>
              <a:xfrm>
                <a:off x="2489199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65C307D9-FDCB-4B11-8142-A1FF51012851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53DF14-E386-46D2-97BD-FEA7E4A9962E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미야자키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237E1C-3ACC-4C57-9B29-FB34C59477D0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하야오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</p:grp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2E8B089B-FF4E-4FC2-A844-1DE2F4C0DACD}"/>
                </a:ext>
              </a:extLst>
            </p:cNvPr>
            <p:cNvGrpSpPr/>
            <p:nvPr/>
          </p:nvGrpSpPr>
          <p:grpSpPr>
            <a:xfrm>
              <a:off x="2681251" y="3884934"/>
              <a:ext cx="1243450" cy="2363074"/>
              <a:chOff x="3900864" y="2236974"/>
              <a:chExt cx="1243450" cy="236307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BC79096-64B4-4D6C-87D0-AB841E9F4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0864" y="2551747"/>
                <a:ext cx="1243450" cy="1740524"/>
              </a:xfrm>
              <a:prstGeom prst="rect">
                <a:avLst/>
              </a:prstGeom>
            </p:spPr>
          </p:pic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80CBC6FE-794C-4D10-8EC6-96A73572596E}"/>
                  </a:ext>
                </a:extLst>
              </p:cNvPr>
              <p:cNvGrpSpPr/>
              <p:nvPr/>
            </p:nvGrpSpPr>
            <p:grpSpPr>
              <a:xfrm>
                <a:off x="3900866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3B18B852-9DA0-4656-B8FA-3E007A9194AA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A7A9578-6B47-43A7-8F00-A9F14A095FC4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다카하다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21C3411-3C1F-4684-B9E4-14B373652673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이사오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2F678B1C-5159-4021-9371-46D317E11E7F}"/>
                </a:ext>
              </a:extLst>
            </p:cNvPr>
            <p:cNvGrpSpPr/>
            <p:nvPr/>
          </p:nvGrpSpPr>
          <p:grpSpPr>
            <a:xfrm>
              <a:off x="4390507" y="3884934"/>
              <a:ext cx="1244840" cy="2363074"/>
              <a:chOff x="5311140" y="2236974"/>
              <a:chExt cx="1244840" cy="236307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4F16A274-4694-4623-B09F-FC9962553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1140" y="2544751"/>
                <a:ext cx="1244840" cy="1770074"/>
              </a:xfrm>
              <a:prstGeom prst="rect">
                <a:avLst/>
              </a:prstGeom>
            </p:spPr>
          </p:pic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3F11FCCB-F0D2-4F79-874E-F7F7CFBE5409}"/>
                  </a:ext>
                </a:extLst>
              </p:cNvPr>
              <p:cNvGrpSpPr/>
              <p:nvPr/>
            </p:nvGrpSpPr>
            <p:grpSpPr>
              <a:xfrm>
                <a:off x="5312533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47FC8FB4-7848-4487-BE9D-871913E2DF92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35DB860-5BF1-47F9-B13E-9F6523A3C73A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스즈키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004F51E-865A-4C53-805A-C343F55F6A54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토시오</a:t>
                  </a:r>
                  <a:endParaRPr lang="ko-KR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endParaRPr>
                </a:p>
              </p:txBody>
            </p:sp>
          </p:grp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2521A880-52D1-499E-975E-C20DEFCFF9EA}"/>
                </a:ext>
              </a:extLst>
            </p:cNvPr>
            <p:cNvGrpSpPr/>
            <p:nvPr/>
          </p:nvGrpSpPr>
          <p:grpSpPr>
            <a:xfrm>
              <a:off x="853921" y="1270000"/>
              <a:ext cx="4926203" cy="2351092"/>
              <a:chOff x="3647638" y="1177330"/>
              <a:chExt cx="4926203" cy="2351092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859826DE-37F9-4099-9E78-A35CC3C1D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638" y="1177330"/>
                <a:ext cx="4898109" cy="2351092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47BD6-2481-40C7-8142-B45D95A85B12}"/>
                  </a:ext>
                </a:extLst>
              </p:cNvPr>
              <p:cNvSpPr txBox="1"/>
              <p:nvPr/>
            </p:nvSpPr>
            <p:spPr>
              <a:xfrm>
                <a:off x="7039447" y="2219010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Since 1985</a:t>
                </a:r>
                <a:endPara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477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애니메이션 경제발전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지브리의</a:t>
            </a:r>
            <a:r>
              <a:rPr lang="ko-KR" altLang="en-US" dirty="0"/>
              <a:t> 탄생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521A880-52D1-499E-975E-C20DEFCFF9EA}"/>
              </a:ext>
            </a:extLst>
          </p:cNvPr>
          <p:cNvGrpSpPr/>
          <p:nvPr/>
        </p:nvGrpSpPr>
        <p:grpSpPr>
          <a:xfrm>
            <a:off x="5082739" y="1149011"/>
            <a:ext cx="2042277" cy="944118"/>
            <a:chOff x="3647638" y="1177330"/>
            <a:chExt cx="5085784" cy="2351092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59826DE-37F9-4099-9E78-A35CC3C1D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638" y="1177330"/>
              <a:ext cx="4898109" cy="23510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447BD6-2481-40C7-8142-B45D95A85B12}"/>
                </a:ext>
              </a:extLst>
            </p:cNvPr>
            <p:cNvSpPr txBox="1"/>
            <p:nvPr/>
          </p:nvSpPr>
          <p:spPr>
            <a:xfrm>
              <a:off x="6976196" y="2155758"/>
              <a:ext cx="1757226" cy="498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Since 1985</a:t>
              </a:r>
              <a:endParaRPr lang="ko-KR" altLang="en-US" sz="7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0F7CD2-5BD6-4E38-851D-8A9A55484DBC}"/>
              </a:ext>
            </a:extLst>
          </p:cNvPr>
          <p:cNvGrpSpPr/>
          <p:nvPr/>
        </p:nvGrpSpPr>
        <p:grpSpPr>
          <a:xfrm>
            <a:off x="4995635" y="2055264"/>
            <a:ext cx="2201244" cy="1677372"/>
            <a:chOff x="4990555" y="2158028"/>
            <a:chExt cx="2201244" cy="16773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288309-5A68-4D24-97F7-05AB1FCFC8EC}"/>
                </a:ext>
              </a:extLst>
            </p:cNvPr>
            <p:cNvSpPr txBox="1"/>
            <p:nvPr/>
          </p:nvSpPr>
          <p:spPr>
            <a:xfrm>
              <a:off x="5381594" y="2888225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인간의 문명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3A5C5B-6C2A-4E9F-BDC9-A470CD66BB64}"/>
                </a:ext>
              </a:extLst>
            </p:cNvPr>
            <p:cNvSpPr txBox="1"/>
            <p:nvPr/>
          </p:nvSpPr>
          <p:spPr>
            <a:xfrm>
              <a:off x="5381594" y="3188794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자연세계의 갈등</a:t>
              </a: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45068A0-FAF4-455A-B899-F6760A74FB02}"/>
                </a:ext>
              </a:extLst>
            </p:cNvPr>
            <p:cNvSpPr/>
            <p:nvPr/>
          </p:nvSpPr>
          <p:spPr>
            <a:xfrm>
              <a:off x="5070039" y="2628900"/>
              <a:ext cx="2042277" cy="1206500"/>
            </a:xfrm>
            <a:prstGeom prst="roundRect">
              <a:avLst>
                <a:gd name="adj" fmla="val 8246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078B3F-6DFE-438A-A0A9-D7BAB5DF61A4}"/>
                </a:ext>
              </a:extLst>
            </p:cNvPr>
            <p:cNvSpPr txBox="1"/>
            <p:nvPr/>
          </p:nvSpPr>
          <p:spPr>
            <a:xfrm>
              <a:off x="5334399" y="2455506"/>
              <a:ext cx="15135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독특한 세계관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ECBDF4-29BF-4A5F-A6D5-6EFDA524BE06}"/>
                </a:ext>
              </a:extLst>
            </p:cNvPr>
            <p:cNvSpPr txBox="1"/>
            <p:nvPr/>
          </p:nvSpPr>
          <p:spPr>
            <a:xfrm>
              <a:off x="5381594" y="3487244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세상의 숨은 비밀 이야기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F6517C-0D78-4726-95C8-1DBEA2462A46}"/>
                </a:ext>
              </a:extLst>
            </p:cNvPr>
            <p:cNvSpPr txBox="1"/>
            <p:nvPr/>
          </p:nvSpPr>
          <p:spPr>
            <a:xfrm>
              <a:off x="4990555" y="2158028"/>
              <a:ext cx="220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장편 애니메이션 제작</a:t>
              </a: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EE37F5F6-CBE7-4634-A563-52022BAD14A0}"/>
              </a:ext>
            </a:extLst>
          </p:cNvPr>
          <p:cNvGrpSpPr/>
          <p:nvPr/>
        </p:nvGrpSpPr>
        <p:grpSpPr>
          <a:xfrm>
            <a:off x="996374" y="3066053"/>
            <a:ext cx="4180744" cy="3393985"/>
            <a:chOff x="996374" y="3066053"/>
            <a:chExt cx="4180744" cy="3393985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8D73A29-7BD3-4B0B-A2E9-C4207B318E29}"/>
                </a:ext>
              </a:extLst>
            </p:cNvPr>
            <p:cNvSpPr/>
            <p:nvPr/>
          </p:nvSpPr>
          <p:spPr>
            <a:xfrm>
              <a:off x="3078100" y="3066053"/>
              <a:ext cx="2001899" cy="798966"/>
            </a:xfrm>
            <a:custGeom>
              <a:avLst/>
              <a:gdLst>
                <a:gd name="connsiteX0" fmla="*/ 2311400 w 2311400"/>
                <a:gd name="connsiteY0" fmla="*/ 0 h 622300"/>
                <a:gd name="connsiteX1" fmla="*/ 0 w 2311400"/>
                <a:gd name="connsiteY1" fmla="*/ 0 h 622300"/>
                <a:gd name="connsiteX2" fmla="*/ 0 w 231140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400" h="622300">
                  <a:moveTo>
                    <a:pt x="2311400" y="0"/>
                  </a:moveTo>
                  <a:lnTo>
                    <a:pt x="0" y="0"/>
                  </a:lnTo>
                  <a:lnTo>
                    <a:pt x="0" y="6223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D62D16B2-DB1C-4D06-AB3B-8A940DE0359F}"/>
                </a:ext>
              </a:extLst>
            </p:cNvPr>
            <p:cNvGrpSpPr/>
            <p:nvPr/>
          </p:nvGrpSpPr>
          <p:grpSpPr>
            <a:xfrm>
              <a:off x="996374" y="3865019"/>
              <a:ext cx="4180744" cy="2595019"/>
              <a:chOff x="887801" y="3865019"/>
              <a:chExt cx="4451678" cy="2595019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CCAD400-234E-45BA-9200-46B5254018CF}"/>
                  </a:ext>
                </a:extLst>
              </p:cNvPr>
              <p:cNvSpPr/>
              <p:nvPr/>
            </p:nvSpPr>
            <p:spPr>
              <a:xfrm rot="5400000" flipH="1">
                <a:off x="2985167" y="1767653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FF5B1E72-B8F0-42D8-BB1E-BFAD9D4A02D5}"/>
                  </a:ext>
                </a:extLst>
              </p:cNvPr>
              <p:cNvSpPr/>
              <p:nvPr/>
            </p:nvSpPr>
            <p:spPr>
              <a:xfrm rot="16200000" flipH="1" flipV="1">
                <a:off x="2985167" y="4105727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F6D5A60-4781-45FF-A511-76DA817236AC}"/>
                </a:ext>
              </a:extLst>
            </p:cNvPr>
            <p:cNvGrpSpPr/>
            <p:nvPr/>
          </p:nvGrpSpPr>
          <p:grpSpPr>
            <a:xfrm>
              <a:off x="1434501" y="4043639"/>
              <a:ext cx="1404905" cy="2237781"/>
              <a:chOff x="1299844" y="3965312"/>
              <a:chExt cx="1404905" cy="223778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84CDEF-9C71-40AB-B637-373B336D07FB}"/>
                  </a:ext>
                </a:extLst>
              </p:cNvPr>
              <p:cNvSpPr txBox="1"/>
              <p:nvPr/>
            </p:nvSpPr>
            <p:spPr>
              <a:xfrm>
                <a:off x="1299845" y="3965312"/>
                <a:ext cx="1404904" cy="230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붉은돼지</a:t>
                </a:r>
                <a:endPara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E98E3670-073F-402D-A4B9-08C35034E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844" y="4190958"/>
                <a:ext cx="1404904" cy="2012135"/>
              </a:xfrm>
              <a:prstGeom prst="rect">
                <a:avLst/>
              </a:prstGeom>
            </p:spPr>
          </p:pic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E1BAD6C4-FD24-4582-BE87-F33E0DB04E9D}"/>
                </a:ext>
              </a:extLst>
            </p:cNvPr>
            <p:cNvGrpSpPr/>
            <p:nvPr/>
          </p:nvGrpSpPr>
          <p:grpSpPr>
            <a:xfrm>
              <a:off x="3376597" y="4043639"/>
              <a:ext cx="1404904" cy="2228792"/>
              <a:chOff x="3864508" y="3932717"/>
              <a:chExt cx="1404904" cy="222879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BAC788-8B94-43DF-B2BD-79CE8F727A8E}"/>
                  </a:ext>
                </a:extLst>
              </p:cNvPr>
              <p:cNvSpPr txBox="1"/>
              <p:nvPr/>
            </p:nvSpPr>
            <p:spPr>
              <a:xfrm>
                <a:off x="3864508" y="3932717"/>
                <a:ext cx="1404904" cy="230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폼포코</a:t>
                </a:r>
                <a:r>
                  <a:rPr lang="ko-KR" alt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너구리 </a:t>
                </a:r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대작전</a:t>
                </a:r>
                <a:endPara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C5775F60-8A1A-45B6-AB25-8B34959CD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878" y="4154560"/>
                <a:ext cx="1402534" cy="2006949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D89839-9364-4CCC-80FD-514A1E574780}"/>
                </a:ext>
              </a:extLst>
            </p:cNvPr>
            <p:cNvSpPr txBox="1"/>
            <p:nvPr/>
          </p:nvSpPr>
          <p:spPr>
            <a:xfrm>
              <a:off x="1347215" y="3661939"/>
              <a:ext cx="3456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일본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내 에서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디즈니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넘은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인기 작품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E89DECFD-A915-47DC-8FEB-272B273AA292}"/>
              </a:ext>
            </a:extLst>
          </p:cNvPr>
          <p:cNvGrpSpPr/>
          <p:nvPr/>
        </p:nvGrpSpPr>
        <p:grpSpPr>
          <a:xfrm>
            <a:off x="7027846" y="3066053"/>
            <a:ext cx="4180744" cy="3393985"/>
            <a:chOff x="7027846" y="3066053"/>
            <a:chExt cx="4180744" cy="3393985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189B66DB-9D11-4539-850C-6F4756907A98}"/>
                </a:ext>
              </a:extLst>
            </p:cNvPr>
            <p:cNvSpPr/>
            <p:nvPr/>
          </p:nvSpPr>
          <p:spPr>
            <a:xfrm flipH="1">
              <a:off x="7114569" y="3066053"/>
              <a:ext cx="1999846" cy="798966"/>
            </a:xfrm>
            <a:custGeom>
              <a:avLst/>
              <a:gdLst>
                <a:gd name="connsiteX0" fmla="*/ 2311400 w 2311400"/>
                <a:gd name="connsiteY0" fmla="*/ 0 h 622300"/>
                <a:gd name="connsiteX1" fmla="*/ 0 w 2311400"/>
                <a:gd name="connsiteY1" fmla="*/ 0 h 622300"/>
                <a:gd name="connsiteX2" fmla="*/ 0 w 231140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400" h="622300">
                  <a:moveTo>
                    <a:pt x="2311400" y="0"/>
                  </a:moveTo>
                  <a:lnTo>
                    <a:pt x="0" y="0"/>
                  </a:lnTo>
                  <a:lnTo>
                    <a:pt x="0" y="6223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6333D8A4-F818-45EB-9A5D-D5DEB0154A79}"/>
                </a:ext>
              </a:extLst>
            </p:cNvPr>
            <p:cNvGrpSpPr/>
            <p:nvPr/>
          </p:nvGrpSpPr>
          <p:grpSpPr>
            <a:xfrm>
              <a:off x="7027846" y="3865019"/>
              <a:ext cx="4180744" cy="2595019"/>
              <a:chOff x="887801" y="3865019"/>
              <a:chExt cx="4451678" cy="2595019"/>
            </a:xfrm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71AC89FA-12D9-44E3-9C7A-F757095CB3B8}"/>
                  </a:ext>
                </a:extLst>
              </p:cNvPr>
              <p:cNvSpPr/>
              <p:nvPr/>
            </p:nvSpPr>
            <p:spPr>
              <a:xfrm rot="5400000" flipH="1">
                <a:off x="2985167" y="1767653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CE0B1175-0354-4131-954A-531B66274DF7}"/>
                  </a:ext>
                </a:extLst>
              </p:cNvPr>
              <p:cNvSpPr/>
              <p:nvPr/>
            </p:nvSpPr>
            <p:spPr>
              <a:xfrm rot="16200000" flipH="1" flipV="1">
                <a:off x="2985167" y="4105727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F6F911-8D11-4229-8CD4-C55F49732662}"/>
                </a:ext>
              </a:extLst>
            </p:cNvPr>
            <p:cNvSpPr txBox="1"/>
            <p:nvPr/>
          </p:nvSpPr>
          <p:spPr>
            <a:xfrm>
              <a:off x="7636826" y="3661939"/>
              <a:ext cx="29610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전 세계에서 흥행을 이룬 작품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F2563322-7A27-4D0A-8B79-26C999C348E2}"/>
                </a:ext>
              </a:extLst>
            </p:cNvPr>
            <p:cNvGrpSpPr/>
            <p:nvPr/>
          </p:nvGrpSpPr>
          <p:grpSpPr>
            <a:xfrm>
              <a:off x="7442256" y="4043639"/>
              <a:ext cx="1408516" cy="2327091"/>
              <a:chOff x="7442256" y="4043639"/>
              <a:chExt cx="1408516" cy="2327091"/>
            </a:xfrm>
          </p:grpSpPr>
          <p:pic>
            <p:nvPicPr>
              <p:cNvPr id="79" name="그림 78">
                <a:extLst>
                  <a:ext uri="{FF2B5EF4-FFF2-40B4-BE49-F238E27FC236}">
                    <a16:creationId xmlns:a16="http://schemas.microsoft.com/office/drawing/2014/main" id="{1CD2595E-EF18-48CE-B8D3-509677863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2256" y="4254348"/>
                <a:ext cx="1404905" cy="1896890"/>
              </a:xfrm>
              <a:prstGeom prst="rect">
                <a:avLst/>
              </a:prstGeom>
            </p:spPr>
          </p:pic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0D195E02-5BBC-4C70-B64F-E516AD263E82}"/>
                  </a:ext>
                </a:extLst>
              </p:cNvPr>
              <p:cNvGrpSpPr/>
              <p:nvPr/>
            </p:nvGrpSpPr>
            <p:grpSpPr>
              <a:xfrm>
                <a:off x="7445868" y="4043639"/>
                <a:ext cx="1404904" cy="2327091"/>
                <a:chOff x="1299845" y="3965312"/>
                <a:chExt cx="1404904" cy="2327091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295F27-3249-4A09-ABC4-B61BAD4453DF}"/>
                    </a:ext>
                  </a:extLst>
                </p:cNvPr>
                <p:cNvSpPr txBox="1"/>
                <p:nvPr/>
              </p:nvSpPr>
              <p:spPr>
                <a:xfrm>
                  <a:off x="1299845" y="3965312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센과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치히로의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행방불명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0682DC-9E36-4963-BFC4-8BAE6FAEA589}"/>
                    </a:ext>
                  </a:extLst>
                </p:cNvPr>
                <p:cNvSpPr txBox="1"/>
                <p:nvPr/>
              </p:nvSpPr>
              <p:spPr>
                <a:xfrm>
                  <a:off x="1299845" y="6061571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약 </a:t>
                  </a:r>
                  <a:r>
                    <a:rPr lang="en-US" altLang="ko-KR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304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억 엔</a:t>
                  </a:r>
                </a:p>
              </p:txBody>
            </p:sp>
          </p:grp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601495A1-317B-409A-8C5D-8DB70D780C2D}"/>
                </a:ext>
              </a:extLst>
            </p:cNvPr>
            <p:cNvGrpSpPr/>
            <p:nvPr/>
          </p:nvGrpSpPr>
          <p:grpSpPr>
            <a:xfrm>
              <a:off x="9387962" y="4043639"/>
              <a:ext cx="1404905" cy="2327091"/>
              <a:chOff x="9387962" y="4043639"/>
              <a:chExt cx="1404905" cy="2327091"/>
            </a:xfrm>
          </p:grpSpPr>
          <p:pic>
            <p:nvPicPr>
              <p:cNvPr id="80" name="그림 79">
                <a:extLst>
                  <a:ext uri="{FF2B5EF4-FFF2-40B4-BE49-F238E27FC236}">
                    <a16:creationId xmlns:a16="http://schemas.microsoft.com/office/drawing/2014/main" id="{75024EC0-C249-415D-9473-7EBD4D926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962" y="4265483"/>
                <a:ext cx="1404905" cy="1901956"/>
              </a:xfrm>
              <a:prstGeom prst="rect">
                <a:avLst/>
              </a:prstGeom>
            </p:spPr>
          </p:pic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503AEDC5-891C-47FE-9EFB-E9ECBC4F5749}"/>
                  </a:ext>
                </a:extLst>
              </p:cNvPr>
              <p:cNvGrpSpPr/>
              <p:nvPr/>
            </p:nvGrpSpPr>
            <p:grpSpPr>
              <a:xfrm>
                <a:off x="9387963" y="4043639"/>
                <a:ext cx="1404904" cy="2327091"/>
                <a:chOff x="3864508" y="3932717"/>
                <a:chExt cx="1404904" cy="2327091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43414CB-7A48-4D33-BE64-1C9B09AA45E8}"/>
                    </a:ext>
                  </a:extLst>
                </p:cNvPr>
                <p:cNvSpPr txBox="1"/>
                <p:nvPr/>
              </p:nvSpPr>
              <p:spPr>
                <a:xfrm>
                  <a:off x="3864508" y="3932717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하울의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움직이는 성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9E86CBE-FE62-4720-AACE-4C0547569411}"/>
                    </a:ext>
                  </a:extLst>
                </p:cNvPr>
                <p:cNvSpPr txBox="1"/>
                <p:nvPr/>
              </p:nvSpPr>
              <p:spPr>
                <a:xfrm>
                  <a:off x="3864508" y="6028976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약 </a:t>
                  </a:r>
                  <a:r>
                    <a:rPr lang="en-US" altLang="ko-KR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288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억 엔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91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애니메이션이 끼친 다른 경제의 영향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6C3C6-66E2-491B-B5CB-C709F6445942}"/>
              </a:ext>
            </a:extLst>
          </p:cNvPr>
          <p:cNvSpPr txBox="1"/>
          <p:nvPr/>
        </p:nvSpPr>
        <p:spPr>
          <a:xfrm>
            <a:off x="4612339" y="3450600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/>
              <a:t>동영상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6ADD892-6EC3-4C60-A862-84D56FF8B67B}"/>
              </a:ext>
            </a:extLst>
          </p:cNvPr>
          <p:cNvSpPr/>
          <p:nvPr/>
        </p:nvSpPr>
        <p:spPr>
          <a:xfrm>
            <a:off x="2543192" y="1590140"/>
            <a:ext cx="7092951" cy="4921250"/>
          </a:xfrm>
          <a:prstGeom prst="roundRect">
            <a:avLst>
              <a:gd name="adj" fmla="val 969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9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디지털 시대의 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4E128E2-0218-4604-8F40-5BF81074DEC4}"/>
              </a:ext>
            </a:extLst>
          </p:cNvPr>
          <p:cNvGrpSpPr/>
          <p:nvPr/>
        </p:nvGrpSpPr>
        <p:grpSpPr>
          <a:xfrm>
            <a:off x="870619" y="1689100"/>
            <a:ext cx="4414550" cy="4725146"/>
            <a:chOff x="584170" y="1689100"/>
            <a:chExt cx="4414550" cy="47251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810B4F7-0B5E-4462-B7CF-FCEF2318392D}"/>
                </a:ext>
              </a:extLst>
            </p:cNvPr>
            <p:cNvGrpSpPr/>
            <p:nvPr/>
          </p:nvGrpSpPr>
          <p:grpSpPr>
            <a:xfrm>
              <a:off x="584170" y="1689100"/>
              <a:ext cx="4414550" cy="4725146"/>
              <a:chOff x="954339" y="1590140"/>
              <a:chExt cx="4414550" cy="4725146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C699BB3-3138-443B-B332-F7229EB657C1}"/>
                  </a:ext>
                </a:extLst>
              </p:cNvPr>
              <p:cNvSpPr/>
              <p:nvPr/>
            </p:nvSpPr>
            <p:spPr>
              <a:xfrm>
                <a:off x="960120" y="1609467"/>
                <a:ext cx="4401120" cy="470581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077635-F8D8-4548-9A75-82F9D8291241}"/>
                  </a:ext>
                </a:extLst>
              </p:cNvPr>
              <p:cNvSpPr txBox="1"/>
              <p:nvPr/>
            </p:nvSpPr>
            <p:spPr>
              <a:xfrm>
                <a:off x="954339" y="1590140"/>
                <a:ext cx="4414550" cy="369332"/>
              </a:xfrm>
              <a:prstGeom prst="rect">
                <a:avLst/>
              </a:prstGeom>
              <a:solidFill>
                <a:srgbClr val="109CE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인터넷을 통해 세계에 빠른 애니메이션 제공</a:t>
                </a:r>
              </a:p>
            </p:txBody>
          </p:sp>
        </p:grp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0507DEF-14E9-400A-AE8C-98C20E42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10" y="5413107"/>
              <a:ext cx="761371" cy="761371"/>
            </a:xfrm>
            <a:prstGeom prst="rect">
              <a:avLst/>
            </a:prstGeom>
          </p:spPr>
        </p:pic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A5DC3A2E-F621-4731-9274-C6A6925D39A3}"/>
                </a:ext>
              </a:extLst>
            </p:cNvPr>
            <p:cNvCxnSpPr>
              <a:cxnSpLocks/>
            </p:cNvCxnSpPr>
            <p:nvPr/>
          </p:nvCxnSpPr>
          <p:spPr>
            <a:xfrm>
              <a:off x="1532694" y="3162300"/>
              <a:ext cx="0" cy="21336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B83071A-9EB2-4CB8-9A72-BEC7BAD2D20F}"/>
                </a:ext>
              </a:extLst>
            </p:cNvPr>
            <p:cNvGrpSpPr/>
            <p:nvPr/>
          </p:nvGrpSpPr>
          <p:grpSpPr>
            <a:xfrm>
              <a:off x="1200140" y="3852976"/>
              <a:ext cx="964865" cy="770918"/>
              <a:chOff x="1939670" y="3676022"/>
              <a:chExt cx="1462602" cy="1168605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06A6480A-7562-4CDC-8AB1-BC981DC805DC}"/>
                  </a:ext>
                </a:extLst>
              </p:cNvPr>
              <p:cNvSpPr/>
              <p:nvPr/>
            </p:nvSpPr>
            <p:spPr>
              <a:xfrm>
                <a:off x="2233667" y="3676022"/>
                <a:ext cx="1168605" cy="11686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4F1DCA9F-5564-45D4-8A57-C77CCE787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670" y="3750769"/>
                <a:ext cx="933040" cy="933040"/>
              </a:xfrm>
              <a:prstGeom prst="rect">
                <a:avLst/>
              </a:prstGeom>
            </p:spPr>
          </p:pic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C3D9D73-E8A8-4D61-8BFF-EE681E77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10" y="2259797"/>
              <a:ext cx="761371" cy="761371"/>
            </a:xfrm>
            <a:prstGeom prst="rect">
              <a:avLst/>
            </a:prstGeom>
          </p:spPr>
        </p:pic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05548334-205E-40BE-83F3-404D95D45A01}"/>
                </a:ext>
              </a:extLst>
            </p:cNvPr>
            <p:cNvCxnSpPr>
              <a:cxnSpLocks/>
            </p:cNvCxnSpPr>
            <p:nvPr/>
          </p:nvCxnSpPr>
          <p:spPr>
            <a:xfrm>
              <a:off x="2097876" y="4191000"/>
              <a:ext cx="495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FD929D-DC1E-410C-9561-217D98DAFA61}"/>
                </a:ext>
              </a:extLst>
            </p:cNvPr>
            <p:cNvSpPr txBox="1"/>
            <p:nvPr/>
          </p:nvSpPr>
          <p:spPr>
            <a:xfrm>
              <a:off x="2731963" y="400633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“1</a:t>
              </a:r>
              <a:r>
                <a:rPr lang="ko-KR" altLang="en-US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주일 이내에 파급</a:t>
              </a:r>
              <a:r>
                <a:rPr lang="en-US" altLang="ko-KR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dirty="0">
                <a:solidFill>
                  <a:srgbClr val="109C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25F0F3E-7071-4467-B0C5-5122AA366D8E}"/>
              </a:ext>
            </a:extLst>
          </p:cNvPr>
          <p:cNvGrpSpPr/>
          <p:nvPr/>
        </p:nvGrpSpPr>
        <p:grpSpPr>
          <a:xfrm>
            <a:off x="6920201" y="1689100"/>
            <a:ext cx="4414550" cy="4725146"/>
            <a:chOff x="6920201" y="1689100"/>
            <a:chExt cx="4414550" cy="4725146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9362E17D-EF14-427B-AFC4-F77B8F5FFE04}"/>
                </a:ext>
              </a:extLst>
            </p:cNvPr>
            <p:cNvGrpSpPr/>
            <p:nvPr/>
          </p:nvGrpSpPr>
          <p:grpSpPr>
            <a:xfrm>
              <a:off x="6920201" y="1689100"/>
              <a:ext cx="4414550" cy="4725146"/>
              <a:chOff x="6920201" y="1689100"/>
              <a:chExt cx="4414550" cy="4725146"/>
            </a:xfrm>
          </p:grpSpPr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C25F0589-954A-4D5D-8D10-549FF008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98" y="5413107"/>
                <a:ext cx="761371" cy="761371"/>
              </a:xfrm>
              <a:prstGeom prst="rect">
                <a:avLst/>
              </a:prstGeom>
            </p:spPr>
          </p:pic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BAB737AD-4503-475E-904B-F7383A665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0182" y="3162300"/>
                <a:ext cx="0" cy="213360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8546B048-E6C4-4E1B-9DDB-477AC1D8E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98" y="2259797"/>
                <a:ext cx="761371" cy="761371"/>
              </a:xfrm>
              <a:prstGeom prst="rect">
                <a:avLst/>
              </a:prstGeom>
            </p:spPr>
          </p:pic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BE210FC0-6407-44A3-B49B-EBC63D78C539}"/>
                  </a:ext>
                </a:extLst>
              </p:cNvPr>
              <p:cNvGrpSpPr/>
              <p:nvPr/>
            </p:nvGrpSpPr>
            <p:grpSpPr>
              <a:xfrm>
                <a:off x="6920201" y="1689100"/>
                <a:ext cx="4414550" cy="4725146"/>
                <a:chOff x="954339" y="1590140"/>
                <a:chExt cx="4414550" cy="4725146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9AFA6888-5F2E-4F9F-9BF9-9D73B82D7EB7}"/>
                    </a:ext>
                  </a:extLst>
                </p:cNvPr>
                <p:cNvSpPr/>
                <p:nvPr/>
              </p:nvSpPr>
              <p:spPr>
                <a:xfrm>
                  <a:off x="960120" y="1609467"/>
                  <a:ext cx="4401120" cy="4705819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D5E7F71-5B5A-4BD1-99F4-61854B114D2E}"/>
                    </a:ext>
                  </a:extLst>
                </p:cNvPr>
                <p:cNvSpPr txBox="1"/>
                <p:nvPr/>
              </p:nvSpPr>
              <p:spPr>
                <a:xfrm>
                  <a:off x="954339" y="1590140"/>
                  <a:ext cx="4414550" cy="369332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디지털 시대의 애니메이션의 단점</a:t>
                  </a:r>
                </a:p>
              </p:txBody>
            </p:sp>
          </p:grp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C1AACB44-C26E-4683-8B64-BE118E459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9533" y="4244785"/>
                <a:ext cx="495300" cy="0"/>
              </a:xfrm>
              <a:prstGeom prst="line">
                <a:avLst/>
              </a:prstGeom>
              <a:ln>
                <a:solidFill>
                  <a:srgbClr val="A50B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61DCFA-F68D-481D-9A0E-6D7982298BF1}"/>
                  </a:ext>
                </a:extLst>
              </p:cNvPr>
              <p:cNvSpPr txBox="1"/>
              <p:nvPr/>
            </p:nvSpPr>
            <p:spPr>
              <a:xfrm>
                <a:off x="7238773" y="3209031"/>
                <a:ext cx="21483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인터넷을 통해 작품 유출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0F8178-A7C0-4066-8C3C-196C020207EB}"/>
                  </a:ext>
                </a:extLst>
              </p:cNvPr>
              <p:cNvSpPr txBox="1"/>
              <p:nvPr/>
            </p:nvSpPr>
            <p:spPr>
              <a:xfrm>
                <a:off x="7098221" y="4045605"/>
                <a:ext cx="2451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해외 수출 확장의 장애물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82BF2B-B41E-4FAC-9997-537107149BD4}"/>
                  </a:ext>
                </a:extLst>
              </p:cNvPr>
              <p:cNvSpPr txBox="1"/>
              <p:nvPr/>
            </p:nvSpPr>
            <p:spPr>
              <a:xfrm>
                <a:off x="7571504" y="2865982"/>
                <a:ext cx="148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“</a:t>
                </a:r>
                <a:r>
                  <a:rPr lang="ko-KR" altLang="en-US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불법 사이트</a:t>
                </a:r>
                <a:r>
                  <a:rPr lang="en-US" altLang="ko-KR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”</a:t>
                </a:r>
                <a:endParaRPr lang="ko-KR" altLang="en-US" dirty="0">
                  <a:solidFill>
                    <a:srgbClr val="A50B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3A47BE8E-7134-44F2-ACB0-C9996D82FC34}"/>
                  </a:ext>
                </a:extLst>
              </p:cNvPr>
              <p:cNvGrpSpPr/>
              <p:nvPr/>
            </p:nvGrpSpPr>
            <p:grpSpPr>
              <a:xfrm>
                <a:off x="10139951" y="3852976"/>
                <a:ext cx="770918" cy="770918"/>
                <a:chOff x="10139951" y="3852976"/>
                <a:chExt cx="770918" cy="770918"/>
              </a:xfrm>
            </p:grpSpPr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0951AA70-2F03-4790-8C20-4AE04CEEC083}"/>
                    </a:ext>
                  </a:extLst>
                </p:cNvPr>
                <p:cNvSpPr/>
                <p:nvPr/>
              </p:nvSpPr>
              <p:spPr>
                <a:xfrm>
                  <a:off x="10139951" y="3852976"/>
                  <a:ext cx="770918" cy="7709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440B3654-2653-44DD-92BE-DABCEB3BB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9980" y="3907732"/>
                  <a:ext cx="610071" cy="610071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A69D6F-E2CE-4AC4-BD17-4C16B6A6F4CF}"/>
                  </a:ext>
                </a:extLst>
              </p:cNvPr>
              <p:cNvSpPr txBox="1"/>
              <p:nvPr/>
            </p:nvSpPr>
            <p:spPr>
              <a:xfrm>
                <a:off x="7376631" y="4857838"/>
                <a:ext cx="2010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경제 생산성 시산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B349451-60AE-478C-BFAB-D88D3E32CC0A}"/>
                  </a:ext>
                </a:extLst>
              </p:cNvPr>
              <p:cNvSpPr txBox="1"/>
              <p:nvPr/>
            </p:nvSpPr>
            <p:spPr>
              <a:xfrm>
                <a:off x="7279650" y="5203659"/>
                <a:ext cx="2204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2013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까지 </a:t>
                </a: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약 </a:t>
                </a:r>
                <a:r>
                  <a:rPr lang="en-US" altLang="ko-KR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2</a:t>
                </a:r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조 </a:t>
                </a:r>
                <a:r>
                  <a:rPr lang="en-US" altLang="ko-KR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5600</a:t>
                </a:r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억 엔 손실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AA4C88-A2CE-425B-A5FF-98B66355609B}"/>
                </a:ext>
              </a:extLst>
            </p:cNvPr>
            <p:cNvSpPr txBox="1"/>
            <p:nvPr/>
          </p:nvSpPr>
          <p:spPr>
            <a:xfrm>
              <a:off x="7248610" y="475738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“                        ”</a:t>
              </a:r>
              <a:endParaRPr lang="ko-KR" altLang="en-US" dirty="0"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8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결론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C1791F2-0C82-4EE5-9E5F-B9188E7E5262}"/>
              </a:ext>
            </a:extLst>
          </p:cNvPr>
          <p:cNvGrpSpPr/>
          <p:nvPr/>
        </p:nvGrpSpPr>
        <p:grpSpPr>
          <a:xfrm>
            <a:off x="264307" y="2984758"/>
            <a:ext cx="4246006" cy="2577056"/>
            <a:chOff x="264307" y="2984758"/>
            <a:chExt cx="4246006" cy="2577056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887EF24-C565-403C-A42D-9A621CFEAC74}"/>
                </a:ext>
              </a:extLst>
            </p:cNvPr>
            <p:cNvGrpSpPr/>
            <p:nvPr/>
          </p:nvGrpSpPr>
          <p:grpSpPr>
            <a:xfrm>
              <a:off x="836997" y="3722899"/>
              <a:ext cx="2940415" cy="726300"/>
              <a:chOff x="864966" y="3972945"/>
              <a:chExt cx="2940415" cy="72630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7F5EC1-3A92-4938-869C-7E82F7E2EC4D}"/>
                  </a:ext>
                </a:extLst>
              </p:cNvPr>
              <p:cNvSpPr txBox="1"/>
              <p:nvPr/>
            </p:nvSpPr>
            <p:spPr>
              <a:xfrm>
                <a:off x="864966" y="3972945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방송 콘텐츠 해외 수출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E5921-1A48-44CE-AE99-9F56C843DF8F}"/>
                  </a:ext>
                </a:extLst>
              </p:cNvPr>
              <p:cNvSpPr txBox="1"/>
              <p:nvPr/>
            </p:nvSpPr>
            <p:spPr>
              <a:xfrm>
                <a:off x="918608" y="4176025"/>
                <a:ext cx="2886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62.2%</a:t>
                </a:r>
                <a:endParaRPr lang="ko-KR" altLang="en-US" sz="2800" dirty="0">
                  <a:solidFill>
                    <a:srgbClr val="A50B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EEA8A5C-422C-40F7-91D0-3DCEC4A0390C}"/>
                </a:ext>
              </a:extLst>
            </p:cNvPr>
            <p:cNvGrpSpPr/>
            <p:nvPr/>
          </p:nvGrpSpPr>
          <p:grpSpPr>
            <a:xfrm>
              <a:off x="2188543" y="3154453"/>
              <a:ext cx="2321770" cy="523640"/>
              <a:chOff x="2188543" y="3154453"/>
              <a:chExt cx="2321770" cy="523640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4C05AFAC-53A7-43C2-B780-77AD7E5C5E51}"/>
                  </a:ext>
                </a:extLst>
              </p:cNvPr>
              <p:cNvSpPr/>
              <p:nvPr/>
            </p:nvSpPr>
            <p:spPr>
              <a:xfrm>
                <a:off x="2262413" y="3154453"/>
                <a:ext cx="2247900" cy="444500"/>
              </a:xfrm>
              <a:custGeom>
                <a:avLst/>
                <a:gdLst>
                  <a:gd name="connsiteX0" fmla="*/ 2247900 w 2247900"/>
                  <a:gd name="connsiteY0" fmla="*/ 0 h 444500"/>
                  <a:gd name="connsiteX1" fmla="*/ 0 w 2247900"/>
                  <a:gd name="connsiteY1" fmla="*/ 0 h 444500"/>
                  <a:gd name="connsiteX2" fmla="*/ 0 w 2247900"/>
                  <a:gd name="connsiteY2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900" h="444500">
                    <a:moveTo>
                      <a:pt x="2247900" y="0"/>
                    </a:moveTo>
                    <a:lnTo>
                      <a:pt x="0" y="0"/>
                    </a:lnTo>
                    <a:lnTo>
                      <a:pt x="0" y="4445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B29ADBC4-45FB-46C5-9ADB-292F709E0822}"/>
                  </a:ext>
                </a:extLst>
              </p:cNvPr>
              <p:cNvSpPr/>
              <p:nvPr/>
            </p:nvSpPr>
            <p:spPr>
              <a:xfrm>
                <a:off x="2188543" y="3519813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0F92C913-9979-489B-AC61-2F11C3D8D3F0}"/>
                </a:ext>
              </a:extLst>
            </p:cNvPr>
            <p:cNvGrpSpPr/>
            <p:nvPr/>
          </p:nvGrpSpPr>
          <p:grpSpPr>
            <a:xfrm>
              <a:off x="898715" y="4447365"/>
              <a:ext cx="2727396" cy="581834"/>
              <a:chOff x="898715" y="4447365"/>
              <a:chExt cx="2727396" cy="581834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6C9F18B2-5C37-4CE3-9182-3E62D84ED31E}"/>
                  </a:ext>
                </a:extLst>
              </p:cNvPr>
              <p:cNvSpPr/>
              <p:nvPr/>
            </p:nvSpPr>
            <p:spPr>
              <a:xfrm flipH="1">
                <a:off x="1961806" y="4559141"/>
                <a:ext cx="305734" cy="306747"/>
              </a:xfrm>
              <a:custGeom>
                <a:avLst/>
                <a:gdLst>
                  <a:gd name="connsiteX0" fmla="*/ 0 w 0"/>
                  <a:gd name="connsiteY0" fmla="*/ 0 h 406400"/>
                  <a:gd name="connsiteX1" fmla="*/ 0 w 0"/>
                  <a:gd name="connsiteY1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6400">
                    <a:moveTo>
                      <a:pt x="0" y="0"/>
                    </a:moveTo>
                    <a:lnTo>
                      <a:pt x="0" y="4064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BC367007-7307-4D43-9607-E668C72D6647}"/>
                  </a:ext>
                </a:extLst>
              </p:cNvPr>
              <p:cNvSpPr/>
              <p:nvPr/>
            </p:nvSpPr>
            <p:spPr>
              <a:xfrm rot="5400000" flipH="1">
                <a:off x="2178397" y="3581486"/>
                <a:ext cx="168031" cy="2727396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B8C8CC87-576F-4822-96E9-00F629D6034C}"/>
                  </a:ext>
                </a:extLst>
              </p:cNvPr>
              <p:cNvSpPr/>
              <p:nvPr/>
            </p:nvSpPr>
            <p:spPr>
              <a:xfrm>
                <a:off x="2188543" y="4447365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E44FC1-1025-4F32-9E8F-0D53D1AEB6EB}"/>
                </a:ext>
              </a:extLst>
            </p:cNvPr>
            <p:cNvSpPr txBox="1"/>
            <p:nvPr/>
          </p:nvSpPr>
          <p:spPr>
            <a:xfrm>
              <a:off x="2280383" y="2984758"/>
              <a:ext cx="176202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/>
                <a:t>출처 </a:t>
              </a:r>
              <a:r>
                <a:rPr lang="en-US" altLang="ko-KR" sz="700" dirty="0"/>
                <a:t>: 2013</a:t>
              </a:r>
              <a:r>
                <a:rPr lang="ko-KR" altLang="en-US" sz="700" dirty="0"/>
                <a:t>년</a:t>
              </a:r>
              <a:r>
                <a:rPr lang="en-US" altLang="ko-KR" sz="700" dirty="0"/>
                <a:t> </a:t>
              </a:r>
              <a:r>
                <a:rPr lang="ko-KR" altLang="en-US" sz="700" dirty="0"/>
                <a:t>일본 정보통신 정책 연구</a:t>
              </a:r>
              <a:endParaRPr lang="en-US" altLang="ko-KR" sz="700" dirty="0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791CCFAF-ECCA-4C83-A729-2410A38F39FC}"/>
                </a:ext>
              </a:extLst>
            </p:cNvPr>
            <p:cNvGrpSpPr/>
            <p:nvPr/>
          </p:nvGrpSpPr>
          <p:grpSpPr>
            <a:xfrm>
              <a:off x="264307" y="5007378"/>
              <a:ext cx="1291830" cy="541634"/>
              <a:chOff x="864966" y="3851921"/>
              <a:chExt cx="2940415" cy="54163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5B0BE7-969D-4825-AD88-B2D1DD94110E}"/>
                  </a:ext>
                </a:extLst>
              </p:cNvPr>
              <p:cNvSpPr txBox="1"/>
              <p:nvPr/>
            </p:nvSpPr>
            <p:spPr>
              <a:xfrm>
                <a:off x="864966" y="3851921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북미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535F91-2D73-4ACB-9C88-A85A26FAA16F}"/>
                  </a:ext>
                </a:extLst>
              </p:cNvPr>
              <p:cNvSpPr txBox="1"/>
              <p:nvPr/>
            </p:nvSpPr>
            <p:spPr>
              <a:xfrm>
                <a:off x="918608" y="4055001"/>
                <a:ext cx="28867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85.1%</a:t>
                </a:r>
                <a:endPara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F1D2748-AECB-4945-BA2B-5DA73402E438}"/>
                </a:ext>
              </a:extLst>
            </p:cNvPr>
            <p:cNvGrpSpPr/>
            <p:nvPr/>
          </p:nvGrpSpPr>
          <p:grpSpPr>
            <a:xfrm>
              <a:off x="2985378" y="5020180"/>
              <a:ext cx="1291830" cy="541634"/>
              <a:chOff x="864966" y="3864723"/>
              <a:chExt cx="2940415" cy="54163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C239FD-AB7D-4999-A58C-4543DD1E29C7}"/>
                  </a:ext>
                </a:extLst>
              </p:cNvPr>
              <p:cNvSpPr txBox="1"/>
              <p:nvPr/>
            </p:nvSpPr>
            <p:spPr>
              <a:xfrm>
                <a:off x="864966" y="3864723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유럽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791705-9A97-47CA-A710-918F6279862F}"/>
                  </a:ext>
                </a:extLst>
              </p:cNvPr>
              <p:cNvSpPr txBox="1"/>
              <p:nvPr/>
            </p:nvSpPr>
            <p:spPr>
              <a:xfrm>
                <a:off x="918608" y="4067803"/>
                <a:ext cx="28867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86.7%</a:t>
                </a:r>
                <a:endPara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43CBFAC-0768-403A-A88C-1B3B0B38530F}"/>
              </a:ext>
            </a:extLst>
          </p:cNvPr>
          <p:cNvGrpSpPr/>
          <p:nvPr/>
        </p:nvGrpSpPr>
        <p:grpSpPr>
          <a:xfrm>
            <a:off x="7663358" y="3154116"/>
            <a:ext cx="3719615" cy="2158952"/>
            <a:chOff x="7663358" y="3154116"/>
            <a:chExt cx="3719615" cy="2158952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F34D4E4-1406-4171-92E3-60CA960DFA6F}"/>
                </a:ext>
              </a:extLst>
            </p:cNvPr>
            <p:cNvGrpSpPr/>
            <p:nvPr/>
          </p:nvGrpSpPr>
          <p:grpSpPr>
            <a:xfrm flipH="1">
              <a:off x="7663358" y="3154116"/>
              <a:ext cx="2321770" cy="523640"/>
              <a:chOff x="2478830" y="3835400"/>
              <a:chExt cx="2321770" cy="523640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0F6A1D2-C067-4D8B-89E3-6D3258973F95}"/>
                  </a:ext>
                </a:extLst>
              </p:cNvPr>
              <p:cNvSpPr/>
              <p:nvPr/>
            </p:nvSpPr>
            <p:spPr>
              <a:xfrm>
                <a:off x="2552700" y="3835400"/>
                <a:ext cx="2247900" cy="444500"/>
              </a:xfrm>
              <a:custGeom>
                <a:avLst/>
                <a:gdLst>
                  <a:gd name="connsiteX0" fmla="*/ 2247900 w 2247900"/>
                  <a:gd name="connsiteY0" fmla="*/ 0 h 444500"/>
                  <a:gd name="connsiteX1" fmla="*/ 0 w 2247900"/>
                  <a:gd name="connsiteY1" fmla="*/ 0 h 444500"/>
                  <a:gd name="connsiteX2" fmla="*/ 0 w 2247900"/>
                  <a:gd name="connsiteY2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900" h="444500">
                    <a:moveTo>
                      <a:pt x="2247900" y="0"/>
                    </a:moveTo>
                    <a:lnTo>
                      <a:pt x="0" y="0"/>
                    </a:lnTo>
                    <a:lnTo>
                      <a:pt x="0" y="4445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CC19028-D725-4E7E-92AE-4B5E4F168E0A}"/>
                  </a:ext>
                </a:extLst>
              </p:cNvPr>
              <p:cNvSpPr/>
              <p:nvPr/>
            </p:nvSpPr>
            <p:spPr>
              <a:xfrm>
                <a:off x="2478830" y="4200760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3BBF7EC4-AC31-41B6-8BBE-E39B0C713246}"/>
                </a:ext>
              </a:extLst>
            </p:cNvPr>
            <p:cNvGrpSpPr/>
            <p:nvPr/>
          </p:nvGrpSpPr>
          <p:grpSpPr>
            <a:xfrm>
              <a:off x="8442558" y="3694049"/>
              <a:ext cx="2940415" cy="1619019"/>
              <a:chOff x="864966" y="3944095"/>
              <a:chExt cx="2940415" cy="161901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7B3B7D-6080-441F-9EDD-C842FDB33F81}"/>
                  </a:ext>
                </a:extLst>
              </p:cNvPr>
              <p:cNvSpPr txBox="1"/>
              <p:nvPr/>
            </p:nvSpPr>
            <p:spPr>
              <a:xfrm>
                <a:off x="864966" y="4437635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다양한 장르 및 스토리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11144D-0298-47B2-B91B-CFB0D4CEA656}"/>
                  </a:ext>
                </a:extLst>
              </p:cNvPr>
              <p:cNvSpPr txBox="1"/>
              <p:nvPr/>
            </p:nvSpPr>
            <p:spPr>
              <a:xfrm>
                <a:off x="918608" y="3944095"/>
                <a:ext cx="2886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7CDB67-827D-40A5-AF8B-D05C200CABE3}"/>
                  </a:ext>
                </a:extLst>
              </p:cNvPr>
              <p:cNvSpPr txBox="1"/>
              <p:nvPr/>
            </p:nvSpPr>
            <p:spPr>
              <a:xfrm>
                <a:off x="864966" y="4672659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다양한 상품화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78E488-3686-453A-94D9-7D6C265C5C95}"/>
                  </a:ext>
                </a:extLst>
              </p:cNvPr>
              <p:cNvSpPr txBox="1"/>
              <p:nvPr/>
            </p:nvSpPr>
            <p:spPr>
              <a:xfrm>
                <a:off x="864966" y="4894868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풍부한 </a:t>
                </a:r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상상력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F16980-E810-4A4D-80B2-ABE48A140784}"/>
                  </a:ext>
                </a:extLst>
              </p:cNvPr>
              <p:cNvSpPr txBox="1"/>
              <p:nvPr/>
            </p:nvSpPr>
            <p:spPr>
              <a:xfrm>
                <a:off x="911153" y="5193782"/>
                <a:ext cx="2886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애니메이션의 경쟁우위</a:t>
                </a: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599486C-22C9-46F4-8BB4-3249685310F8}"/>
              </a:ext>
            </a:extLst>
          </p:cNvPr>
          <p:cNvGrpSpPr/>
          <p:nvPr/>
        </p:nvGrpSpPr>
        <p:grpSpPr>
          <a:xfrm>
            <a:off x="3553302" y="1340619"/>
            <a:ext cx="5100673" cy="4997097"/>
            <a:chOff x="3843589" y="1500023"/>
            <a:chExt cx="5100673" cy="4997097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5478D24-973B-4050-B73E-4F927082B947}"/>
                </a:ext>
              </a:extLst>
            </p:cNvPr>
            <p:cNvGrpSpPr/>
            <p:nvPr/>
          </p:nvGrpSpPr>
          <p:grpSpPr>
            <a:xfrm>
              <a:off x="3843589" y="2512859"/>
              <a:ext cx="5100673" cy="3984261"/>
              <a:chOff x="3843589" y="2512859"/>
              <a:chExt cx="5100673" cy="3984261"/>
            </a:xfrm>
          </p:grpSpPr>
          <p:sp>
            <p:nvSpPr>
              <p:cNvPr id="4" name="이등변 삼각형 3">
                <a:extLst>
                  <a:ext uri="{FF2B5EF4-FFF2-40B4-BE49-F238E27FC236}">
                    <a16:creationId xmlns:a16="http://schemas.microsoft.com/office/drawing/2014/main" id="{EF3E6A7E-C2AA-4866-B8EF-B188B115F38A}"/>
                  </a:ext>
                </a:extLst>
              </p:cNvPr>
              <p:cNvSpPr/>
              <p:nvPr/>
            </p:nvSpPr>
            <p:spPr>
              <a:xfrm rot="10800000">
                <a:off x="3843589" y="2551356"/>
                <a:ext cx="5100673" cy="3945764"/>
              </a:xfrm>
              <a:prstGeom prst="triangle">
                <a:avLst/>
              </a:prstGeom>
              <a:solidFill>
                <a:srgbClr val="109C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85102B24-7C64-4FD2-80BA-995CFD102965}"/>
                  </a:ext>
                </a:extLst>
              </p:cNvPr>
              <p:cNvGrpSpPr/>
              <p:nvPr/>
            </p:nvGrpSpPr>
            <p:grpSpPr>
              <a:xfrm>
                <a:off x="5139624" y="3115525"/>
                <a:ext cx="3139112" cy="2926510"/>
                <a:chOff x="2321470" y="3115525"/>
                <a:chExt cx="3139112" cy="2926510"/>
              </a:xfrm>
            </p:grpSpPr>
            <p:pic>
              <p:nvPicPr>
                <p:cNvPr id="20" name="그림 19">
                  <a:extLst>
                    <a:ext uri="{FF2B5EF4-FFF2-40B4-BE49-F238E27FC236}">
                      <a16:creationId xmlns:a16="http://schemas.microsoft.com/office/drawing/2014/main" id="{6E3FCADB-1500-4E09-ADCA-6DE977520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0555" y="3124990"/>
                  <a:ext cx="1871148" cy="2054594"/>
                </a:xfrm>
                <a:prstGeom prst="rect">
                  <a:avLst/>
                </a:prstGeom>
              </p:spPr>
            </p:pic>
            <p:pic>
              <p:nvPicPr>
                <p:cNvPr id="21" name="그림 20">
                  <a:extLst>
                    <a:ext uri="{FF2B5EF4-FFF2-40B4-BE49-F238E27FC236}">
                      <a16:creationId xmlns:a16="http://schemas.microsoft.com/office/drawing/2014/main" id="{60704147-5B7D-4DFF-87F7-2AD0EBA04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1470" y="3115525"/>
                  <a:ext cx="918171" cy="1983905"/>
                </a:xfrm>
                <a:prstGeom prst="rect">
                  <a:avLst/>
                </a:prstGeom>
              </p:spPr>
            </p:pic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CF937B52-D091-40BD-A2AB-686CAFE61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3638" y="3642486"/>
                  <a:ext cx="1456944" cy="1456944"/>
                </a:xfrm>
                <a:prstGeom prst="rect">
                  <a:avLst/>
                </a:prstGeom>
              </p:spPr>
            </p:pic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2779F685-F6EE-4D85-A2FC-DE4FD781B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055" y="4440126"/>
                  <a:ext cx="1120887" cy="1601909"/>
                </a:xfrm>
                <a:prstGeom prst="rect">
                  <a:avLst/>
                </a:prstGeom>
              </p:spPr>
            </p:pic>
          </p:grpSp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6C90F33-C85D-4146-8DE9-48A7567BE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760" y="2634432"/>
                <a:ext cx="1812758" cy="1089515"/>
              </a:xfrm>
              <a:prstGeom prst="rect">
                <a:avLst/>
              </a:prstGeom>
            </p:spPr>
          </p:pic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E5959E7-CD59-4682-9A7E-E824BC304D51}"/>
                  </a:ext>
                </a:extLst>
              </p:cNvPr>
              <p:cNvGrpSpPr/>
              <p:nvPr/>
            </p:nvGrpSpPr>
            <p:grpSpPr>
              <a:xfrm>
                <a:off x="6473758" y="2512859"/>
                <a:ext cx="2042277" cy="944118"/>
                <a:chOff x="3647638" y="897749"/>
                <a:chExt cx="5085784" cy="2351092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732E38-3EB5-40DA-AEEF-3D9EDBF17ECA}"/>
                    </a:ext>
                  </a:extLst>
                </p:cNvPr>
                <p:cNvSpPr txBox="1"/>
                <p:nvPr/>
              </p:nvSpPr>
              <p:spPr>
                <a:xfrm>
                  <a:off x="6976196" y="2155758"/>
                  <a:ext cx="1757226" cy="4981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7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Since 1985</a:t>
                  </a:r>
                  <a:endParaRPr lang="ko-KR" altLang="en-US" sz="700" dirty="0">
                    <a:latin typeface="a옛날목욕탕L" panose="02020600000000000000" pitchFamily="18" charset="-127"/>
                    <a:ea typeface="a옛날목욕탕L" panose="02020600000000000000" pitchFamily="18" charset="-127"/>
                  </a:endParaRPr>
                </a:p>
              </p:txBody>
            </p:sp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78B812C1-5F6F-4F02-A03F-7D1427D49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638" y="897749"/>
                  <a:ext cx="4898109" cy="235109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F997004-8D55-4356-8E33-FFBF33674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862" y="1500023"/>
              <a:ext cx="1215579" cy="121557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8EBA8E-9819-4F01-AB85-ED60101CDDE2}"/>
              </a:ext>
            </a:extLst>
          </p:cNvPr>
          <p:cNvSpPr txBox="1"/>
          <p:nvPr/>
        </p:nvSpPr>
        <p:spPr>
          <a:xfrm>
            <a:off x="1908526" y="5663821"/>
            <a:ext cx="850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세계가 </a:t>
            </a:r>
            <a:r>
              <a:rPr lang="ko-KR" altLang="en-US" sz="4800" dirty="0">
                <a:solidFill>
                  <a:srgbClr val="A5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인정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하는 </a:t>
            </a:r>
            <a:r>
              <a:rPr lang="ko-KR" altLang="en-US" sz="4800" dirty="0">
                <a:solidFill>
                  <a:srgbClr val="A5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경제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의 한 부분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!!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DA8AF7E-ECD9-4E4D-990A-9938F752E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>
          <a:xfrm>
            <a:off x="4545011" y="4047888"/>
            <a:ext cx="3127027" cy="2943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6F8CA-CBDC-4A09-9041-50459892C846}"/>
              </a:ext>
            </a:extLst>
          </p:cNvPr>
          <p:cNvSpPr txBox="1"/>
          <p:nvPr/>
        </p:nvSpPr>
        <p:spPr>
          <a:xfrm>
            <a:off x="5382368" y="646382"/>
            <a:ext cx="1441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INDEX</a:t>
            </a:r>
            <a:endParaRPr lang="ko-KR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68F84D4-8D4E-4FD4-8533-C6E501398720}"/>
              </a:ext>
            </a:extLst>
          </p:cNvPr>
          <p:cNvSpPr/>
          <p:nvPr/>
        </p:nvSpPr>
        <p:spPr>
          <a:xfrm>
            <a:off x="4679285" y="634114"/>
            <a:ext cx="404935" cy="407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CBC19FF-DCA5-4B93-8DEB-110E93E0FFBE}"/>
              </a:ext>
            </a:extLst>
          </p:cNvPr>
          <p:cNvGrpSpPr/>
          <p:nvPr/>
        </p:nvGrpSpPr>
        <p:grpSpPr>
          <a:xfrm>
            <a:off x="1561749" y="1765150"/>
            <a:ext cx="9062884" cy="1903598"/>
            <a:chOff x="1561749" y="1709395"/>
            <a:chExt cx="9062884" cy="190359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55D7C70-21E7-45ED-B0CD-765857C61F00}"/>
                </a:ext>
              </a:extLst>
            </p:cNvPr>
            <p:cNvGrpSpPr/>
            <p:nvPr/>
          </p:nvGrpSpPr>
          <p:grpSpPr>
            <a:xfrm>
              <a:off x="1580991" y="1895705"/>
              <a:ext cx="9043642" cy="1717288"/>
              <a:chOff x="1494264" y="1806497"/>
              <a:chExt cx="9043642" cy="1717288"/>
            </a:xfrm>
            <a:noFill/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EED530D7-73D9-4174-8222-68C96EA219B5}"/>
                  </a:ext>
                </a:extLst>
              </p:cNvPr>
              <p:cNvSpPr/>
              <p:nvPr/>
            </p:nvSpPr>
            <p:spPr>
              <a:xfrm>
                <a:off x="1494264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E4BB9BE4-873B-46CA-920F-18CE6C0FFC81}"/>
                  </a:ext>
                </a:extLst>
              </p:cNvPr>
              <p:cNvSpPr/>
              <p:nvPr/>
            </p:nvSpPr>
            <p:spPr>
              <a:xfrm>
                <a:off x="3936382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D7C72ED9-210E-45B5-8634-5F8587F6FED8}"/>
                  </a:ext>
                </a:extLst>
              </p:cNvPr>
              <p:cNvSpPr/>
              <p:nvPr/>
            </p:nvSpPr>
            <p:spPr>
              <a:xfrm>
                <a:off x="6378500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E8F0F787-F8E8-480D-AA02-21F0C40987D0}"/>
                  </a:ext>
                </a:extLst>
              </p:cNvPr>
              <p:cNvSpPr/>
              <p:nvPr/>
            </p:nvSpPr>
            <p:spPr>
              <a:xfrm>
                <a:off x="8820618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4231CF1F-ABE0-44C9-9140-E68080CC6536}"/>
                </a:ext>
              </a:extLst>
            </p:cNvPr>
            <p:cNvSpPr/>
            <p:nvPr/>
          </p:nvSpPr>
          <p:spPr>
            <a:xfrm>
              <a:off x="1580991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원호 17">
              <a:extLst>
                <a:ext uri="{FF2B5EF4-FFF2-40B4-BE49-F238E27FC236}">
                  <a16:creationId xmlns:a16="http://schemas.microsoft.com/office/drawing/2014/main" id="{D4F93BE1-955C-4A6C-A479-149F672953C3}"/>
                </a:ext>
              </a:extLst>
            </p:cNvPr>
            <p:cNvSpPr/>
            <p:nvPr/>
          </p:nvSpPr>
          <p:spPr>
            <a:xfrm>
              <a:off x="4023109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원호 18">
              <a:extLst>
                <a:ext uri="{FF2B5EF4-FFF2-40B4-BE49-F238E27FC236}">
                  <a16:creationId xmlns:a16="http://schemas.microsoft.com/office/drawing/2014/main" id="{7D62AA57-575A-4A4D-957E-63A45871A873}"/>
                </a:ext>
              </a:extLst>
            </p:cNvPr>
            <p:cNvSpPr/>
            <p:nvPr/>
          </p:nvSpPr>
          <p:spPr>
            <a:xfrm>
              <a:off x="6465227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원호 19">
              <a:extLst>
                <a:ext uri="{FF2B5EF4-FFF2-40B4-BE49-F238E27FC236}">
                  <a16:creationId xmlns:a16="http://schemas.microsoft.com/office/drawing/2014/main" id="{154915AF-9AC5-4F2F-B99D-1CF805370DD9}"/>
                </a:ext>
              </a:extLst>
            </p:cNvPr>
            <p:cNvSpPr/>
            <p:nvPr/>
          </p:nvSpPr>
          <p:spPr>
            <a:xfrm>
              <a:off x="8907345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9A61976-F66F-4829-9C90-C28688C7B069}"/>
                </a:ext>
              </a:extLst>
            </p:cNvPr>
            <p:cNvSpPr/>
            <p:nvPr/>
          </p:nvSpPr>
          <p:spPr>
            <a:xfrm>
              <a:off x="4683512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4A079D52-29A3-47B0-98B2-2410E5443777}"/>
                </a:ext>
              </a:extLst>
            </p:cNvPr>
            <p:cNvSpPr/>
            <p:nvPr/>
          </p:nvSpPr>
          <p:spPr>
            <a:xfrm>
              <a:off x="7115202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910F3BF-8FDC-48E7-BBCF-2DE095C0B67C}"/>
                </a:ext>
              </a:extLst>
            </p:cNvPr>
            <p:cNvSpPr/>
            <p:nvPr/>
          </p:nvSpPr>
          <p:spPr>
            <a:xfrm>
              <a:off x="9557320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8A0C902-C265-435F-9B5C-716CB0DF599C}"/>
                </a:ext>
              </a:extLst>
            </p:cNvPr>
            <p:cNvSpPr/>
            <p:nvPr/>
          </p:nvSpPr>
          <p:spPr>
            <a:xfrm>
              <a:off x="2230304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E5738-62DD-427E-8ECE-A63C71710E40}"/>
                </a:ext>
              </a:extLst>
            </p:cNvPr>
            <p:cNvSpPr txBox="1"/>
            <p:nvPr/>
          </p:nvSpPr>
          <p:spPr>
            <a:xfrm>
              <a:off x="2261681" y="1709395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1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13AA59-4C04-41DD-8C3A-F10384B47645}"/>
                </a:ext>
              </a:extLst>
            </p:cNvPr>
            <p:cNvSpPr txBox="1"/>
            <p:nvPr/>
          </p:nvSpPr>
          <p:spPr>
            <a:xfrm>
              <a:off x="4704460" y="170939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2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4CC19B-B3A6-42D1-A262-08D5E42AC04B}"/>
                </a:ext>
              </a:extLst>
            </p:cNvPr>
            <p:cNvSpPr txBox="1"/>
            <p:nvPr/>
          </p:nvSpPr>
          <p:spPr>
            <a:xfrm>
              <a:off x="7146579" y="1709395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3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817013-CA5A-4F27-8E04-D1FA02B4AD93}"/>
                </a:ext>
              </a:extLst>
            </p:cNvPr>
            <p:cNvSpPr txBox="1"/>
            <p:nvPr/>
          </p:nvSpPr>
          <p:spPr>
            <a:xfrm>
              <a:off x="9588697" y="170939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4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9B7D8A-ACC9-4591-910F-D2B01ACF0CEB}"/>
                </a:ext>
              </a:extLst>
            </p:cNvPr>
            <p:cNvSpPr txBox="1"/>
            <p:nvPr/>
          </p:nvSpPr>
          <p:spPr>
            <a:xfrm>
              <a:off x="1561749" y="2382598"/>
              <a:ext cx="1750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애니메이션</a:t>
              </a:r>
              <a:endParaRPr lang="ko-KR" altLang="en-US" sz="2800" b="1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08544-40E8-4BE7-B789-6A007FB29ADE}"/>
                </a:ext>
              </a:extLst>
            </p:cNvPr>
            <p:cNvSpPr txBox="1"/>
            <p:nvPr/>
          </p:nvSpPr>
          <p:spPr>
            <a:xfrm>
              <a:off x="4149856" y="2388328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자연재해</a:t>
              </a:r>
              <a:endParaRPr lang="ko-KR" altLang="en-US" sz="2800" b="1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B91BDA-B325-49E5-8707-770071E15363}"/>
                </a:ext>
              </a:extLst>
            </p:cNvPr>
            <p:cNvSpPr txBox="1"/>
            <p:nvPr/>
          </p:nvSpPr>
          <p:spPr>
            <a:xfrm>
              <a:off x="6761057" y="2388328"/>
              <a:ext cx="115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스포츠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720A2F-BE6E-40B3-8366-4A3A7BCAAE98}"/>
                </a:ext>
              </a:extLst>
            </p:cNvPr>
            <p:cNvSpPr txBox="1"/>
            <p:nvPr/>
          </p:nvSpPr>
          <p:spPr>
            <a:xfrm>
              <a:off x="9369886" y="2388328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건축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C7E3E8-A628-4DCF-9129-507476D813EA}"/>
                </a:ext>
              </a:extLst>
            </p:cNvPr>
            <p:cNvSpPr txBox="1"/>
            <p:nvPr/>
          </p:nvSpPr>
          <p:spPr>
            <a:xfrm>
              <a:off x="2167103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2D3550-1E24-424F-85FA-C2B33DB7CB1D}"/>
                </a:ext>
              </a:extLst>
            </p:cNvPr>
            <p:cNvSpPr txBox="1"/>
            <p:nvPr/>
          </p:nvSpPr>
          <p:spPr>
            <a:xfrm>
              <a:off x="4620311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97AC77-1AED-42DC-B767-411D58A5C422}"/>
                </a:ext>
              </a:extLst>
            </p:cNvPr>
            <p:cNvSpPr txBox="1"/>
            <p:nvPr/>
          </p:nvSpPr>
          <p:spPr>
            <a:xfrm>
              <a:off x="7052001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78DC33-9B1B-447F-99A8-87C8947FEC1E}"/>
                </a:ext>
              </a:extLst>
            </p:cNvPr>
            <p:cNvSpPr txBox="1"/>
            <p:nvPr/>
          </p:nvSpPr>
          <p:spPr>
            <a:xfrm>
              <a:off x="9505270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36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142D681-DC3D-4394-8B8F-4F5CC2641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" r="2039" b="3921"/>
          <a:stretch/>
        </p:blipFill>
        <p:spPr>
          <a:xfrm>
            <a:off x="0" y="-7799"/>
            <a:ext cx="12192000" cy="6865799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2FE57B72-1842-4DE7-B7E0-74D58FD4A09C}"/>
              </a:ext>
            </a:extLst>
          </p:cNvPr>
          <p:cNvGrpSpPr/>
          <p:nvPr/>
        </p:nvGrpSpPr>
        <p:grpSpPr>
          <a:xfrm>
            <a:off x="4488091" y="1587500"/>
            <a:ext cx="3238500" cy="3822700"/>
            <a:chOff x="4488091" y="1587500"/>
            <a:chExt cx="3238500" cy="38227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F9A0F42-4ABA-4B67-91F6-6383EDCD4F99}"/>
                </a:ext>
              </a:extLst>
            </p:cNvPr>
            <p:cNvSpPr/>
            <p:nvPr/>
          </p:nvSpPr>
          <p:spPr>
            <a:xfrm>
              <a:off x="4488091" y="1587500"/>
              <a:ext cx="3238500" cy="38227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020B8-EAF8-476C-A98A-E2DD4B0A406F}"/>
                </a:ext>
              </a:extLst>
            </p:cNvPr>
            <p:cNvSpPr txBox="1"/>
            <p:nvPr/>
          </p:nvSpPr>
          <p:spPr>
            <a:xfrm>
              <a:off x="5812909" y="170180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</a:rPr>
                <a:t>1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EE3914A-AB46-478F-B0A5-052B3DA3C7AB}"/>
                </a:ext>
              </a:extLst>
            </p:cNvPr>
            <p:cNvCxnSpPr/>
            <p:nvPr/>
          </p:nvCxnSpPr>
          <p:spPr>
            <a:xfrm>
              <a:off x="4775200" y="3310930"/>
              <a:ext cx="264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9ABFA-6EDA-4DE5-9C7E-9031F745243B}"/>
                </a:ext>
              </a:extLst>
            </p:cNvPr>
            <p:cNvSpPr txBox="1"/>
            <p:nvPr/>
          </p:nvSpPr>
          <p:spPr>
            <a:xfrm>
              <a:off x="5125133" y="262513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1"/>
                  </a:solidFill>
                </a:rPr>
                <a:t>애니메이션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CC299-DF18-404D-879C-8D71592848F8}"/>
                </a:ext>
              </a:extLst>
            </p:cNvPr>
            <p:cNvSpPr txBox="1"/>
            <p:nvPr/>
          </p:nvSpPr>
          <p:spPr>
            <a:xfrm>
              <a:off x="5073006" y="3888433"/>
              <a:ext cx="2113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일본의 애니메이션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A7019-FB0B-4584-A50B-A32D0660F4EB}"/>
                </a:ext>
              </a:extLst>
            </p:cNvPr>
            <p:cNvSpPr txBox="1"/>
            <p:nvPr/>
          </p:nvSpPr>
          <p:spPr>
            <a:xfrm>
              <a:off x="5266976" y="4463366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경제 발전 과정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8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55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</a:t>
            </a:r>
            <a:r>
              <a:rPr lang="en-US" altLang="ko-KR" dirty="0"/>
              <a:t>TV </a:t>
            </a:r>
            <a:r>
              <a:rPr lang="ko-KR" altLang="en-US" dirty="0"/>
              <a:t>애니메이션 세계 점유율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B4ECE5-439B-44CC-BA3B-C4CCB69B29E2}"/>
              </a:ext>
            </a:extLst>
          </p:cNvPr>
          <p:cNvSpPr txBox="1"/>
          <p:nvPr/>
        </p:nvSpPr>
        <p:spPr>
          <a:xfrm>
            <a:off x="9639301" y="6414965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2014</a:t>
            </a:r>
            <a:r>
              <a:rPr lang="ko-KR" altLang="en-US" sz="1200" dirty="0"/>
              <a:t>년 일본 경제산업성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4D1BCE6-78D3-46FB-800B-A1CF6F2043EA}"/>
              </a:ext>
            </a:extLst>
          </p:cNvPr>
          <p:cNvGrpSpPr/>
          <p:nvPr/>
        </p:nvGrpSpPr>
        <p:grpSpPr>
          <a:xfrm>
            <a:off x="1830697" y="2238142"/>
            <a:ext cx="3238387" cy="3633916"/>
            <a:chOff x="1545403" y="2367695"/>
            <a:chExt cx="3238387" cy="363391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EAA4D749-5B84-47AC-A71B-06C53E09AC91}"/>
                </a:ext>
              </a:extLst>
            </p:cNvPr>
            <p:cNvGrpSpPr/>
            <p:nvPr/>
          </p:nvGrpSpPr>
          <p:grpSpPr>
            <a:xfrm>
              <a:off x="1614440" y="2367695"/>
              <a:ext cx="3100314" cy="3100312"/>
              <a:chOff x="1215619" y="1964375"/>
              <a:chExt cx="3764839" cy="3764839"/>
            </a:xfrm>
          </p:grpSpPr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16D74087-14EB-480A-B587-0B613FB9A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619" y="1964375"/>
                <a:ext cx="3764839" cy="3764839"/>
              </a:xfrm>
              <a:prstGeom prst="rect">
                <a:avLst/>
              </a:prstGeom>
            </p:spPr>
          </p:pic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E18F304F-B8C6-4427-8BF4-5100C16A5FC7}"/>
                  </a:ext>
                </a:extLst>
              </p:cNvPr>
              <p:cNvGrpSpPr/>
              <p:nvPr/>
            </p:nvGrpSpPr>
            <p:grpSpPr>
              <a:xfrm>
                <a:off x="1712893" y="2844800"/>
                <a:ext cx="2551275" cy="2551275"/>
                <a:chOff x="667090" y="882254"/>
                <a:chExt cx="6419852" cy="6419851"/>
              </a:xfrm>
            </p:grpSpPr>
            <p:pic>
              <p:nvPicPr>
                <p:cNvPr id="37" name="그림 36">
                  <a:extLst>
                    <a:ext uri="{FF2B5EF4-FFF2-40B4-BE49-F238E27FC236}">
                      <a16:creationId xmlns:a16="http://schemas.microsoft.com/office/drawing/2014/main" id="{A5B124C3-633F-4DFD-BF99-B25BB7858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090" y="882254"/>
                  <a:ext cx="6419852" cy="6419851"/>
                </a:xfrm>
                <a:prstGeom prst="rect">
                  <a:avLst/>
                </a:prstGeom>
              </p:spPr>
            </p:pic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822F54B6-1F29-4A3F-B358-75FC7035B187}"/>
                    </a:ext>
                  </a:extLst>
                </p:cNvPr>
                <p:cNvGrpSpPr/>
                <p:nvPr/>
              </p:nvGrpSpPr>
              <p:grpSpPr>
                <a:xfrm>
                  <a:off x="5951221" y="3263900"/>
                  <a:ext cx="716244" cy="773110"/>
                  <a:chOff x="5951221" y="3263900"/>
                  <a:chExt cx="716244" cy="773110"/>
                </a:xfrm>
              </p:grpSpPr>
              <p:pic>
                <p:nvPicPr>
                  <p:cNvPr id="42" name="그림 41">
                    <a:extLst>
                      <a:ext uri="{FF2B5EF4-FFF2-40B4-BE49-F238E27FC236}">
                        <a16:creationId xmlns:a16="http://schemas.microsoft.com/office/drawing/2014/main" id="{2DCF160F-E649-4BAF-B14D-DEB6A69AB9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42578" b="49219" l="82813" r="8808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94" t="41869" r="11701" b="50808"/>
                  <a:stretch/>
                </p:blipFill>
                <p:spPr>
                  <a:xfrm>
                    <a:off x="5951221" y="3558539"/>
                    <a:ext cx="392346" cy="478471"/>
                  </a:xfrm>
                  <a:prstGeom prst="rect">
                    <a:avLst/>
                  </a:prstGeom>
                </p:spPr>
              </p:pic>
              <p:pic>
                <p:nvPicPr>
                  <p:cNvPr id="39" name="그림 38">
                    <a:extLst>
                      <a:ext uri="{FF2B5EF4-FFF2-40B4-BE49-F238E27FC236}">
                        <a16:creationId xmlns:a16="http://schemas.microsoft.com/office/drawing/2014/main" id="{B2D588E3-4FE7-4C3C-98DC-2625A2D2D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42481" y="3263900"/>
                    <a:ext cx="424984" cy="42498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C15BEE-F271-4513-80C4-326EF430AF22}"/>
                </a:ext>
              </a:extLst>
            </p:cNvPr>
            <p:cNvSpPr txBox="1"/>
            <p:nvPr/>
          </p:nvSpPr>
          <p:spPr>
            <a:xfrm>
              <a:off x="1545403" y="5632280"/>
              <a:ext cx="323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전 세계 </a:t>
              </a:r>
              <a:r>
                <a:rPr lang="en-US" altLang="ko-KR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TV </a:t>
              </a:r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방영되는 애니메이션</a:t>
              </a:r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60DCE1A-56C0-48DD-A426-0CD514E9AB84}"/>
              </a:ext>
            </a:extLst>
          </p:cNvPr>
          <p:cNvSpPr/>
          <p:nvPr/>
        </p:nvSpPr>
        <p:spPr>
          <a:xfrm>
            <a:off x="330199" y="1583872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B5DB8AD-0D4A-4FA3-B111-B0ED95F01820}"/>
              </a:ext>
            </a:extLst>
          </p:cNvPr>
          <p:cNvGrpSpPr/>
          <p:nvPr/>
        </p:nvGrpSpPr>
        <p:grpSpPr>
          <a:xfrm>
            <a:off x="4116388" y="2471719"/>
            <a:ext cx="6404964" cy="3249302"/>
            <a:chOff x="4116388" y="2471719"/>
            <a:chExt cx="6404964" cy="3249302"/>
          </a:xfrm>
        </p:grpSpPr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08E530FB-C492-4F3C-9528-10C529C0CC60}"/>
                </a:ext>
              </a:extLst>
            </p:cNvPr>
            <p:cNvSpPr/>
            <p:nvPr/>
          </p:nvSpPr>
          <p:spPr>
            <a:xfrm>
              <a:off x="4116388" y="3931785"/>
              <a:ext cx="2919412" cy="0"/>
            </a:xfrm>
            <a:custGeom>
              <a:avLst/>
              <a:gdLst>
                <a:gd name="connsiteX0" fmla="*/ 0 w 2919412"/>
                <a:gd name="connsiteY0" fmla="*/ 0 h 0"/>
                <a:gd name="connsiteX1" fmla="*/ 2919412 w 29194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9412">
                  <a:moveTo>
                    <a:pt x="0" y="0"/>
                  </a:moveTo>
                  <a:lnTo>
                    <a:pt x="2919412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31DE86B-E833-466C-A364-0BA395432C8D}"/>
                </a:ext>
              </a:extLst>
            </p:cNvPr>
            <p:cNvGrpSpPr/>
            <p:nvPr/>
          </p:nvGrpSpPr>
          <p:grpSpPr>
            <a:xfrm>
              <a:off x="7035800" y="2471719"/>
              <a:ext cx="3485552" cy="2866734"/>
              <a:chOff x="7035800" y="2564247"/>
              <a:chExt cx="3485552" cy="2866734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19765394-388A-4FBD-A18C-E384481C7DBD}"/>
                  </a:ext>
                </a:extLst>
              </p:cNvPr>
              <p:cNvGrpSpPr/>
              <p:nvPr/>
            </p:nvGrpSpPr>
            <p:grpSpPr>
              <a:xfrm>
                <a:off x="7382240" y="3178153"/>
                <a:ext cx="3139112" cy="2064059"/>
                <a:chOff x="7138272" y="4065790"/>
                <a:chExt cx="3139112" cy="2064059"/>
              </a:xfrm>
            </p:grpSpPr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ED93AD51-C2FC-4041-83FE-0D0495D3D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7357" y="4075255"/>
                  <a:ext cx="1871148" cy="2054594"/>
                </a:xfrm>
                <a:prstGeom prst="rect">
                  <a:avLst/>
                </a:prstGeom>
              </p:spPr>
            </p:pic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8C76A5BD-96A0-4B6B-91D4-359B65B9E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8272" y="4065790"/>
                  <a:ext cx="918171" cy="1983905"/>
                </a:xfrm>
                <a:prstGeom prst="rect">
                  <a:avLst/>
                </a:prstGeom>
              </p:spPr>
            </p:pic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1FECAD2-E722-4B54-8590-B9CE3BE27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0440" y="4592751"/>
                  <a:ext cx="1456944" cy="1456944"/>
                </a:xfrm>
                <a:prstGeom prst="rect">
                  <a:avLst/>
                </a:prstGeom>
              </p:spPr>
            </p:pic>
          </p:grp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8BAFFC7F-4944-4C51-9FD2-C26968A9337F}"/>
                  </a:ext>
                </a:extLst>
              </p:cNvPr>
              <p:cNvSpPr/>
              <p:nvPr/>
            </p:nvSpPr>
            <p:spPr>
              <a:xfrm>
                <a:off x="8174927" y="2564247"/>
                <a:ext cx="1183641" cy="5037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400" b="1" dirty="0">
                    <a:solidFill>
                      <a:schemeClr val="tx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60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%</a:t>
                </a:r>
                <a:endParaRPr lang="ko-KR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456A161E-88D2-45E3-B2FF-967B5E8CD92D}"/>
                  </a:ext>
                </a:extLst>
              </p:cNvPr>
              <p:cNvSpPr/>
              <p:nvPr/>
            </p:nvSpPr>
            <p:spPr>
              <a:xfrm>
                <a:off x="7035800" y="2868756"/>
                <a:ext cx="3476625" cy="2562225"/>
              </a:xfrm>
              <a:custGeom>
                <a:avLst/>
                <a:gdLst>
                  <a:gd name="connsiteX0" fmla="*/ 1200150 w 3476625"/>
                  <a:gd name="connsiteY0" fmla="*/ 0 h 2562225"/>
                  <a:gd name="connsiteX1" fmla="*/ 0 w 3476625"/>
                  <a:gd name="connsiteY1" fmla="*/ 0 h 2562225"/>
                  <a:gd name="connsiteX2" fmla="*/ 0 w 3476625"/>
                  <a:gd name="connsiteY2" fmla="*/ 2562225 h 2562225"/>
                  <a:gd name="connsiteX3" fmla="*/ 3476625 w 3476625"/>
                  <a:gd name="connsiteY3" fmla="*/ 2562225 h 2562225"/>
                  <a:gd name="connsiteX4" fmla="*/ 3476625 w 3476625"/>
                  <a:gd name="connsiteY4" fmla="*/ 0 h 2562225"/>
                  <a:gd name="connsiteX5" fmla="*/ 2209800 w 3476625"/>
                  <a:gd name="connsiteY5" fmla="*/ 0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6625" h="2562225">
                    <a:moveTo>
                      <a:pt x="1200150" y="0"/>
                    </a:moveTo>
                    <a:lnTo>
                      <a:pt x="0" y="0"/>
                    </a:lnTo>
                    <a:lnTo>
                      <a:pt x="0" y="2562225"/>
                    </a:lnTo>
                    <a:lnTo>
                      <a:pt x="3476625" y="2562225"/>
                    </a:lnTo>
                    <a:lnTo>
                      <a:pt x="3476625" y="0"/>
                    </a:lnTo>
                    <a:lnTo>
                      <a:pt x="2209800" y="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824D0E-8486-49B2-8120-DEB9F93DD3A1}"/>
                </a:ext>
              </a:extLst>
            </p:cNvPr>
            <p:cNvSpPr txBox="1"/>
            <p:nvPr/>
          </p:nvSpPr>
          <p:spPr>
            <a:xfrm>
              <a:off x="8197426" y="531806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        본</a:t>
              </a:r>
            </a:p>
          </p:txBody>
        </p:sp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8C8E4DD4-69C0-4690-A32A-8ECF1485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636" y="5216070"/>
              <a:ext cx="504951" cy="504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4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433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</a:t>
            </a:r>
            <a:r>
              <a:rPr lang="en-US" altLang="ko-KR" dirty="0"/>
              <a:t>TV </a:t>
            </a:r>
            <a:r>
              <a:rPr lang="ko-KR" altLang="en-US" dirty="0"/>
              <a:t>애니메이션 국가별 최고 시청률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C1D917-C8F4-4F95-BC96-A8451CBA8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18" y="1732838"/>
            <a:ext cx="1657603" cy="16576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70AB96-4CC8-4644-8EE1-E740C85B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02" y="1726210"/>
            <a:ext cx="1655905" cy="165590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4AF783B-4993-4415-8511-276F4A095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74" y="1728438"/>
            <a:ext cx="1649303" cy="16588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A29740-94E3-4480-9A04-A699D95D4CA3}"/>
              </a:ext>
            </a:extLst>
          </p:cNvPr>
          <p:cNvSpPr txBox="1"/>
          <p:nvPr/>
        </p:nvSpPr>
        <p:spPr>
          <a:xfrm>
            <a:off x="1801674" y="166271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USA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F75CA-9FF3-4AD2-9AC4-E84644E08F05}"/>
              </a:ext>
            </a:extLst>
          </p:cNvPr>
          <p:cNvSpPr txBox="1"/>
          <p:nvPr/>
        </p:nvSpPr>
        <p:spPr>
          <a:xfrm>
            <a:off x="5668390" y="166271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SPAIN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186FF-D87E-49B6-984C-4324F0B8F6B0}"/>
              </a:ext>
            </a:extLst>
          </p:cNvPr>
          <p:cNvSpPr txBox="1"/>
          <p:nvPr/>
        </p:nvSpPr>
        <p:spPr>
          <a:xfrm>
            <a:off x="9557307" y="16627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FRANCE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F7DE23E-9DCE-4CB2-926B-4F8AB00A205A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0B075-2D80-4986-8832-4D3FA1D94982}"/>
              </a:ext>
            </a:extLst>
          </p:cNvPr>
          <p:cNvSpPr txBox="1"/>
          <p:nvPr/>
        </p:nvSpPr>
        <p:spPr>
          <a:xfrm>
            <a:off x="9740901" y="6414963"/>
            <a:ext cx="2215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2014</a:t>
            </a:r>
            <a:r>
              <a:rPr lang="ko-KR" altLang="en-US" sz="1200" dirty="0"/>
              <a:t>년 아사히 신문 외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4CA340D-63A2-44ED-B1F0-A1BC37929ACA}"/>
              </a:ext>
            </a:extLst>
          </p:cNvPr>
          <p:cNvGrpSpPr/>
          <p:nvPr/>
        </p:nvGrpSpPr>
        <p:grpSpPr>
          <a:xfrm>
            <a:off x="1227668" y="3335056"/>
            <a:ext cx="1822702" cy="2847248"/>
            <a:chOff x="1441449" y="3300586"/>
            <a:chExt cx="1822702" cy="28472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97986E-495C-4133-AF79-0A878BF55F80}"/>
                </a:ext>
              </a:extLst>
            </p:cNvPr>
            <p:cNvSpPr txBox="1"/>
            <p:nvPr/>
          </p:nvSpPr>
          <p:spPr>
            <a:xfrm>
              <a:off x="1778516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65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223E5063-9456-4308-BB6F-EA96643D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798" y="4387048"/>
              <a:ext cx="1574801" cy="1574801"/>
            </a:xfrm>
            <a:prstGeom prst="rect">
              <a:avLst/>
            </a:prstGeom>
          </p:spPr>
        </p:pic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8A1BD54-C18C-4979-93C5-74A23A5BF857}"/>
                </a:ext>
              </a:extLst>
            </p:cNvPr>
            <p:cNvSpPr/>
            <p:nvPr/>
          </p:nvSpPr>
          <p:spPr>
            <a:xfrm>
              <a:off x="1441449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129A317-55BC-4006-8758-8DD71B4BE90A}"/>
              </a:ext>
            </a:extLst>
          </p:cNvPr>
          <p:cNvGrpSpPr/>
          <p:nvPr/>
        </p:nvGrpSpPr>
        <p:grpSpPr>
          <a:xfrm>
            <a:off x="5125020" y="3335056"/>
            <a:ext cx="1822702" cy="2847248"/>
            <a:chOff x="5125020" y="3300586"/>
            <a:chExt cx="1822702" cy="28472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2445F6-416C-4414-8CD3-582620EFC07F}"/>
                </a:ext>
              </a:extLst>
            </p:cNvPr>
            <p:cNvSpPr txBox="1"/>
            <p:nvPr/>
          </p:nvSpPr>
          <p:spPr>
            <a:xfrm>
              <a:off x="5500188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42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6DB68EAA-638F-45D4-8F4F-89452133C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193" y="4477716"/>
              <a:ext cx="1550356" cy="1550356"/>
            </a:xfrm>
            <a:prstGeom prst="rect">
              <a:avLst/>
            </a:prstGeom>
          </p:spPr>
        </p:pic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93C0018-A1B8-4269-A4A4-7AA0C4DDB250}"/>
                </a:ext>
              </a:extLst>
            </p:cNvPr>
            <p:cNvSpPr/>
            <p:nvPr/>
          </p:nvSpPr>
          <p:spPr>
            <a:xfrm>
              <a:off x="5125020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6275BA8-7A25-404F-A219-C80E0D6AEE13}"/>
              </a:ext>
            </a:extLst>
          </p:cNvPr>
          <p:cNvGrpSpPr/>
          <p:nvPr/>
        </p:nvGrpSpPr>
        <p:grpSpPr>
          <a:xfrm>
            <a:off x="9187173" y="3335056"/>
            <a:ext cx="1822702" cy="2847248"/>
            <a:chOff x="8907606" y="3300586"/>
            <a:chExt cx="1822702" cy="28472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7D5696-51D3-48C9-9E43-31462B64D264}"/>
                </a:ext>
              </a:extLst>
            </p:cNvPr>
            <p:cNvSpPr txBox="1"/>
            <p:nvPr/>
          </p:nvSpPr>
          <p:spPr>
            <a:xfrm>
              <a:off x="9231280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67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773AC5A-ACC1-43DD-B43B-E95556683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712" y="4443138"/>
              <a:ext cx="1120887" cy="1601909"/>
            </a:xfrm>
            <a:prstGeom prst="rect">
              <a:avLst/>
            </a:prstGeom>
          </p:spPr>
        </p:pic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024E886B-E3C4-488F-98A3-165FA3F41963}"/>
                </a:ext>
              </a:extLst>
            </p:cNvPr>
            <p:cNvSpPr/>
            <p:nvPr/>
          </p:nvSpPr>
          <p:spPr>
            <a:xfrm>
              <a:off x="8907606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4E3EB17-3AA1-4A72-B45E-84C09A3855AF}"/>
              </a:ext>
            </a:extLst>
          </p:cNvPr>
          <p:cNvCxnSpPr>
            <a:cxnSpLocks/>
          </p:cNvCxnSpPr>
          <p:nvPr/>
        </p:nvCxnSpPr>
        <p:spPr>
          <a:xfrm>
            <a:off x="4076700" y="1825170"/>
            <a:ext cx="0" cy="43571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FBF4410-9096-4854-B2EC-D50D78461911}"/>
              </a:ext>
            </a:extLst>
          </p:cNvPr>
          <p:cNvCxnSpPr>
            <a:cxnSpLocks/>
          </p:cNvCxnSpPr>
          <p:nvPr/>
        </p:nvCxnSpPr>
        <p:spPr>
          <a:xfrm>
            <a:off x="8115300" y="1825170"/>
            <a:ext cx="0" cy="43571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20E20D10-15AF-4876-B839-53E415E5012A}"/>
              </a:ext>
            </a:extLst>
          </p:cNvPr>
          <p:cNvSpPr/>
          <p:nvPr/>
        </p:nvSpPr>
        <p:spPr>
          <a:xfrm>
            <a:off x="3003426" y="4163259"/>
            <a:ext cx="1631951" cy="97639"/>
          </a:xfrm>
          <a:prstGeom prst="rect">
            <a:avLst/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포켓몬스터 경제효과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C39FC0-7155-46EB-8040-E7B91B63BB98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DB89E-6B84-44B8-8FFE-FCFB61DADFC5}"/>
              </a:ext>
            </a:extLst>
          </p:cNvPr>
          <p:cNvSpPr txBox="1"/>
          <p:nvPr/>
        </p:nvSpPr>
        <p:spPr>
          <a:xfrm>
            <a:off x="9804401" y="6414963"/>
            <a:ext cx="216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2013</a:t>
            </a:r>
            <a:r>
              <a:rPr lang="ko-KR" altLang="en-US" sz="1200" dirty="0"/>
              <a:t>년 ㈜ 포켓몬스터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78B9FC9-EBF1-46F6-8E10-05ABCA0441B8}"/>
              </a:ext>
            </a:extLst>
          </p:cNvPr>
          <p:cNvGrpSpPr/>
          <p:nvPr/>
        </p:nvGrpSpPr>
        <p:grpSpPr>
          <a:xfrm>
            <a:off x="825499" y="2448471"/>
            <a:ext cx="2368550" cy="3133988"/>
            <a:chOff x="825499" y="2448471"/>
            <a:chExt cx="2368550" cy="3133988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2BF307B-9AF5-43C1-B301-D09EE52D8A77}"/>
                </a:ext>
              </a:extLst>
            </p:cNvPr>
            <p:cNvGrpSpPr/>
            <p:nvPr/>
          </p:nvGrpSpPr>
          <p:grpSpPr>
            <a:xfrm>
              <a:off x="825499" y="2448471"/>
              <a:ext cx="2368550" cy="2694328"/>
              <a:chOff x="1142999" y="2439401"/>
              <a:chExt cx="2368550" cy="2694328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30CE88D6-0AF1-4D6F-97CE-3FE56F41A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999" y="2439401"/>
                <a:ext cx="2368550" cy="871626"/>
              </a:xfrm>
              <a:prstGeom prst="rect">
                <a:avLst/>
              </a:prstGeom>
            </p:spPr>
          </p:pic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0C8FF0DB-AB63-4B55-A11E-D65DD7CCC072}"/>
                  </a:ext>
                </a:extLst>
              </p:cNvPr>
              <p:cNvGrpSpPr/>
              <p:nvPr/>
            </p:nvGrpSpPr>
            <p:grpSpPr>
              <a:xfrm>
                <a:off x="1437193" y="3311027"/>
                <a:ext cx="1822702" cy="1822702"/>
                <a:chOff x="1437193" y="3338577"/>
                <a:chExt cx="1822702" cy="1822702"/>
              </a:xfrm>
            </p:grpSpPr>
            <p:sp>
              <p:nvSpPr>
                <p:cNvPr id="17" name="타원 16">
                  <a:extLst>
                    <a:ext uri="{FF2B5EF4-FFF2-40B4-BE49-F238E27FC236}">
                      <a16:creationId xmlns:a16="http://schemas.microsoft.com/office/drawing/2014/main" id="{AE559478-D070-47E2-A8E3-E65F506DD836}"/>
                    </a:ext>
                  </a:extLst>
                </p:cNvPr>
                <p:cNvSpPr/>
                <p:nvPr/>
              </p:nvSpPr>
              <p:spPr>
                <a:xfrm>
                  <a:off x="1437193" y="3338577"/>
                  <a:ext cx="1822702" cy="182270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2535AB28-64CC-491E-947A-39AE5603B4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0536" y="3619500"/>
                  <a:ext cx="1518904" cy="1352393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494A0C-8231-4538-BED0-854D4520C22C}"/>
                </a:ext>
              </a:extLst>
            </p:cNvPr>
            <p:cNvSpPr txBox="1"/>
            <p:nvPr/>
          </p:nvSpPr>
          <p:spPr>
            <a:xfrm>
              <a:off x="1537960" y="5213127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1997</a:t>
              </a:r>
              <a:r>
                <a: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년</a:t>
              </a:r>
            </a:p>
          </p:txBody>
        </p:sp>
      </p:grp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2E32D1F5-4D5E-499A-B26B-350314846C51}"/>
              </a:ext>
            </a:extLst>
          </p:cNvPr>
          <p:cNvSpPr/>
          <p:nvPr/>
        </p:nvSpPr>
        <p:spPr>
          <a:xfrm>
            <a:off x="7572508" y="4019096"/>
            <a:ext cx="1812792" cy="381000"/>
          </a:xfrm>
          <a:prstGeom prst="rightArrow">
            <a:avLst>
              <a:gd name="adj1" fmla="val 26000"/>
              <a:gd name="adj2" fmla="val 50000"/>
            </a:avLst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3D16A8-C51E-44CF-AE34-12830BBC6F4A}"/>
              </a:ext>
            </a:extLst>
          </p:cNvPr>
          <p:cNvGrpSpPr/>
          <p:nvPr/>
        </p:nvGrpSpPr>
        <p:grpSpPr>
          <a:xfrm>
            <a:off x="4696408" y="2168254"/>
            <a:ext cx="2815069" cy="3861225"/>
            <a:chOff x="4696408" y="2168254"/>
            <a:chExt cx="2815069" cy="3861225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62A7BF8-C133-49DA-B013-45F7B1B2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408" y="2715554"/>
              <a:ext cx="2815069" cy="28150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B3B26D-EAA1-4D21-A30F-981BC7795A34}"/>
                </a:ext>
              </a:extLst>
            </p:cNvPr>
            <p:cNvSpPr txBox="1"/>
            <p:nvPr/>
          </p:nvSpPr>
          <p:spPr>
            <a:xfrm>
              <a:off x="5247778" y="2168254"/>
              <a:ext cx="1712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rgbClr val="BC6378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70</a:t>
              </a:r>
              <a:r>
                <a:rPr lang="ko-KR" altLang="en-US" sz="2800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여 개국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0ED546-C0D9-43C2-99C6-244E604DA832}"/>
                </a:ext>
              </a:extLst>
            </p:cNvPr>
            <p:cNvSpPr txBox="1"/>
            <p:nvPr/>
          </p:nvSpPr>
          <p:spPr>
            <a:xfrm>
              <a:off x="5731558" y="5506259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BC6378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수출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763878-4D5B-4C77-8A66-0D7706172646}"/>
              </a:ext>
            </a:extLst>
          </p:cNvPr>
          <p:cNvGrpSpPr/>
          <p:nvPr/>
        </p:nvGrpSpPr>
        <p:grpSpPr>
          <a:xfrm>
            <a:off x="9453934" y="2426523"/>
            <a:ext cx="1822702" cy="3155936"/>
            <a:chOff x="9453934" y="2426523"/>
            <a:chExt cx="1822702" cy="315593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774EEAD3-76CF-4C3D-AEFC-A1E9E1E9CDA2}"/>
                </a:ext>
              </a:extLst>
            </p:cNvPr>
            <p:cNvGrpSpPr/>
            <p:nvPr/>
          </p:nvGrpSpPr>
          <p:grpSpPr>
            <a:xfrm>
              <a:off x="9453934" y="3320097"/>
              <a:ext cx="1822702" cy="1822702"/>
              <a:chOff x="9466905" y="3247527"/>
              <a:chExt cx="1822702" cy="1822702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B1B65BC3-1361-47AF-A97D-3174E1AB89A2}"/>
                  </a:ext>
                </a:extLst>
              </p:cNvPr>
              <p:cNvGrpSpPr/>
              <p:nvPr/>
            </p:nvGrpSpPr>
            <p:grpSpPr>
              <a:xfrm>
                <a:off x="9683758" y="3407155"/>
                <a:ext cx="1402699" cy="1594982"/>
                <a:chOff x="9611051" y="3285861"/>
                <a:chExt cx="1402699" cy="1594982"/>
              </a:xfrm>
            </p:grpSpPr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B03EA44F-2CCE-48F2-AB81-469922F15DBD}"/>
                    </a:ext>
                  </a:extLst>
                </p:cNvPr>
                <p:cNvGrpSpPr/>
                <p:nvPr/>
              </p:nvGrpSpPr>
              <p:grpSpPr>
                <a:xfrm>
                  <a:off x="9611051" y="3478144"/>
                  <a:ext cx="1402699" cy="1402699"/>
                  <a:chOff x="6668658" y="17719"/>
                  <a:chExt cx="2601185" cy="2601185"/>
                </a:xfrm>
              </p:grpSpPr>
              <p:pic>
                <p:nvPicPr>
                  <p:cNvPr id="28" name="그림 27">
                    <a:extLst>
                      <a:ext uri="{FF2B5EF4-FFF2-40B4-BE49-F238E27FC236}">
                        <a16:creationId xmlns:a16="http://schemas.microsoft.com/office/drawing/2014/main" id="{439CF1D3-31F4-41BC-B935-868620A1A3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8658" y="17719"/>
                    <a:ext cx="2601185" cy="2601185"/>
                  </a:xfrm>
                  <a:prstGeom prst="rect">
                    <a:avLst/>
                  </a:prstGeom>
                </p:spPr>
              </p:pic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8A38F2B3-BCD0-48FA-BA36-8BFDA15D4560}"/>
                      </a:ext>
                    </a:extLst>
                  </p:cNvPr>
                  <p:cNvSpPr/>
                  <p:nvPr/>
                </p:nvSpPr>
                <p:spPr>
                  <a:xfrm>
                    <a:off x="7404100" y="124779"/>
                    <a:ext cx="1130300" cy="1145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32" name="그림 31">
                  <a:extLst>
                    <a:ext uri="{FF2B5EF4-FFF2-40B4-BE49-F238E27FC236}">
                      <a16:creationId xmlns:a16="http://schemas.microsoft.com/office/drawing/2014/main" id="{77859866-3365-4D3A-BF57-CEA8D9DBE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8206" y="3285861"/>
                  <a:ext cx="1117596" cy="1117596"/>
                </a:xfrm>
                <a:prstGeom prst="rect">
                  <a:avLst/>
                </a:prstGeom>
              </p:spPr>
            </p:pic>
          </p:grp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0DB6278F-9100-4E96-9994-7B3B784E534D}"/>
                  </a:ext>
                </a:extLst>
              </p:cNvPr>
              <p:cNvSpPr/>
              <p:nvPr/>
            </p:nvSpPr>
            <p:spPr>
              <a:xfrm>
                <a:off x="9466905" y="3247527"/>
                <a:ext cx="1822702" cy="1822702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F58A89D-63E7-4E90-979F-5DD86EE02FB7}"/>
                </a:ext>
              </a:extLst>
            </p:cNvPr>
            <p:cNvGrpSpPr/>
            <p:nvPr/>
          </p:nvGrpSpPr>
          <p:grpSpPr>
            <a:xfrm>
              <a:off x="9905931" y="2426523"/>
              <a:ext cx="1008609" cy="823246"/>
              <a:chOff x="9867831" y="2415571"/>
              <a:chExt cx="1008609" cy="82324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7FF9E6-2521-44A1-B076-8E75720A3F80}"/>
                  </a:ext>
                </a:extLst>
              </p:cNvPr>
              <p:cNvSpPr txBox="1"/>
              <p:nvPr/>
            </p:nvSpPr>
            <p:spPr>
              <a:xfrm>
                <a:off x="9867831" y="2869485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>
                    <a:solidFill>
                      <a:srgbClr val="76717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경제효과</a:t>
                </a:r>
                <a:endPara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2C317A-5780-4377-8C8D-19C04FE38CB4}"/>
                  </a:ext>
                </a:extLst>
              </p:cNvPr>
              <p:cNvSpPr txBox="1"/>
              <p:nvPr/>
            </p:nvSpPr>
            <p:spPr>
              <a:xfrm>
                <a:off x="9936942" y="2415571"/>
                <a:ext cx="845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>
                    <a:solidFill>
                      <a:srgbClr val="BC6378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4</a:t>
                </a:r>
                <a:r>
                  <a:rPr lang="ko-KR" altLang="en-US" dirty="0">
                    <a:solidFill>
                      <a:srgbClr val="76717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조엔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43F246-6E64-4C48-A00C-7D3A88145CB5}"/>
                </a:ext>
              </a:extLst>
            </p:cNvPr>
            <p:cNvSpPr txBox="1"/>
            <p:nvPr/>
          </p:nvSpPr>
          <p:spPr>
            <a:xfrm>
              <a:off x="9893231" y="5213127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2013</a:t>
              </a:r>
              <a:r>
                <a: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5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애니메이션 경제발전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애니메이션의 시작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F6201C9-9982-49DB-B658-6A9A9B745DC5}"/>
              </a:ext>
            </a:extLst>
          </p:cNvPr>
          <p:cNvGrpSpPr/>
          <p:nvPr/>
        </p:nvGrpSpPr>
        <p:grpSpPr>
          <a:xfrm>
            <a:off x="1836864" y="2061505"/>
            <a:ext cx="2371241" cy="3926567"/>
            <a:chOff x="2252198" y="2110456"/>
            <a:chExt cx="2371241" cy="3926567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F60FF55-BBE5-4596-9864-DE1FA5FD4139}"/>
                </a:ext>
              </a:extLst>
            </p:cNvPr>
            <p:cNvGrpSpPr/>
            <p:nvPr/>
          </p:nvGrpSpPr>
          <p:grpSpPr>
            <a:xfrm>
              <a:off x="2252198" y="2110456"/>
              <a:ext cx="2305051" cy="2988644"/>
              <a:chOff x="1743074" y="2353827"/>
              <a:chExt cx="2305051" cy="2988644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51E8403A-C57E-48D9-8919-42BF254D3A2C}"/>
                  </a:ext>
                </a:extLst>
              </p:cNvPr>
              <p:cNvSpPr/>
              <p:nvPr/>
            </p:nvSpPr>
            <p:spPr>
              <a:xfrm>
                <a:off x="1743074" y="3465623"/>
                <a:ext cx="2305051" cy="1876848"/>
              </a:xfrm>
              <a:prstGeom prst="rect">
                <a:avLst/>
              </a:prstGeom>
              <a:noFill/>
              <a:ln>
                <a:solidFill>
                  <a:srgbClr val="809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11946B61-8EB2-4C79-853B-848FDA37E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573" y="2353827"/>
                <a:ext cx="1924051" cy="1332405"/>
              </a:xfrm>
              <a:prstGeom prst="rect">
                <a:avLst/>
              </a:prstGeom>
            </p:spPr>
          </p:pic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73CF4189-621E-4D90-82C9-429EB9B4C749}"/>
                  </a:ext>
                </a:extLst>
              </p:cNvPr>
              <p:cNvGrpSpPr/>
              <p:nvPr/>
            </p:nvGrpSpPr>
            <p:grpSpPr>
              <a:xfrm>
                <a:off x="1904524" y="3686232"/>
                <a:ext cx="1999168" cy="1546781"/>
                <a:chOff x="1904524" y="3758679"/>
                <a:chExt cx="1999168" cy="1546781"/>
              </a:xfrm>
            </p:grpSpPr>
            <p:pic>
              <p:nvPicPr>
                <p:cNvPr id="13" name="그림 12">
                  <a:extLst>
                    <a:ext uri="{FF2B5EF4-FFF2-40B4-BE49-F238E27FC236}">
                      <a16:creationId xmlns:a16="http://schemas.microsoft.com/office/drawing/2014/main" id="{97FCFAD8-A218-4E7B-9E39-C9CADC0F2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4523" y="3758679"/>
                  <a:ext cx="1114663" cy="1491165"/>
                </a:xfrm>
                <a:prstGeom prst="rect">
                  <a:avLst/>
                </a:prstGeom>
              </p:spPr>
            </p:pic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1B7F8B8D-5B7D-427F-BD9A-AD5200A22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4524" y="4385922"/>
                  <a:ext cx="799998" cy="919538"/>
                </a:xfrm>
                <a:prstGeom prst="rect">
                  <a:avLst/>
                </a:prstGeom>
              </p:spPr>
            </p:pic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239244DC-FF5E-4ACB-BE27-2F69E77CD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0113" y="4109578"/>
                  <a:ext cx="743579" cy="1168074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0A8C1CD-51BD-46F9-88B1-B18997F48D12}"/>
                </a:ext>
              </a:extLst>
            </p:cNvPr>
            <p:cNvSpPr/>
            <p:nvPr/>
          </p:nvSpPr>
          <p:spPr>
            <a:xfrm>
              <a:off x="3425370" y="5100608"/>
              <a:ext cx="435429" cy="435429"/>
            </a:xfrm>
            <a:custGeom>
              <a:avLst/>
              <a:gdLst>
                <a:gd name="connsiteX0" fmla="*/ 0 w 0"/>
                <a:gd name="connsiteY0" fmla="*/ 0 h 711200"/>
                <a:gd name="connsiteX1" fmla="*/ 0 w 0"/>
                <a:gd name="connsiteY1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11200">
                  <a:moveTo>
                    <a:pt x="0" y="0"/>
                  </a:moveTo>
                  <a:lnTo>
                    <a:pt x="0" y="711200"/>
                  </a:lnTo>
                </a:path>
              </a:pathLst>
            </a:custGeom>
            <a:noFill/>
            <a:ln>
              <a:solidFill>
                <a:srgbClr val="809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709584-A81A-4CB5-81AA-90F7555803AC}"/>
                </a:ext>
              </a:extLst>
            </p:cNvPr>
            <p:cNvSpPr txBox="1"/>
            <p:nvPr/>
          </p:nvSpPr>
          <p:spPr>
            <a:xfrm>
              <a:off x="2271513" y="5575358"/>
              <a:ext cx="2351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</a:t>
              </a:r>
              <a:r>
                <a:rPr lang="ko-KR" altLang="en-US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영화의 한 장르</a:t>
              </a:r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sz="24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B6A34A13-486E-440C-86E4-C59B38409E18}"/>
              </a:ext>
            </a:extLst>
          </p:cNvPr>
          <p:cNvSpPr/>
          <p:nvPr/>
        </p:nvSpPr>
        <p:spPr>
          <a:xfrm>
            <a:off x="5771574" y="3872269"/>
            <a:ext cx="653143" cy="256333"/>
          </a:xfrm>
          <a:prstGeom prst="rightArrow">
            <a:avLst/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960F6B7-41F3-4D5F-99D3-90E5ADFD424A}"/>
              </a:ext>
            </a:extLst>
          </p:cNvPr>
          <p:cNvSpPr/>
          <p:nvPr/>
        </p:nvSpPr>
        <p:spPr>
          <a:xfrm>
            <a:off x="793881" y="1629932"/>
            <a:ext cx="4337050" cy="4789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B9BE52-D4AA-4F8C-A874-56152CF5133C}"/>
              </a:ext>
            </a:extLst>
          </p:cNvPr>
          <p:cNvSpPr/>
          <p:nvPr/>
        </p:nvSpPr>
        <p:spPr>
          <a:xfrm>
            <a:off x="7065360" y="1629932"/>
            <a:ext cx="4337050" cy="4789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FA13CA8-2A79-4AD2-BAF0-D10B49314469}"/>
              </a:ext>
            </a:extLst>
          </p:cNvPr>
          <p:cNvGrpSpPr/>
          <p:nvPr/>
        </p:nvGrpSpPr>
        <p:grpSpPr>
          <a:xfrm>
            <a:off x="7415518" y="3355370"/>
            <a:ext cx="3636734" cy="2631583"/>
            <a:chOff x="7415518" y="3355370"/>
            <a:chExt cx="3636734" cy="2631583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E8D13E0-598F-4EA6-8579-88C9E5CBBE4F}"/>
                </a:ext>
              </a:extLst>
            </p:cNvPr>
            <p:cNvGrpSpPr/>
            <p:nvPr/>
          </p:nvGrpSpPr>
          <p:grpSpPr>
            <a:xfrm>
              <a:off x="7415518" y="3355370"/>
              <a:ext cx="3636734" cy="1599947"/>
              <a:chOff x="7419975" y="3502234"/>
              <a:chExt cx="3636734" cy="1599947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40422365-8925-4F0E-8E36-E7832F1AA878}"/>
                  </a:ext>
                </a:extLst>
              </p:cNvPr>
              <p:cNvGrpSpPr/>
              <p:nvPr/>
            </p:nvGrpSpPr>
            <p:grpSpPr>
              <a:xfrm>
                <a:off x="7419975" y="3502234"/>
                <a:ext cx="3636734" cy="1599947"/>
                <a:chOff x="7419975" y="3502234"/>
                <a:chExt cx="3636734" cy="1599947"/>
              </a:xfrm>
            </p:grpSpPr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737B3953-29C7-43FE-9EB4-769E06EB02BC}"/>
                    </a:ext>
                  </a:extLst>
                </p:cNvPr>
                <p:cNvSpPr/>
                <p:nvPr/>
              </p:nvSpPr>
              <p:spPr>
                <a:xfrm>
                  <a:off x="7419975" y="3502234"/>
                  <a:ext cx="3636734" cy="1599947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760020FB-6B0B-454D-B9EF-D467ADCCFEA6}"/>
                    </a:ext>
                  </a:extLst>
                </p:cNvPr>
                <p:cNvGrpSpPr/>
                <p:nvPr/>
              </p:nvGrpSpPr>
              <p:grpSpPr>
                <a:xfrm>
                  <a:off x="7557012" y="3531262"/>
                  <a:ext cx="3455730" cy="1570919"/>
                  <a:chOff x="7557012" y="3531262"/>
                  <a:chExt cx="3455730" cy="1570919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8318B732-641B-4635-A4CC-547F064C9E1F}"/>
                      </a:ext>
                    </a:extLst>
                  </p:cNvPr>
                  <p:cNvGrpSpPr/>
                  <p:nvPr/>
                </p:nvGrpSpPr>
                <p:grpSpPr>
                  <a:xfrm>
                    <a:off x="7591506" y="3531262"/>
                    <a:ext cx="3328597" cy="1264921"/>
                    <a:chOff x="4650212" y="3436925"/>
                    <a:chExt cx="3328597" cy="1264921"/>
                  </a:xfrm>
                </p:grpSpPr>
                <p:pic>
                  <p:nvPicPr>
                    <p:cNvPr id="25" name="그림 24">
                      <a:extLst>
                        <a:ext uri="{FF2B5EF4-FFF2-40B4-BE49-F238E27FC236}">
                          <a16:creationId xmlns:a16="http://schemas.microsoft.com/office/drawing/2014/main" id="{D47A4EB6-A499-4887-9D5B-CCC2A4474B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79580" y="3436925"/>
                      <a:ext cx="899229" cy="12649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그림 26">
                      <a:extLst>
                        <a:ext uri="{FF2B5EF4-FFF2-40B4-BE49-F238E27FC236}">
                          <a16:creationId xmlns:a16="http://schemas.microsoft.com/office/drawing/2014/main" id="{F0BD6BA0-79CC-4901-A5FA-3EA59F99A8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58079" y="3438362"/>
                      <a:ext cx="896666" cy="12634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그림 28">
                      <a:extLst>
                        <a:ext uri="{FF2B5EF4-FFF2-40B4-BE49-F238E27FC236}">
                          <a16:creationId xmlns:a16="http://schemas.microsoft.com/office/drawing/2014/main" id="{F2DA5865-663D-4439-8F86-72F8A1708C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50212" y="3444239"/>
                      <a:ext cx="896342" cy="125760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4927F6C-813A-4E40-92E4-5847A000B2A5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12" y="4840571"/>
                    <a:ext cx="96532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5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시모키와</a:t>
                    </a:r>
                    <a:r>
                      <a:rPr lang="ko-KR" altLang="en-US" sz="105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오텐</a:t>
                    </a:r>
                    <a:endParaRPr lang="ko-KR" altLang="en-US" sz="105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557A907-6543-4389-B4F4-30DF55D8110C}"/>
                      </a:ext>
                    </a:extLst>
                  </p:cNvPr>
                  <p:cNvSpPr txBox="1"/>
                  <p:nvPr/>
                </p:nvSpPr>
                <p:spPr>
                  <a:xfrm>
                    <a:off x="8770210" y="4839907"/>
                    <a:ext cx="89960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고우치</a:t>
                    </a:r>
                    <a:r>
                      <a:rPr lang="ko-KR" altLang="en-US" sz="105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준이치</a:t>
                    </a:r>
                    <a:endParaRPr lang="ko-KR" altLang="en-US" sz="105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1EB6CE2-E35A-4165-A9D5-436CA2C7BF89}"/>
                      </a:ext>
                    </a:extLst>
                  </p:cNvPr>
                  <p:cNvSpPr txBox="1"/>
                  <p:nvPr/>
                </p:nvSpPr>
                <p:spPr>
                  <a:xfrm>
                    <a:off x="9871083" y="4839907"/>
                    <a:ext cx="114165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기타야마</a:t>
                    </a:r>
                    <a:r>
                      <a:rPr lang="ko-KR" altLang="en-US" sz="100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세이타로</a:t>
                    </a:r>
                    <a:endParaRPr lang="ko-KR" altLang="en-US" sz="10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</p:grpSp>
          </p:grp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BD6B45C6-45C9-47C1-9303-296231D09766}"/>
                  </a:ext>
                </a:extLst>
              </p:cNvPr>
              <p:cNvCxnSpPr/>
              <p:nvPr/>
            </p:nvCxnSpPr>
            <p:spPr>
              <a:xfrm>
                <a:off x="8639175" y="3502234"/>
                <a:ext cx="0" cy="15999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D7FA7EF8-0203-4759-9FCC-F40E673AF1A6}"/>
                  </a:ext>
                </a:extLst>
              </p:cNvPr>
              <p:cNvCxnSpPr/>
              <p:nvPr/>
            </p:nvCxnSpPr>
            <p:spPr>
              <a:xfrm>
                <a:off x="9848850" y="3502234"/>
                <a:ext cx="0" cy="15999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7E895F-515A-4AF2-8DF2-E700866231C9}"/>
                </a:ext>
              </a:extLst>
            </p:cNvPr>
            <p:cNvSpPr txBox="1"/>
            <p:nvPr/>
          </p:nvSpPr>
          <p:spPr>
            <a:xfrm>
              <a:off x="7664130" y="5525288"/>
              <a:ext cx="3158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</a:t>
              </a:r>
              <a:r>
                <a:rPr lang="ko-KR" altLang="en-US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애니메이션 탄생</a:t>
              </a:r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sz="24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F8100F5-8494-4BC0-804E-78184CA6A9AB}"/>
                </a:ext>
              </a:extLst>
            </p:cNvPr>
            <p:cNvSpPr/>
            <p:nvPr/>
          </p:nvSpPr>
          <p:spPr>
            <a:xfrm>
              <a:off x="9204317" y="4955317"/>
              <a:ext cx="435429" cy="535435"/>
            </a:xfrm>
            <a:custGeom>
              <a:avLst/>
              <a:gdLst>
                <a:gd name="connsiteX0" fmla="*/ 0 w 0"/>
                <a:gd name="connsiteY0" fmla="*/ 0 h 711200"/>
                <a:gd name="connsiteX1" fmla="*/ 0 w 0"/>
                <a:gd name="connsiteY1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11200">
                  <a:moveTo>
                    <a:pt x="0" y="0"/>
                  </a:moveTo>
                  <a:lnTo>
                    <a:pt x="0" y="7112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09F87B0-E344-4001-9516-D59F14519582}"/>
              </a:ext>
            </a:extLst>
          </p:cNvPr>
          <p:cNvGrpSpPr/>
          <p:nvPr/>
        </p:nvGrpSpPr>
        <p:grpSpPr>
          <a:xfrm>
            <a:off x="8686288" y="1853141"/>
            <a:ext cx="1095194" cy="1402971"/>
            <a:chOff x="8686288" y="1853141"/>
            <a:chExt cx="1095194" cy="1402971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C26D77E9-975D-4EB7-B104-C3B7CF8B7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288" y="1853141"/>
              <a:ext cx="1095194" cy="109519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210AD4-5E63-4DA9-8B83-D47D4410E3D7}"/>
                </a:ext>
              </a:extLst>
            </p:cNvPr>
            <p:cNvSpPr txBox="1"/>
            <p:nvPr/>
          </p:nvSpPr>
          <p:spPr>
            <a:xfrm>
              <a:off x="8712535" y="2948335"/>
              <a:ext cx="103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영화사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3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>
            <a:extLst>
              <a:ext uri="{FF2B5EF4-FFF2-40B4-BE49-F238E27FC236}">
                <a16:creationId xmlns:a16="http://schemas.microsoft.com/office/drawing/2014/main" id="{92B49D49-7FC5-4DAE-8CEA-20FCD94C4D59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TOEI </a:t>
            </a:r>
            <a:r>
              <a:rPr lang="ko-KR" altLang="en-US" dirty="0"/>
              <a:t>설립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2FFE5F2-0925-4B08-91E5-8EB7FD799C10}"/>
              </a:ext>
            </a:extLst>
          </p:cNvPr>
          <p:cNvGrpSpPr/>
          <p:nvPr/>
        </p:nvGrpSpPr>
        <p:grpSpPr>
          <a:xfrm>
            <a:off x="913348" y="4333627"/>
            <a:ext cx="1812758" cy="1366514"/>
            <a:chOff x="5190832" y="1270000"/>
            <a:chExt cx="1812758" cy="136651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5011A6C-D7E9-4E6B-982A-47E27971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832" y="1270000"/>
              <a:ext cx="1812758" cy="108951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03CFA0-8A8A-4800-A187-1965E15D3950}"/>
                </a:ext>
              </a:extLst>
            </p:cNvPr>
            <p:cNvSpPr txBox="1"/>
            <p:nvPr/>
          </p:nvSpPr>
          <p:spPr>
            <a:xfrm>
              <a:off x="5627715" y="2359515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ED1F24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1953</a:t>
              </a:r>
              <a:r>
                <a:rPr lang="ko-KR" altLang="en-US" sz="1200" dirty="0">
                  <a:solidFill>
                    <a:srgbClr val="ED1F24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 설립</a:t>
              </a: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0FAF45DE-0117-4592-89C3-B17126301411}"/>
              </a:ext>
            </a:extLst>
          </p:cNvPr>
          <p:cNvGrpSpPr/>
          <p:nvPr/>
        </p:nvGrpSpPr>
        <p:grpSpPr>
          <a:xfrm>
            <a:off x="2939079" y="2873906"/>
            <a:ext cx="1161780" cy="2549236"/>
            <a:chOff x="2939079" y="2873906"/>
            <a:chExt cx="1161780" cy="2549236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5FFB1E6-3E3D-4F8C-92A8-421EF727FDF7}"/>
                </a:ext>
              </a:extLst>
            </p:cNvPr>
            <p:cNvSpPr/>
            <p:nvPr/>
          </p:nvSpPr>
          <p:spPr>
            <a:xfrm>
              <a:off x="2939079" y="2873906"/>
              <a:ext cx="732771" cy="2549236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76E75AF-08FA-4351-89C4-5DF138A5EFB6}"/>
                </a:ext>
              </a:extLst>
            </p:cNvPr>
            <p:cNvGrpSpPr/>
            <p:nvPr/>
          </p:nvGrpSpPr>
          <p:grpSpPr>
            <a:xfrm>
              <a:off x="3233314" y="2974256"/>
              <a:ext cx="867545" cy="981328"/>
              <a:chOff x="4157276" y="3562097"/>
              <a:chExt cx="867545" cy="981328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D3331ECF-D466-45E1-BAA3-AC5027F41489}"/>
                  </a:ext>
                </a:extLst>
              </p:cNvPr>
              <p:cNvSpPr/>
              <p:nvPr/>
            </p:nvSpPr>
            <p:spPr>
              <a:xfrm>
                <a:off x="4200525" y="3562097"/>
                <a:ext cx="771525" cy="981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1CDC37AB-7698-470C-9DF2-926A54EF4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945" y="3667355"/>
                <a:ext cx="526330" cy="52633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A40BFE-7C79-42D1-A621-9C82C16C0DEE}"/>
                  </a:ext>
                </a:extLst>
              </p:cNvPr>
              <p:cNvSpPr txBox="1"/>
              <p:nvPr/>
            </p:nvSpPr>
            <p:spPr>
              <a:xfrm>
                <a:off x="4157276" y="4317989"/>
                <a:ext cx="86754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기계 시스템 도입</a:t>
                </a:r>
              </a:p>
            </p:txBody>
          </p: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2FDD4D4-8304-43AD-976D-04831E81B206}"/>
              </a:ext>
            </a:extLst>
          </p:cNvPr>
          <p:cNvGrpSpPr/>
          <p:nvPr/>
        </p:nvGrpSpPr>
        <p:grpSpPr>
          <a:xfrm>
            <a:off x="913348" y="2083914"/>
            <a:ext cx="1924051" cy="1968978"/>
            <a:chOff x="913348" y="2083914"/>
            <a:chExt cx="1924051" cy="1968978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8059CBC8-4314-4446-BB9F-179AE8EA1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48" y="2083914"/>
              <a:ext cx="1924051" cy="1332405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57D323A3-4387-4348-8428-27D17333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842" y="3738440"/>
              <a:ext cx="314452" cy="314452"/>
            </a:xfrm>
            <a:prstGeom prst="rect">
              <a:avLst/>
            </a:prstGeom>
          </p:spPr>
        </p:pic>
      </p:grp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9B67DEB-8EAC-4C89-B29C-421BF8CE1D54}"/>
              </a:ext>
            </a:extLst>
          </p:cNvPr>
          <p:cNvCxnSpPr>
            <a:cxnSpLocks/>
          </p:cNvCxnSpPr>
          <p:nvPr/>
        </p:nvCxnSpPr>
        <p:spPr>
          <a:xfrm>
            <a:off x="4164622" y="3429041"/>
            <a:ext cx="50709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7AFC851E-5308-4A8F-AA85-9DA4AED21802}"/>
              </a:ext>
            </a:extLst>
          </p:cNvPr>
          <p:cNvGrpSpPr/>
          <p:nvPr/>
        </p:nvGrpSpPr>
        <p:grpSpPr>
          <a:xfrm>
            <a:off x="4820203" y="2483854"/>
            <a:ext cx="2571538" cy="3304733"/>
            <a:chOff x="4820203" y="2483854"/>
            <a:chExt cx="2571538" cy="3304733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9C342306-BDC9-4584-A4D3-894FC02576EC}"/>
                </a:ext>
              </a:extLst>
            </p:cNvPr>
            <p:cNvSpPr/>
            <p:nvPr/>
          </p:nvSpPr>
          <p:spPr>
            <a:xfrm>
              <a:off x="4820203" y="5398535"/>
              <a:ext cx="2524484" cy="39005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A50B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0A87613-64D1-427D-A50A-1A1A08E02999}"/>
                </a:ext>
              </a:extLst>
            </p:cNvPr>
            <p:cNvSpPr/>
            <p:nvPr/>
          </p:nvSpPr>
          <p:spPr>
            <a:xfrm>
              <a:off x="4820203" y="2483854"/>
              <a:ext cx="2524484" cy="3900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B298A7B3-6870-4E5A-8FA5-89831CF690A6}"/>
                </a:ext>
              </a:extLst>
            </p:cNvPr>
            <p:cNvGrpSpPr/>
            <p:nvPr/>
          </p:nvGrpSpPr>
          <p:grpSpPr>
            <a:xfrm>
              <a:off x="4820203" y="2483854"/>
              <a:ext cx="2571538" cy="3304733"/>
              <a:chOff x="4818425" y="2375631"/>
              <a:chExt cx="2571538" cy="330473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B0E7AF-AEEA-47FA-A060-FBB96FD7A9BB}"/>
                  </a:ext>
                </a:extLst>
              </p:cNvPr>
              <p:cNvSpPr txBox="1"/>
              <p:nvPr/>
            </p:nvSpPr>
            <p:spPr>
              <a:xfrm>
                <a:off x="4818425" y="2375631"/>
                <a:ext cx="2571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최초 장편 애니메이션제작</a:t>
                </a:r>
              </a:p>
            </p:txBody>
          </p:sp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785E5B68-4D53-471D-9D97-7F4D3D7E9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7586" y="2909722"/>
                <a:ext cx="1594166" cy="2231832"/>
              </a:xfrm>
              <a:prstGeom prst="rect">
                <a:avLst/>
              </a:prstGeom>
            </p:spPr>
          </p:pic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CC4FC042-D00B-4A8F-9F32-B9117FD6C009}"/>
                  </a:ext>
                </a:extLst>
              </p:cNvPr>
              <p:cNvSpPr/>
              <p:nvPr/>
            </p:nvSpPr>
            <p:spPr>
              <a:xfrm>
                <a:off x="5600325" y="5295344"/>
                <a:ext cx="102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‘</a:t>
                </a:r>
                <a:r>
                  <a:rPr lang="ko-KR" alt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백사전</a:t>
                </a:r>
                <a:r>
                  <a:rPr lang="en-US" altLang="ko-K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’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FF6DF85-BDA7-4FB1-A570-1708C20E62C2}"/>
                  </a:ext>
                </a:extLst>
              </p:cNvPr>
              <p:cNvSpPr/>
              <p:nvPr/>
            </p:nvSpPr>
            <p:spPr>
              <a:xfrm>
                <a:off x="5219700" y="2839172"/>
                <a:ext cx="171450" cy="504825"/>
              </a:xfrm>
              <a:custGeom>
                <a:avLst/>
                <a:gdLst>
                  <a:gd name="connsiteX0" fmla="*/ 171450 w 171450"/>
                  <a:gd name="connsiteY0" fmla="*/ 0 h 504825"/>
                  <a:gd name="connsiteX1" fmla="*/ 0 w 171450"/>
                  <a:gd name="connsiteY1" fmla="*/ 0 h 504825"/>
                  <a:gd name="connsiteX2" fmla="*/ 0 w 171450"/>
                  <a:gd name="connsiteY2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504825">
                    <a:moveTo>
                      <a:pt x="171450" y="0"/>
                    </a:moveTo>
                    <a:lnTo>
                      <a:pt x="0" y="0"/>
                    </a:lnTo>
                    <a:lnTo>
                      <a:pt x="0" y="504825"/>
                    </a:lnTo>
                  </a:path>
                </a:pathLst>
              </a:custGeom>
              <a:noFill/>
              <a:ln>
                <a:solidFill>
                  <a:srgbClr val="A50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CBFC428-15C2-495B-8E5A-B26F14DD749F}"/>
                  </a:ext>
                </a:extLst>
              </p:cNvPr>
              <p:cNvSpPr/>
              <p:nvPr/>
            </p:nvSpPr>
            <p:spPr>
              <a:xfrm flipH="1" flipV="1">
                <a:off x="6790349" y="4707279"/>
                <a:ext cx="171450" cy="504825"/>
              </a:xfrm>
              <a:custGeom>
                <a:avLst/>
                <a:gdLst>
                  <a:gd name="connsiteX0" fmla="*/ 171450 w 171450"/>
                  <a:gd name="connsiteY0" fmla="*/ 0 h 504825"/>
                  <a:gd name="connsiteX1" fmla="*/ 0 w 171450"/>
                  <a:gd name="connsiteY1" fmla="*/ 0 h 504825"/>
                  <a:gd name="connsiteX2" fmla="*/ 0 w 171450"/>
                  <a:gd name="connsiteY2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504825">
                    <a:moveTo>
                      <a:pt x="171450" y="0"/>
                    </a:moveTo>
                    <a:lnTo>
                      <a:pt x="0" y="0"/>
                    </a:lnTo>
                    <a:lnTo>
                      <a:pt x="0" y="504825"/>
                    </a:lnTo>
                  </a:path>
                </a:pathLst>
              </a:custGeom>
              <a:noFill/>
              <a:ln>
                <a:solidFill>
                  <a:srgbClr val="A50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733C5632-6F04-4672-80B2-DABA441E55D4}"/>
                  </a:ext>
                </a:extLst>
              </p:cNvPr>
              <p:cNvSpPr/>
              <p:nvPr/>
            </p:nvSpPr>
            <p:spPr>
              <a:xfrm>
                <a:off x="4818425" y="2375631"/>
                <a:ext cx="2524484" cy="330473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69CDD3A9-F918-45A8-ACD6-849E768530F0}"/>
              </a:ext>
            </a:extLst>
          </p:cNvPr>
          <p:cNvGrpSpPr/>
          <p:nvPr/>
        </p:nvGrpSpPr>
        <p:grpSpPr>
          <a:xfrm>
            <a:off x="7758218" y="2726352"/>
            <a:ext cx="3447944" cy="2939289"/>
            <a:chOff x="7758218" y="2726352"/>
            <a:chExt cx="3447944" cy="2939289"/>
          </a:xfrm>
        </p:grpSpPr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1571A3EB-BECE-4EFC-AF61-430130CCE01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218" y="4219350"/>
              <a:ext cx="50709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47653AA1-4941-4EAB-A699-C644B8981BB7}"/>
                </a:ext>
              </a:extLst>
            </p:cNvPr>
            <p:cNvGrpSpPr/>
            <p:nvPr/>
          </p:nvGrpSpPr>
          <p:grpSpPr>
            <a:xfrm>
              <a:off x="8678845" y="2726352"/>
              <a:ext cx="2527317" cy="2939289"/>
              <a:chOff x="8823735" y="2459236"/>
              <a:chExt cx="2527317" cy="2939289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F2891B39-574A-4A8B-BBD4-51F061DADB03}"/>
                  </a:ext>
                </a:extLst>
              </p:cNvPr>
              <p:cNvGrpSpPr/>
              <p:nvPr/>
            </p:nvGrpSpPr>
            <p:grpSpPr>
              <a:xfrm>
                <a:off x="10149410" y="4095262"/>
                <a:ext cx="1062581" cy="1062581"/>
                <a:chOff x="5113594" y="3979546"/>
                <a:chExt cx="1981200" cy="1981200"/>
              </a:xfrm>
            </p:grpSpPr>
            <p:pic>
              <p:nvPicPr>
                <p:cNvPr id="20" name="그림 19">
                  <a:extLst>
                    <a:ext uri="{FF2B5EF4-FFF2-40B4-BE49-F238E27FC236}">
                      <a16:creationId xmlns:a16="http://schemas.microsoft.com/office/drawing/2014/main" id="{8DEB826C-6DE9-4F50-8B1D-8204416D9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219" y="4118829"/>
                  <a:ext cx="1047951" cy="1629468"/>
                </a:xfrm>
                <a:prstGeom prst="rect">
                  <a:avLst/>
                </a:prstGeom>
              </p:spPr>
            </p:pic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70952870-299B-4E8A-BBF6-C10E10FDD110}"/>
                    </a:ext>
                  </a:extLst>
                </p:cNvPr>
                <p:cNvSpPr/>
                <p:nvPr/>
              </p:nvSpPr>
              <p:spPr>
                <a:xfrm>
                  <a:off x="5113594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5CE068B-5E3A-487B-9ED7-A4AC18F92122}"/>
                  </a:ext>
                </a:extLst>
              </p:cNvPr>
              <p:cNvGrpSpPr/>
              <p:nvPr/>
            </p:nvGrpSpPr>
            <p:grpSpPr>
              <a:xfrm>
                <a:off x="8960480" y="4093719"/>
                <a:ext cx="1052702" cy="1052702"/>
                <a:chOff x="8709326" y="3979546"/>
                <a:chExt cx="1981200" cy="1981200"/>
              </a:xfrm>
            </p:grpSpPr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531CEA74-89B8-44E8-BC2A-F7ADE56CAE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2366" y="4216400"/>
                  <a:ext cx="1395121" cy="1531898"/>
                </a:xfrm>
                <a:prstGeom prst="rect">
                  <a:avLst/>
                </a:prstGeom>
              </p:spPr>
            </p:pic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226C76E7-998A-495C-8FF7-F4835FCE9A2E}"/>
                    </a:ext>
                  </a:extLst>
                </p:cNvPr>
                <p:cNvSpPr/>
                <p:nvPr/>
              </p:nvSpPr>
              <p:spPr>
                <a:xfrm>
                  <a:off x="8709326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F32603B7-86F8-4CD1-92B0-409C0E7522FB}"/>
                  </a:ext>
                </a:extLst>
              </p:cNvPr>
              <p:cNvGrpSpPr/>
              <p:nvPr/>
            </p:nvGrpSpPr>
            <p:grpSpPr>
              <a:xfrm>
                <a:off x="9538153" y="3034680"/>
                <a:ext cx="1095648" cy="1095648"/>
                <a:chOff x="1517862" y="3979546"/>
                <a:chExt cx="1981200" cy="1981200"/>
              </a:xfrm>
            </p:grpSpPr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03CA0F04-A100-4C08-BFD4-BFBCB8202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4114" y="4191994"/>
                  <a:ext cx="1556304" cy="1556304"/>
                </a:xfrm>
                <a:prstGeom prst="rect">
                  <a:avLst/>
                </a:prstGeom>
              </p:spPr>
            </p:pic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FE4C06E2-BE54-40F4-ABBE-2A912F99C9EF}"/>
                    </a:ext>
                  </a:extLst>
                </p:cNvPr>
                <p:cNvSpPr/>
                <p:nvPr/>
              </p:nvSpPr>
              <p:spPr>
                <a:xfrm>
                  <a:off x="1517862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E5F7D649-632A-4497-9718-EA77E8492B5F}"/>
                  </a:ext>
                </a:extLst>
              </p:cNvPr>
              <p:cNvSpPr/>
              <p:nvPr/>
            </p:nvSpPr>
            <p:spPr>
              <a:xfrm>
                <a:off x="8823735" y="2459236"/>
                <a:ext cx="2524484" cy="293928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8A4D566-B69E-4222-BA31-182F52A96FB5}"/>
                  </a:ext>
                </a:extLst>
              </p:cNvPr>
              <p:cNvSpPr txBox="1"/>
              <p:nvPr/>
            </p:nvSpPr>
            <p:spPr>
              <a:xfrm>
                <a:off x="8823735" y="2462283"/>
                <a:ext cx="2527317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단편 애니메이션제작</a:t>
                </a:r>
              </a:p>
            </p:txBody>
          </p:sp>
        </p:grp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3846B705-8711-4942-A48C-CFB41C513543}"/>
              </a:ext>
            </a:extLst>
          </p:cNvPr>
          <p:cNvGrpSpPr/>
          <p:nvPr/>
        </p:nvGrpSpPr>
        <p:grpSpPr>
          <a:xfrm>
            <a:off x="3238077" y="4349270"/>
            <a:ext cx="1433641" cy="981328"/>
            <a:chOff x="3238077" y="4349270"/>
            <a:chExt cx="1433641" cy="981328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BFE5C81-B11A-4D9C-A5AB-27D7D2863928}"/>
                </a:ext>
              </a:extLst>
            </p:cNvPr>
            <p:cNvGrpSpPr/>
            <p:nvPr/>
          </p:nvGrpSpPr>
          <p:grpSpPr>
            <a:xfrm>
              <a:off x="3238077" y="4349270"/>
              <a:ext cx="861133" cy="981328"/>
              <a:chOff x="3238077" y="4311170"/>
              <a:chExt cx="861133" cy="981328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3487EE30-290C-4C69-8D70-C73C5B19707B}"/>
                  </a:ext>
                </a:extLst>
              </p:cNvPr>
              <p:cNvGrpSpPr/>
              <p:nvPr/>
            </p:nvGrpSpPr>
            <p:grpSpPr>
              <a:xfrm>
                <a:off x="3238077" y="4311170"/>
                <a:ext cx="861133" cy="981328"/>
                <a:chOff x="4162039" y="3562097"/>
                <a:chExt cx="861133" cy="981328"/>
              </a:xfrm>
            </p:grpSpPr>
            <p:sp>
              <p:nvSpPr>
                <p:cNvPr id="80" name="직사각형 79">
                  <a:extLst>
                    <a:ext uri="{FF2B5EF4-FFF2-40B4-BE49-F238E27FC236}">
                      <a16:creationId xmlns:a16="http://schemas.microsoft.com/office/drawing/2014/main" id="{47F39ADC-ED3F-4057-8E97-E37A014CB356}"/>
                    </a:ext>
                  </a:extLst>
                </p:cNvPr>
                <p:cNvSpPr/>
                <p:nvPr/>
              </p:nvSpPr>
              <p:spPr>
                <a:xfrm>
                  <a:off x="4200525" y="3562097"/>
                  <a:ext cx="771525" cy="981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A475CB8-6488-4D07-A750-B770A2D108EF}"/>
                    </a:ext>
                  </a:extLst>
                </p:cNvPr>
                <p:cNvSpPr txBox="1"/>
                <p:nvPr/>
              </p:nvSpPr>
              <p:spPr>
                <a:xfrm>
                  <a:off x="4162039" y="4327515"/>
                  <a:ext cx="86113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8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막대한 제작비용</a:t>
                  </a:r>
                </a:p>
              </p:txBody>
            </p:sp>
          </p:grpSp>
          <p:pic>
            <p:nvPicPr>
              <p:cNvPr id="61" name="그림 60">
                <a:extLst>
                  <a:ext uri="{FF2B5EF4-FFF2-40B4-BE49-F238E27FC236}">
                    <a16:creationId xmlns:a16="http://schemas.microsoft.com/office/drawing/2014/main" id="{A4F20E9E-77BE-4076-BB2C-E059AFDE4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304" y="4344511"/>
                <a:ext cx="714401" cy="714401"/>
              </a:xfrm>
              <a:prstGeom prst="rect">
                <a:avLst/>
              </a:prstGeom>
            </p:spPr>
          </p:pic>
        </p:grp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7047FC37-C1FF-4FC2-9820-1EFD9C37A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4622" y="4874620"/>
              <a:ext cx="50709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99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최초 </a:t>
            </a:r>
            <a:r>
              <a:rPr lang="en-US" altLang="ko-KR" dirty="0"/>
              <a:t>TV</a:t>
            </a:r>
            <a:r>
              <a:rPr lang="ko-KR" altLang="en-US" dirty="0"/>
              <a:t>애니메이션 </a:t>
            </a:r>
            <a:r>
              <a:rPr lang="en-US" altLang="ko-KR" dirty="0"/>
              <a:t>‘Astro boy’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61B2365-1081-46B8-A962-96737171E08A}"/>
              </a:ext>
            </a:extLst>
          </p:cNvPr>
          <p:cNvGrpSpPr/>
          <p:nvPr/>
        </p:nvGrpSpPr>
        <p:grpSpPr>
          <a:xfrm>
            <a:off x="4488045" y="1874581"/>
            <a:ext cx="2569934" cy="2783910"/>
            <a:chOff x="1219303" y="2728763"/>
            <a:chExt cx="2569934" cy="278391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7B9CBDF-2B6C-4BDF-AEB9-04C658A6BB14}"/>
                </a:ext>
              </a:extLst>
            </p:cNvPr>
            <p:cNvGrpSpPr/>
            <p:nvPr/>
          </p:nvGrpSpPr>
          <p:grpSpPr>
            <a:xfrm>
              <a:off x="1617495" y="2728763"/>
              <a:ext cx="1780436" cy="2168648"/>
              <a:chOff x="1567490" y="2246163"/>
              <a:chExt cx="1780436" cy="2168648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484188A9-0B43-4FF9-99BF-698A65C1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490" y="2246163"/>
                <a:ext cx="1780436" cy="1780434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123D4-D899-4B44-B08D-172F63D236FC}"/>
                  </a:ext>
                </a:extLst>
              </p:cNvPr>
              <p:cNvSpPr txBox="1"/>
              <p:nvPr/>
            </p:nvSpPr>
            <p:spPr>
              <a:xfrm>
                <a:off x="1760547" y="4045479"/>
                <a:ext cx="149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1963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월</a:t>
                </a:r>
              </a:p>
            </p:txBody>
          </p:sp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863FBEAB-F628-4866-8F2A-06AE5CCE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9764" y="2783335"/>
                <a:ext cx="836166" cy="8361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BB6983-7B6B-496C-84F5-F7177D2B81A8}"/>
                </a:ext>
              </a:extLst>
            </p:cNvPr>
            <p:cNvSpPr txBox="1"/>
            <p:nvPr/>
          </p:nvSpPr>
          <p:spPr>
            <a:xfrm>
              <a:off x="1373992" y="5143341"/>
              <a:ext cx="22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C0000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TV </a:t>
              </a:r>
              <a:r>
                <a:rPr lang="ko-KR" altLang="en-US" dirty="0">
                  <a:solidFill>
                    <a:srgbClr val="C0000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애니메이션의 시작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8BB15-DE5A-4036-BBB4-0F1F99374064}"/>
                </a:ext>
              </a:extLst>
            </p:cNvPr>
            <p:cNvSpPr txBox="1"/>
            <p:nvPr/>
          </p:nvSpPr>
          <p:spPr>
            <a:xfrm>
              <a:off x="1219303" y="4835732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rgbClr val="0C0D7D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철완 아톰 </a:t>
              </a:r>
              <a:r>
                <a:rPr lang="en-US" altLang="ko-KR" dirty="0">
                  <a:solidFill>
                    <a:srgbClr val="0C0D7D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(Astro boy)</a:t>
              </a:r>
              <a:endParaRPr lang="ko-KR" altLang="en-US" dirty="0">
                <a:solidFill>
                  <a:srgbClr val="0C0D7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052D6A97-BBC2-4BCD-8E16-5F60BBB8F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2" y="2071873"/>
            <a:ext cx="1924051" cy="133240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2074BA1-5A13-42F4-8572-46AFF7F34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66" y="3726399"/>
            <a:ext cx="314452" cy="314452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9E3A0724-D68D-44CA-9133-958E94B519EF}"/>
              </a:ext>
            </a:extLst>
          </p:cNvPr>
          <p:cNvGrpSpPr/>
          <p:nvPr/>
        </p:nvGrpSpPr>
        <p:grpSpPr>
          <a:xfrm>
            <a:off x="1134309" y="4158511"/>
            <a:ext cx="1461272" cy="1759422"/>
            <a:chOff x="1135380" y="4159811"/>
            <a:chExt cx="1461272" cy="175942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4E582D1-D2D1-4042-AB62-2072DEB6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9697" l="0" r="99697">
                          <a14:foregroundMark x1="50303" y1="70909" x2="58485" y2="61515"/>
                          <a14:foregroundMark x1="42121" y1="81818" x2="41818" y2="67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780" y="4159811"/>
              <a:ext cx="1424872" cy="142487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60D686-97BE-4C05-8CD5-D31AAE8E8E42}"/>
                </a:ext>
              </a:extLst>
            </p:cNvPr>
            <p:cNvSpPr txBox="1"/>
            <p:nvPr/>
          </p:nvSpPr>
          <p:spPr>
            <a:xfrm>
              <a:off x="1135380" y="5549901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데즈카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dirty="0" err="1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오사무</a:t>
              </a:r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C17A74-A4CB-4C2F-87EE-67F365F45BE3}"/>
              </a:ext>
            </a:extLst>
          </p:cNvPr>
          <p:cNvSpPr/>
          <p:nvPr/>
        </p:nvSpPr>
        <p:spPr>
          <a:xfrm>
            <a:off x="330200" y="1583739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1EEC793-1F51-4E60-8214-C65FCA9D1707}"/>
              </a:ext>
            </a:extLst>
          </p:cNvPr>
          <p:cNvCxnSpPr>
            <a:cxnSpLocks/>
          </p:cNvCxnSpPr>
          <p:nvPr/>
        </p:nvCxnSpPr>
        <p:spPr>
          <a:xfrm>
            <a:off x="3421745" y="4219350"/>
            <a:ext cx="50709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1D050D09-C011-4C9A-B466-880E626572E3}"/>
              </a:ext>
            </a:extLst>
          </p:cNvPr>
          <p:cNvGrpSpPr/>
          <p:nvPr/>
        </p:nvGrpSpPr>
        <p:grpSpPr>
          <a:xfrm>
            <a:off x="4335643" y="4749720"/>
            <a:ext cx="2841010" cy="1543707"/>
            <a:chOff x="4335643" y="4749720"/>
            <a:chExt cx="2841010" cy="1543707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86A3189-682E-4818-B7A5-1D8DC8E6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218" y="5078347"/>
              <a:ext cx="1160811" cy="114441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2AC7EE-CFD7-4275-B5E9-F77D60707282}"/>
                </a:ext>
              </a:extLst>
            </p:cNvPr>
            <p:cNvSpPr txBox="1"/>
            <p:nvPr/>
          </p:nvSpPr>
          <p:spPr>
            <a:xfrm>
              <a:off x="6195396" y="5044046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9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월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D7F0DF-02A9-448B-B3F1-73F9704F4A1D}"/>
                </a:ext>
              </a:extLst>
            </p:cNvPr>
            <p:cNvSpPr txBox="1"/>
            <p:nvPr/>
          </p:nvSpPr>
          <p:spPr>
            <a:xfrm>
              <a:off x="5995021" y="5549249"/>
              <a:ext cx="942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시청률</a:t>
              </a:r>
              <a:endPara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ctr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27.4%</a:t>
              </a:r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16401ACC-2461-4BBE-A6AB-7D85243EC330}"/>
                </a:ext>
              </a:extLst>
            </p:cNvPr>
            <p:cNvGrpSpPr/>
            <p:nvPr/>
          </p:nvGrpSpPr>
          <p:grpSpPr>
            <a:xfrm>
              <a:off x="4335643" y="4749720"/>
              <a:ext cx="2841010" cy="1543707"/>
              <a:chOff x="4335643" y="4749720"/>
              <a:chExt cx="2841010" cy="1543707"/>
            </a:xfrm>
          </p:grpSpPr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84FD2C15-80CC-472D-B0CF-8B4BEBF39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4822" y="4749720"/>
                <a:ext cx="0" cy="184230"/>
              </a:xfrm>
              <a:prstGeom prst="straightConnector1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A679105-326B-4BF8-8FF3-046A5999D302}"/>
                  </a:ext>
                </a:extLst>
              </p:cNvPr>
              <p:cNvSpPr/>
              <p:nvPr/>
            </p:nvSpPr>
            <p:spPr>
              <a:xfrm>
                <a:off x="4335643" y="5004955"/>
                <a:ext cx="2841010" cy="128847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83C7B6F-582A-4642-904D-6F0803EB691C}"/>
                </a:ext>
              </a:extLst>
            </p:cNvPr>
            <p:cNvSpPr/>
            <p:nvPr/>
          </p:nvSpPr>
          <p:spPr>
            <a:xfrm>
              <a:off x="5756275" y="5000625"/>
              <a:ext cx="0" cy="1276350"/>
            </a:xfrm>
            <a:custGeom>
              <a:avLst/>
              <a:gdLst>
                <a:gd name="connsiteX0" fmla="*/ 0 w 0"/>
                <a:gd name="connsiteY0" fmla="*/ 1276350 h 1276350"/>
                <a:gd name="connsiteX1" fmla="*/ 0 w 0"/>
                <a:gd name="connsiteY1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76350">
                  <a:moveTo>
                    <a:pt x="0" y="127635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09FE2F2-4031-42FE-B69C-28358CC65E57}"/>
                </a:ext>
              </a:extLst>
            </p:cNvPr>
            <p:cNvSpPr/>
            <p:nvPr/>
          </p:nvSpPr>
          <p:spPr>
            <a:xfrm>
              <a:off x="5757863" y="5443538"/>
              <a:ext cx="1414462" cy="0"/>
            </a:xfrm>
            <a:custGeom>
              <a:avLst/>
              <a:gdLst>
                <a:gd name="connsiteX0" fmla="*/ 0 w 1414462"/>
                <a:gd name="connsiteY0" fmla="*/ 0 h 0"/>
                <a:gd name="connsiteX1" fmla="*/ 1414462 w 14144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4462">
                  <a:moveTo>
                    <a:pt x="0" y="0"/>
                  </a:moveTo>
                  <a:lnTo>
                    <a:pt x="1414462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EC69AD02-17E3-4797-BD9F-580D4A90CB77}"/>
              </a:ext>
            </a:extLst>
          </p:cNvPr>
          <p:cNvCxnSpPr>
            <a:cxnSpLocks/>
          </p:cNvCxnSpPr>
          <p:nvPr/>
        </p:nvCxnSpPr>
        <p:spPr>
          <a:xfrm>
            <a:off x="7740276" y="1801906"/>
            <a:ext cx="0" cy="449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0080A7CE-9E08-4B44-95D3-EAB019A2DBF9}"/>
              </a:ext>
            </a:extLst>
          </p:cNvPr>
          <p:cNvGrpSpPr/>
          <p:nvPr/>
        </p:nvGrpSpPr>
        <p:grpSpPr>
          <a:xfrm>
            <a:off x="8130474" y="1920731"/>
            <a:ext cx="3371027" cy="2737761"/>
            <a:chOff x="8130474" y="1920731"/>
            <a:chExt cx="3371027" cy="2737761"/>
          </a:xfrm>
        </p:grpSpPr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53F72D2-CC89-4DDC-AF1C-F7A48B08CFFF}"/>
                </a:ext>
              </a:extLst>
            </p:cNvPr>
            <p:cNvCxnSpPr>
              <a:cxnSpLocks/>
            </p:cNvCxnSpPr>
            <p:nvPr/>
          </p:nvCxnSpPr>
          <p:spPr>
            <a:xfrm>
              <a:off x="9619219" y="2985955"/>
              <a:ext cx="336912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C5516C2F-7DE1-4BBB-8F89-2DFB03E84E2B}"/>
                </a:ext>
              </a:extLst>
            </p:cNvPr>
            <p:cNvGrpSpPr/>
            <p:nvPr/>
          </p:nvGrpSpPr>
          <p:grpSpPr>
            <a:xfrm>
              <a:off x="8130474" y="1920731"/>
              <a:ext cx="3371027" cy="2737761"/>
              <a:chOff x="8086686" y="1920731"/>
              <a:chExt cx="3529115" cy="2737761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6572798-B442-44EB-81C4-C94F7BF9EF86}"/>
                  </a:ext>
                </a:extLst>
              </p:cNvPr>
              <p:cNvSpPr/>
              <p:nvPr/>
            </p:nvSpPr>
            <p:spPr>
              <a:xfrm>
                <a:off x="8086686" y="1920732"/>
                <a:ext cx="3529115" cy="273776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693A7E-5D42-4174-87AC-881757EE2C66}"/>
                  </a:ext>
                </a:extLst>
              </p:cNvPr>
              <p:cNvSpPr txBox="1"/>
              <p:nvPr/>
            </p:nvSpPr>
            <p:spPr>
              <a:xfrm>
                <a:off x="8086686" y="1920731"/>
                <a:ext cx="3529115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최초 주  마다 만화 연재</a:t>
                </a:r>
              </a:p>
            </p:txBody>
          </p:sp>
        </p:grp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9C4E461-25B8-4C40-939B-34F7412F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403" y="2582915"/>
              <a:ext cx="744416" cy="744416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AF1A9059-CF69-4966-B866-BD0A3030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020" y="2577465"/>
              <a:ext cx="749867" cy="749866"/>
            </a:xfrm>
            <a:prstGeom prst="rect">
              <a:avLst/>
            </a:prstGeom>
          </p:spPr>
        </p:pic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9AB3F580-3E56-4E31-AC0E-AA81782F791D}"/>
                </a:ext>
              </a:extLst>
            </p:cNvPr>
            <p:cNvSpPr/>
            <p:nvPr/>
          </p:nvSpPr>
          <p:spPr>
            <a:xfrm rot="5400000">
              <a:off x="9731769" y="2873988"/>
              <a:ext cx="183473" cy="1485790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E8CD7D17-70C6-4095-B0A7-790CDEEFDEB3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00" y="3700780"/>
              <a:ext cx="0" cy="37338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7A10D1-E7DF-4998-A1FE-B6FC7D709250}"/>
                </a:ext>
              </a:extLst>
            </p:cNvPr>
            <p:cNvSpPr txBox="1"/>
            <p:nvPr/>
          </p:nvSpPr>
          <p:spPr>
            <a:xfrm>
              <a:off x="8761355" y="4090390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다양한 스토리를 접목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B8D31E3-8307-4433-870C-CE0F426703CB}"/>
                </a:ext>
              </a:extLst>
            </p:cNvPr>
            <p:cNvSpPr txBox="1"/>
            <p:nvPr/>
          </p:nvSpPr>
          <p:spPr>
            <a:xfrm>
              <a:off x="8860037" y="3371654"/>
              <a:ext cx="4411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 dirty="0"/>
                <a:t>만화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29CD484-C04F-48AE-B7DB-BD343B635EC5}"/>
                </a:ext>
              </a:extLst>
            </p:cNvPr>
            <p:cNvSpPr txBox="1"/>
            <p:nvPr/>
          </p:nvSpPr>
          <p:spPr>
            <a:xfrm>
              <a:off x="10162948" y="3371654"/>
              <a:ext cx="8258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애니메이션</a:t>
              </a:r>
              <a:endParaRPr lang="ko-KR" altLang="en-US" sz="1000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9282BAB9-9A84-47BB-8555-8E63059D9C30}"/>
              </a:ext>
            </a:extLst>
          </p:cNvPr>
          <p:cNvGrpSpPr/>
          <p:nvPr/>
        </p:nvGrpSpPr>
        <p:grpSpPr>
          <a:xfrm>
            <a:off x="8144362" y="4864652"/>
            <a:ext cx="3371027" cy="1314157"/>
            <a:chOff x="8144362" y="4864652"/>
            <a:chExt cx="3371027" cy="1314157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50DD4B78-0F49-441C-820C-9618E9D54A54}"/>
                </a:ext>
              </a:extLst>
            </p:cNvPr>
            <p:cNvGrpSpPr/>
            <p:nvPr/>
          </p:nvGrpSpPr>
          <p:grpSpPr>
            <a:xfrm>
              <a:off x="8144362" y="4864652"/>
              <a:ext cx="3371027" cy="1314157"/>
              <a:chOff x="8086686" y="3344335"/>
              <a:chExt cx="3529115" cy="1314157"/>
            </a:xfrm>
          </p:grpSpPr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688633A2-3B82-491B-B30E-AB9F4C0A2410}"/>
                  </a:ext>
                </a:extLst>
              </p:cNvPr>
              <p:cNvSpPr/>
              <p:nvPr/>
            </p:nvSpPr>
            <p:spPr>
              <a:xfrm>
                <a:off x="8086686" y="3365642"/>
                <a:ext cx="3529115" cy="129285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7FA7AAA-EE4C-4A25-AECA-9B9054C15DBF}"/>
                  </a:ext>
                </a:extLst>
              </p:cNvPr>
              <p:cNvSpPr txBox="1"/>
              <p:nvPr/>
            </p:nvSpPr>
            <p:spPr>
              <a:xfrm>
                <a:off x="8086686" y="3344335"/>
                <a:ext cx="3529115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머천다이징</a:t>
                </a: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도입</a:t>
                </a:r>
              </a:p>
            </p:txBody>
          </p:sp>
        </p:grp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D8CA3D3-6F25-4E25-BA66-A17B9E71D9FB}"/>
                </a:ext>
              </a:extLst>
            </p:cNvPr>
            <p:cNvSpPr/>
            <p:nvPr/>
          </p:nvSpPr>
          <p:spPr>
            <a:xfrm>
              <a:off x="8230348" y="5349764"/>
              <a:ext cx="31966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수요 내용에 적합한 상품 또는 서비스를 알맞은 시기와 장소에서 적정가격으로 유통시키기 위한 일련의 시책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1636</Words>
  <Application>Microsoft Office PowerPoint</Application>
  <PresentationFormat>와이드스크린</PresentationFormat>
  <Paragraphs>247</Paragraphs>
  <Slides>18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08서울남산체 M</vt:lpstr>
      <vt:lpstr>1훈새마을운동 R</vt:lpstr>
      <vt:lpstr>1훈점보맘보 B</vt:lpstr>
      <vt:lpstr>210 맨발의청춘 B</vt:lpstr>
      <vt:lpstr>a옛날목욕탕B</vt:lpstr>
      <vt:lpstr>a옛날목욕탕L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77</cp:revision>
  <dcterms:created xsi:type="dcterms:W3CDTF">2017-09-14T12:59:06Z</dcterms:created>
  <dcterms:modified xsi:type="dcterms:W3CDTF">2017-10-09T08:16:23Z</dcterms:modified>
</cp:coreProperties>
</file>