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6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35" r:id="rId10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9E84"/>
    <a:srgbClr val="970303"/>
    <a:srgbClr val="A6A6A6"/>
    <a:srgbClr val="F2F2F2"/>
    <a:srgbClr val="AA6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94" autoAdjust="0"/>
    <p:restoredTop sz="87734" autoAdjust="0"/>
  </p:normalViewPr>
  <p:slideViewPr>
    <p:cSldViewPr>
      <p:cViewPr varScale="1">
        <p:scale>
          <a:sx n="99" d="100"/>
          <a:sy n="99" d="100"/>
        </p:scale>
        <p:origin x="162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C3FF2-CFFB-46EC-B22B-85B2C4647619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7B09-13D0-459D-8120-9E72417556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196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55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042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388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974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594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9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862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788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265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232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615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849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v.naver.com/v/391457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USER\Desktop\Hiroshima Prefectural Industrial Promotion Hall, the Atomic Bomb Dome.jpg">
            <a:extLst>
              <a:ext uri="{FF2B5EF4-FFF2-40B4-BE49-F238E27FC236}">
                <a16:creationId xmlns:a16="http://schemas.microsoft.com/office/drawing/2014/main" id="{49DED8EF-AC50-477E-94C1-770255B8D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700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56" y="0"/>
            <a:ext cx="9310906" cy="571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그룹 14"/>
          <p:cNvGrpSpPr/>
          <p:nvPr/>
        </p:nvGrpSpPr>
        <p:grpSpPr>
          <a:xfrm>
            <a:off x="-61465" y="2209428"/>
            <a:ext cx="3024931" cy="655396"/>
            <a:chOff x="-61465" y="2209428"/>
            <a:chExt cx="3024931" cy="655396"/>
          </a:xfrm>
        </p:grpSpPr>
        <p:sp>
          <p:nvSpPr>
            <p:cNvPr id="3" name="자유형 2"/>
            <p:cNvSpPr/>
            <p:nvPr/>
          </p:nvSpPr>
          <p:spPr>
            <a:xfrm flipV="1">
              <a:off x="-61465" y="2537122"/>
              <a:ext cx="2182365" cy="318467"/>
            </a:xfrm>
            <a:custGeom>
              <a:avLst/>
              <a:gdLst>
                <a:gd name="connsiteX0" fmla="*/ 0 w 3457575"/>
                <a:gd name="connsiteY0" fmla="*/ 0 h 0"/>
                <a:gd name="connsiteX1" fmla="*/ 3457575 w 34575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7575">
                  <a:moveTo>
                    <a:pt x="0" y="0"/>
                  </a:moveTo>
                  <a:lnTo>
                    <a:pt x="345757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자유형 3"/>
            <p:cNvSpPr/>
            <p:nvPr/>
          </p:nvSpPr>
          <p:spPr>
            <a:xfrm>
              <a:off x="2123728" y="2209428"/>
              <a:ext cx="839738" cy="655396"/>
            </a:xfrm>
            <a:custGeom>
              <a:avLst/>
              <a:gdLst>
                <a:gd name="connsiteX0" fmla="*/ 0 w 1447800"/>
                <a:gd name="connsiteY0" fmla="*/ 704850 h 723900"/>
                <a:gd name="connsiteX1" fmla="*/ 0 w 1447800"/>
                <a:gd name="connsiteY1" fmla="*/ 0 h 723900"/>
                <a:gd name="connsiteX2" fmla="*/ 1447800 w 1447800"/>
                <a:gd name="connsiteY2" fmla="*/ 0 h 723900"/>
                <a:gd name="connsiteX3" fmla="*/ 1447800 w 1447800"/>
                <a:gd name="connsiteY3" fmla="*/ 723900 h 723900"/>
                <a:gd name="connsiteX0" fmla="*/ 0 w 1447800"/>
                <a:gd name="connsiteY0" fmla="*/ 946900 h 946900"/>
                <a:gd name="connsiteX1" fmla="*/ 0 w 1447800"/>
                <a:gd name="connsiteY1" fmla="*/ 0 h 946900"/>
                <a:gd name="connsiteX2" fmla="*/ 1447800 w 1447800"/>
                <a:gd name="connsiteY2" fmla="*/ 0 h 946900"/>
                <a:gd name="connsiteX3" fmla="*/ 1447800 w 1447800"/>
                <a:gd name="connsiteY3" fmla="*/ 723900 h 946900"/>
                <a:gd name="connsiteX0" fmla="*/ 0 w 1447800"/>
                <a:gd name="connsiteY0" fmla="*/ 960864 h 960864"/>
                <a:gd name="connsiteX1" fmla="*/ 0 w 1447800"/>
                <a:gd name="connsiteY1" fmla="*/ 0 h 960864"/>
                <a:gd name="connsiteX2" fmla="*/ 1447800 w 1447800"/>
                <a:gd name="connsiteY2" fmla="*/ 0 h 960864"/>
                <a:gd name="connsiteX3" fmla="*/ 1447800 w 1447800"/>
                <a:gd name="connsiteY3" fmla="*/ 723900 h 96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960864">
                  <a:moveTo>
                    <a:pt x="0" y="960864"/>
                  </a:moveTo>
                  <a:lnTo>
                    <a:pt x="0" y="0"/>
                  </a:lnTo>
                  <a:lnTo>
                    <a:pt x="1447800" y="0"/>
                  </a:lnTo>
                  <a:lnTo>
                    <a:pt x="1447800" y="72390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2123728" y="2858741"/>
            <a:ext cx="7050310" cy="656022"/>
            <a:chOff x="2123728" y="2858741"/>
            <a:chExt cx="7050310" cy="656022"/>
          </a:xfrm>
        </p:grpSpPr>
        <p:sp>
          <p:nvSpPr>
            <p:cNvPr id="7" name="자유형 6"/>
            <p:cNvSpPr/>
            <p:nvPr/>
          </p:nvSpPr>
          <p:spPr>
            <a:xfrm flipH="1">
              <a:off x="2960687" y="2858741"/>
              <a:ext cx="6213351" cy="430807"/>
            </a:xfrm>
            <a:custGeom>
              <a:avLst/>
              <a:gdLst>
                <a:gd name="connsiteX0" fmla="*/ 0 w 3457575"/>
                <a:gd name="connsiteY0" fmla="*/ 0 h 0"/>
                <a:gd name="connsiteX1" fmla="*/ 3457575 w 34575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7575">
                  <a:moveTo>
                    <a:pt x="0" y="0"/>
                  </a:moveTo>
                  <a:lnTo>
                    <a:pt x="345757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자유형 9"/>
            <p:cNvSpPr/>
            <p:nvPr/>
          </p:nvSpPr>
          <p:spPr>
            <a:xfrm flipH="1" flipV="1">
              <a:off x="2123728" y="2859367"/>
              <a:ext cx="839738" cy="655396"/>
            </a:xfrm>
            <a:custGeom>
              <a:avLst/>
              <a:gdLst>
                <a:gd name="connsiteX0" fmla="*/ 0 w 1447800"/>
                <a:gd name="connsiteY0" fmla="*/ 704850 h 723900"/>
                <a:gd name="connsiteX1" fmla="*/ 0 w 1447800"/>
                <a:gd name="connsiteY1" fmla="*/ 0 h 723900"/>
                <a:gd name="connsiteX2" fmla="*/ 1447800 w 1447800"/>
                <a:gd name="connsiteY2" fmla="*/ 0 h 723900"/>
                <a:gd name="connsiteX3" fmla="*/ 1447800 w 1447800"/>
                <a:gd name="connsiteY3" fmla="*/ 723900 h 723900"/>
                <a:gd name="connsiteX0" fmla="*/ 0 w 1447800"/>
                <a:gd name="connsiteY0" fmla="*/ 946900 h 946900"/>
                <a:gd name="connsiteX1" fmla="*/ 0 w 1447800"/>
                <a:gd name="connsiteY1" fmla="*/ 0 h 946900"/>
                <a:gd name="connsiteX2" fmla="*/ 1447800 w 1447800"/>
                <a:gd name="connsiteY2" fmla="*/ 0 h 946900"/>
                <a:gd name="connsiteX3" fmla="*/ 1447800 w 1447800"/>
                <a:gd name="connsiteY3" fmla="*/ 723900 h 946900"/>
                <a:gd name="connsiteX0" fmla="*/ 0 w 1447800"/>
                <a:gd name="connsiteY0" fmla="*/ 960864 h 960864"/>
                <a:gd name="connsiteX1" fmla="*/ 0 w 1447800"/>
                <a:gd name="connsiteY1" fmla="*/ 0 h 960864"/>
                <a:gd name="connsiteX2" fmla="*/ 1447800 w 1447800"/>
                <a:gd name="connsiteY2" fmla="*/ 0 h 960864"/>
                <a:gd name="connsiteX3" fmla="*/ 1447800 w 1447800"/>
                <a:gd name="connsiteY3" fmla="*/ 723900 h 96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960864">
                  <a:moveTo>
                    <a:pt x="0" y="960864"/>
                  </a:moveTo>
                  <a:lnTo>
                    <a:pt x="0" y="0"/>
                  </a:lnTo>
                  <a:lnTo>
                    <a:pt x="1447800" y="0"/>
                  </a:lnTo>
                  <a:lnTo>
                    <a:pt x="1447800" y="72390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39630" y="2168775"/>
            <a:ext cx="8194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6</a:t>
            </a:r>
            <a:endParaRPr lang="ko-KR" altLang="en-US" sz="7200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2209428"/>
            <a:ext cx="219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</a:rPr>
              <a:t>쇼와 후기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2E52E0-C65F-48F4-82B6-1164408F1B6E}"/>
              </a:ext>
            </a:extLst>
          </p:cNvPr>
          <p:cNvSpPr txBox="1"/>
          <p:nvPr/>
        </p:nvSpPr>
        <p:spPr>
          <a:xfrm>
            <a:off x="3275856" y="2855589"/>
            <a:ext cx="281519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/>
            <a:r>
              <a:rPr lang="en-US" altLang="ko-KR" sz="1600" dirty="0">
                <a:solidFill>
                  <a:schemeClr val="bg1"/>
                </a:solidFill>
              </a:rPr>
              <a:t>- </a:t>
            </a:r>
            <a:r>
              <a:rPr lang="ko-KR" altLang="en-US" sz="1600" dirty="0">
                <a:solidFill>
                  <a:schemeClr val="bg1"/>
                </a:solidFill>
              </a:rPr>
              <a:t>중일전쟁 직후 일본의 상황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6D3B17-ABBF-4049-9B6F-D6FDEB402847}"/>
              </a:ext>
            </a:extLst>
          </p:cNvPr>
          <p:cNvSpPr txBox="1"/>
          <p:nvPr/>
        </p:nvSpPr>
        <p:spPr>
          <a:xfrm>
            <a:off x="3275856" y="3177421"/>
            <a:ext cx="212750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/>
            <a:r>
              <a:rPr lang="en-US" altLang="ko-KR" sz="1600" dirty="0">
                <a:solidFill>
                  <a:schemeClr val="bg1"/>
                </a:solidFill>
              </a:rPr>
              <a:t>- </a:t>
            </a:r>
            <a:r>
              <a:rPr lang="ko-KR" altLang="en-US" sz="1600" dirty="0">
                <a:solidFill>
                  <a:schemeClr val="bg1"/>
                </a:solidFill>
              </a:rPr>
              <a:t>일본의 부흥과 발전</a:t>
            </a:r>
          </a:p>
        </p:txBody>
      </p:sp>
    </p:spTree>
    <p:extLst>
      <p:ext uri="{BB962C8B-B14F-4D97-AF65-F5344CB8AC3E}">
        <p14:creationId xmlns:p14="http://schemas.microsoft.com/office/powerpoint/2010/main" val="397541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328936" y="-70894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3877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/>
                <a:t>1</a:t>
              </a:r>
              <a:endParaRPr lang="ko-KR" altLang="en-US" sz="20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441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제</a:t>
            </a:r>
          </a:p>
          <a:p>
            <a:pPr lvl="0">
              <a:defRPr lang="ko-KR" altLang="en-US"/>
            </a:pPr>
            <a:r>
              <a:rPr lang="ko-KR" altLang="en-US" sz="1400"/>
              <a:t>국</a:t>
            </a:r>
          </a:p>
          <a:p>
            <a:pPr lvl="0">
              <a:defRPr lang="ko-KR" altLang="en-US"/>
            </a:pPr>
            <a:r>
              <a:rPr lang="ko-KR" altLang="en-US" sz="1400"/>
              <a:t>주</a:t>
            </a:r>
          </a:p>
          <a:p>
            <a:pPr lvl="0">
              <a:defRPr lang="ko-KR" altLang="en-US"/>
            </a:pPr>
            <a:r>
              <a:rPr lang="ko-KR" altLang="en-US" sz="1400"/>
              <a:t>의</a:t>
            </a:r>
          </a:p>
        </p:txBody>
      </p:sp>
      <p:pic>
        <p:nvPicPr>
          <p:cNvPr id="31" name="그림 30"/>
          <p:cNvPicPr/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>
            <a:off x="4211960" y="316740"/>
            <a:ext cx="4427932" cy="4732440"/>
          </a:xfrm>
          <a:prstGeom prst="rect">
            <a:avLst/>
          </a:prstGeom>
        </p:spPr>
      </p:pic>
      <p:sp>
        <p:nvSpPr>
          <p:cNvPr id="6" name="모서리가 둥근 사각형 설명선 5"/>
          <p:cNvSpPr/>
          <p:nvPr/>
        </p:nvSpPr>
        <p:spPr>
          <a:xfrm rot="21445642">
            <a:off x="1362973" y="304071"/>
            <a:ext cx="2520280" cy="1452737"/>
          </a:xfrm>
          <a:prstGeom prst="wedgeRoundRectCallout">
            <a:avLst>
              <a:gd name="adj1" fmla="val 59657"/>
              <a:gd name="adj2" fmla="val 7236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ko-KR" altLang="en-US"/>
            </a:pPr>
            <a:r>
              <a:rPr lang="en-US" altLang="ko-KR" sz="2000" b="1" dirty="0">
                <a:solidFill>
                  <a:schemeClr val="tx1"/>
                </a:solidFill>
                <a:latin typeface="HY백송B"/>
                <a:ea typeface="나눔손글씨 펜" pitchFamily="66" charset="-127"/>
                <a:cs typeface="Microsoft Himalaya" pitchFamily="2" charset="0"/>
              </a:rPr>
              <a:t>“</a:t>
            </a:r>
            <a:r>
              <a:rPr lang="ko-KR" altLang="en-US" sz="2000" b="1" dirty="0">
                <a:solidFill>
                  <a:schemeClr val="tx1"/>
                </a:solidFill>
                <a:latin typeface="HY백송B"/>
                <a:ea typeface="나눔손글씨 펜" pitchFamily="66" charset="-127"/>
                <a:cs typeface="Microsoft Himalaya" pitchFamily="2" charset="0"/>
              </a:rPr>
              <a:t>일본을 전쟁에 몰아넣은 </a:t>
            </a:r>
          </a:p>
          <a:p>
            <a:pPr algn="ctr">
              <a:defRPr lang="ko-KR" altLang="en-US"/>
            </a:pPr>
            <a:r>
              <a:rPr lang="ko-KR" altLang="en-US" sz="2000" b="1" dirty="0">
                <a:solidFill>
                  <a:schemeClr val="tx1"/>
                </a:solidFill>
                <a:latin typeface="HY백송B"/>
                <a:ea typeface="나눔손글씨 펜" pitchFamily="66" charset="-127"/>
                <a:cs typeface="Microsoft Himalaya" pitchFamily="2" charset="0"/>
              </a:rPr>
              <a:t>군국주의 세력을 없애고 </a:t>
            </a:r>
          </a:p>
          <a:p>
            <a:pPr algn="ctr">
              <a:defRPr lang="ko-KR" altLang="en-US"/>
            </a:pPr>
            <a:r>
              <a:rPr lang="ko-KR" altLang="en-US" sz="2000" b="1" dirty="0">
                <a:solidFill>
                  <a:schemeClr val="tx1"/>
                </a:solidFill>
                <a:latin typeface="HY백송B"/>
                <a:ea typeface="나눔손글씨 펜" pitchFamily="66" charset="-127"/>
                <a:cs typeface="Microsoft Himalaya" pitchFamily="2" charset="0"/>
              </a:rPr>
              <a:t>민주주의가 뿌리내리게 합시다!”</a:t>
            </a:r>
          </a:p>
        </p:txBody>
      </p:sp>
      <p:sp>
        <p:nvSpPr>
          <p:cNvPr id="22" name="가로로 말린 두루마리 모양 21"/>
          <p:cNvSpPr/>
          <p:nvPr/>
        </p:nvSpPr>
        <p:spPr>
          <a:xfrm>
            <a:off x="477105" y="3693365"/>
            <a:ext cx="3946228" cy="175303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ko-KR" altLang="en-US" sz="1200" b="1" dirty="0">
                <a:latin typeface="KaiTi" pitchFamily="49" charset="-122"/>
              </a:rPr>
              <a:t>연합국 최고 사령부는 군국주의의 목표를 가지고 전쟁을 일으킨 도조 </a:t>
            </a:r>
            <a:r>
              <a:rPr lang="ko-KR" altLang="en-US" sz="1200" b="1" dirty="0" err="1">
                <a:latin typeface="KaiTi" pitchFamily="49" charset="-122"/>
              </a:rPr>
              <a:t>히데키수상</a:t>
            </a:r>
            <a:r>
              <a:rPr lang="ko-KR" altLang="en-US" sz="1200" b="1" dirty="0">
                <a:latin typeface="KaiTi" pitchFamily="49" charset="-122"/>
              </a:rPr>
              <a:t> 등을 체포함</a:t>
            </a:r>
            <a:endParaRPr lang="en-US" altLang="ko-KR" sz="1200" b="1" dirty="0">
              <a:latin typeface="KaiTi" pitchFamily="49" charset="-122"/>
              <a:ea typeface="KaiTi" pitchFamily="49" charset="-122"/>
            </a:endParaRPr>
          </a:p>
          <a:p>
            <a:pPr fontAlgn="base"/>
            <a:endParaRPr lang="en-US" altLang="ko-KR" sz="1000" b="1" dirty="0">
              <a:latin typeface="KaiTi" pitchFamily="49" charset="-122"/>
              <a:ea typeface="KaiTi" pitchFamily="49" charset="-122"/>
            </a:endParaRPr>
          </a:p>
          <a:p>
            <a:pPr fontAlgn="base"/>
            <a:r>
              <a:rPr lang="en-US" altLang="ko-KR" sz="1000" b="1" dirty="0">
                <a:latin typeface="KaiTi" pitchFamily="49" charset="-122"/>
                <a:ea typeface="KaiTi" pitchFamily="49" charset="-122"/>
              </a:rPr>
              <a:t>(</a:t>
            </a:r>
            <a:r>
              <a:rPr lang="ko-KR" altLang="en-US" sz="1000" b="1" dirty="0">
                <a:latin typeface="KaiTi" pitchFamily="49" charset="-122"/>
              </a:rPr>
              <a:t>군국주의</a:t>
            </a:r>
            <a:r>
              <a:rPr lang="en-US" altLang="ko-KR" sz="1000" b="1" dirty="0">
                <a:latin typeface="KaiTi" pitchFamily="49" charset="-122"/>
                <a:ea typeface="KaiTi" pitchFamily="49" charset="-122"/>
              </a:rPr>
              <a:t>:  </a:t>
            </a:r>
            <a:r>
              <a:rPr lang="ko-KR" altLang="en-US" sz="1000" b="1" dirty="0">
                <a:latin typeface="KaiTi" pitchFamily="49" charset="-122"/>
              </a:rPr>
              <a:t>군사력을 키워 나라를 발전시키려는 생각</a:t>
            </a:r>
            <a:r>
              <a:rPr lang="en-US" altLang="ko-KR" sz="1000" b="1" dirty="0">
                <a:latin typeface="KaiTi" pitchFamily="49" charset="-122"/>
                <a:ea typeface="KaiTi" pitchFamily="49" charset="-122"/>
              </a:rPr>
              <a:t>)</a:t>
            </a:r>
            <a:endParaRPr lang="ko-KR" altLang="en-US" sz="1000" b="1" dirty="0">
              <a:latin typeface="KaiTi" pitchFamily="49" charset="-122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8D78B2F5-8DEC-481A-815B-1AA8B2A413D0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47BBCF6A-8CCE-4FA0-988F-12A289A1529B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7B007039-F5C6-4DCC-A968-2E417FC24F55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56919E25-E7D3-4D8D-A4B1-25BF9A037A82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F9956F77-E65D-4013-B275-A36DFC193361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CDFFA085-A87F-4CBD-A99B-C7E2B1EBDC91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D3382B9B-A751-46DC-87DD-6FEF1342866F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E743E7C-428F-481D-BFBA-93D9133D1B4F}"/>
              </a:ext>
            </a:extLst>
          </p:cNvPr>
          <p:cNvSpPr txBox="1"/>
          <p:nvPr/>
        </p:nvSpPr>
        <p:spPr>
          <a:xfrm>
            <a:off x="92785" y="807368"/>
            <a:ext cx="463204" cy="3156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중일 전쟁 직후 일본</a:t>
            </a:r>
          </a:p>
        </p:txBody>
      </p:sp>
    </p:spTree>
    <p:extLst>
      <p:ext uri="{BB962C8B-B14F-4D97-AF65-F5344CB8AC3E}">
        <p14:creationId xmlns:p14="http://schemas.microsoft.com/office/powerpoint/2010/main" val="33822652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3877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/>
                <a:t>1</a:t>
              </a:r>
              <a:endParaRPr lang="ko-KR" altLang="en-US" sz="20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441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제</a:t>
            </a:r>
          </a:p>
          <a:p>
            <a:pPr lvl="0">
              <a:defRPr lang="ko-KR" altLang="en-US"/>
            </a:pPr>
            <a:r>
              <a:rPr lang="ko-KR" altLang="en-US" sz="1400"/>
              <a:t>국</a:t>
            </a:r>
          </a:p>
          <a:p>
            <a:pPr lvl="0">
              <a:defRPr lang="ko-KR" altLang="en-US"/>
            </a:pPr>
            <a:r>
              <a:rPr lang="ko-KR" altLang="en-US" sz="1400"/>
              <a:t>주</a:t>
            </a:r>
          </a:p>
          <a:p>
            <a:pPr lvl="0">
              <a:defRPr lang="ko-KR" altLang="en-US"/>
            </a:pPr>
            <a:r>
              <a:rPr lang="ko-KR" altLang="en-US" sz="1400"/>
              <a:t>의</a:t>
            </a:r>
          </a:p>
        </p:txBody>
      </p:sp>
      <p:pic>
        <p:nvPicPr>
          <p:cNvPr id="1026" name="Picture 2" descr="C:\Users\Administrato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403741"/>
            <a:ext cx="4286250" cy="506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가로로 말린 두루마리 모양 20"/>
          <p:cNvSpPr/>
          <p:nvPr/>
        </p:nvSpPr>
        <p:spPr>
          <a:xfrm>
            <a:off x="431540" y="3775828"/>
            <a:ext cx="3946228" cy="175303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lang="ko-KR" altLang="en-US"/>
            </a:pPr>
            <a:r>
              <a:rPr lang="ko-KR" altLang="ko-KR" sz="1100" b="1" dirty="0">
                <a:solidFill>
                  <a:schemeClr val="tx1"/>
                </a:solidFill>
              </a:rPr>
              <a:t>  </a:t>
            </a:r>
            <a:r>
              <a:rPr lang="ko-KR" altLang="ko-KR" sz="1000" b="1" dirty="0">
                <a:solidFill>
                  <a:schemeClr val="tx1"/>
                </a:solidFill>
              </a:rPr>
              <a:t>  </a:t>
            </a:r>
            <a:r>
              <a:rPr lang="ko-KR" altLang="ko-KR" sz="1200" b="1" dirty="0">
                <a:solidFill>
                  <a:schemeClr val="tx1"/>
                </a:solidFill>
              </a:rPr>
              <a:t>1945년 일본은 항복 후, 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ko-KR" sz="1200" b="1" dirty="0">
                <a:solidFill>
                  <a:schemeClr val="tx1"/>
                </a:solidFill>
              </a:rPr>
              <a:t>연합국 최고 사령부의 지배를 받게 되었다. 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ko-KR" sz="1200" b="1" dirty="0">
                <a:solidFill>
                  <a:schemeClr val="tx1"/>
                </a:solidFill>
              </a:rPr>
              <a:t>이 최고 사령부의 사령관은 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ko-KR" sz="1200" b="1" dirty="0">
                <a:solidFill>
                  <a:schemeClr val="tx1"/>
                </a:solidFill>
              </a:rPr>
              <a:t>미국의 맥아더 장군이었다.  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4824028" y="142638"/>
            <a:ext cx="3348540" cy="52220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ko-KR" altLang="en-US"/>
            </a:pPr>
            <a:r>
              <a:rPr lang="ko-KR" altLang="ko-KR" sz="1500" b="1" dirty="0">
                <a:solidFill>
                  <a:schemeClr val="bg1"/>
                </a:solidFill>
              </a:rPr>
              <a:t>맥아더 장군을 방문한 쇼와 천황</a:t>
            </a:r>
            <a:endParaRPr lang="ko-KR" altLang="ko-KR" sz="1500" dirty="0">
              <a:solidFill>
                <a:schemeClr val="bg1"/>
              </a:solidFill>
            </a:endParaRPr>
          </a:p>
        </p:txBody>
      </p:sp>
      <p:sp>
        <p:nvSpPr>
          <p:cNvPr id="7" name="타원형 설명선 6"/>
          <p:cNvSpPr/>
          <p:nvPr/>
        </p:nvSpPr>
        <p:spPr>
          <a:xfrm rot="21444890">
            <a:off x="1374796" y="247037"/>
            <a:ext cx="2649106" cy="1834108"/>
          </a:xfrm>
          <a:prstGeom prst="wedgeEllipseCallout">
            <a:avLst>
              <a:gd name="adj1" fmla="val 65564"/>
              <a:gd name="adj2" fmla="val 4437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000" b="1" dirty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“우선 헌법부터 </a:t>
            </a:r>
            <a:endParaRPr lang="en-US" altLang="ko-KR" sz="3000" b="1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fontAlgn="base"/>
            <a:r>
              <a:rPr lang="ko-KR" altLang="en-US" sz="3000" b="1" dirty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고쳐야 합니다</a:t>
            </a:r>
            <a:r>
              <a:rPr lang="en-US" altLang="ko-KR" sz="3000" b="1" dirty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.”</a:t>
            </a:r>
            <a:endParaRPr lang="ko-KR" altLang="en-US" sz="3000" b="1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CE37983-4401-48A4-89D9-DCAEC32688E6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9A281240-A180-40B8-B650-7CE4E91AC932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1407C4AE-F991-45CB-9513-9D2F00E2E70D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F729A7E1-7B55-4259-B386-83EDB4123B59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5855184E-0317-4188-B1C1-223AD9DCE3A0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EDF47E16-785B-4C11-B200-CE0B7DE6097E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C60A947F-0885-4BED-B2D1-978A2B94F0E1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C395973-D96C-462C-979E-41008C4A9850}"/>
              </a:ext>
            </a:extLst>
          </p:cNvPr>
          <p:cNvSpPr txBox="1"/>
          <p:nvPr/>
        </p:nvSpPr>
        <p:spPr>
          <a:xfrm>
            <a:off x="92785" y="807368"/>
            <a:ext cx="463204" cy="3156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중일 전쟁 직후 일본</a:t>
            </a:r>
          </a:p>
        </p:txBody>
      </p:sp>
    </p:spTree>
    <p:extLst>
      <p:ext uri="{BB962C8B-B14F-4D97-AF65-F5344CB8AC3E}">
        <p14:creationId xmlns:p14="http://schemas.microsoft.com/office/powerpoint/2010/main" val="29157284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3877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/>
                <a:t>1</a:t>
              </a:r>
              <a:endParaRPr lang="ko-KR" altLang="en-US" sz="20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441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제</a:t>
            </a:r>
          </a:p>
          <a:p>
            <a:pPr lvl="0">
              <a:defRPr lang="ko-KR" altLang="en-US"/>
            </a:pPr>
            <a:r>
              <a:rPr lang="ko-KR" altLang="en-US" sz="1400"/>
              <a:t>국</a:t>
            </a:r>
          </a:p>
          <a:p>
            <a:pPr lvl="0">
              <a:defRPr lang="ko-KR" altLang="en-US"/>
            </a:pPr>
            <a:r>
              <a:rPr lang="ko-KR" altLang="en-US" sz="1400"/>
              <a:t>주</a:t>
            </a:r>
          </a:p>
          <a:p>
            <a:pPr lvl="0">
              <a:defRPr lang="ko-KR" altLang="en-US"/>
            </a:pPr>
            <a:r>
              <a:rPr lang="ko-KR" altLang="en-US" sz="1400"/>
              <a:t>의</a:t>
            </a:r>
          </a:p>
        </p:txBody>
      </p:sp>
      <p:pic>
        <p:nvPicPr>
          <p:cNvPr id="2050" name="Picture 2" descr="C:\Users\Administrator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0144"/>
            <a:ext cx="7164796" cy="356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가로로 말린 두루마리 모양 20"/>
          <p:cNvSpPr/>
          <p:nvPr/>
        </p:nvSpPr>
        <p:spPr>
          <a:xfrm>
            <a:off x="1223628" y="3867139"/>
            <a:ext cx="7315736" cy="183408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lang="ko-KR" altLang="en-US"/>
            </a:pPr>
            <a:r>
              <a:rPr lang="ko-KR" altLang="ko-KR" sz="1000" dirty="0">
                <a:solidFill>
                  <a:schemeClr val="tx1"/>
                </a:solidFill>
              </a:rPr>
              <a:t>오늘날의 </a:t>
            </a:r>
            <a:r>
              <a:rPr lang="ko-KR" altLang="ko-KR" sz="1000" dirty="0" err="1">
                <a:solidFill>
                  <a:schemeClr val="tx1"/>
                </a:solidFill>
              </a:rPr>
              <a:t>일본국</a:t>
            </a:r>
            <a:r>
              <a:rPr lang="ko-KR" altLang="ko-KR" sz="1000" dirty="0">
                <a:solidFill>
                  <a:schemeClr val="tx1"/>
                </a:solidFill>
              </a:rPr>
              <a:t> 헌법은 연합국 최고 사령부 점령 하에서 </a:t>
            </a:r>
            <a:endParaRPr lang="en-US" altLang="ko-KR" sz="1000" dirty="0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ko-KR" sz="1000" dirty="0">
                <a:solidFill>
                  <a:schemeClr val="tx1"/>
                </a:solidFill>
              </a:rPr>
              <a:t>대일본 제국 헌법(메이지 헌법)을 개정하는 형식으로 만들어졌다.</a:t>
            </a:r>
          </a:p>
          <a:p>
            <a:pPr algn="ctr">
              <a:defRPr lang="ko-KR" altLang="en-US"/>
            </a:pPr>
            <a:r>
              <a:rPr lang="ko-KR" altLang="ko-KR" sz="1000" dirty="0"/>
              <a:t>  </a:t>
            </a:r>
            <a:endParaRPr lang="en-US" altLang="ko-KR" sz="1000" dirty="0"/>
          </a:p>
          <a:p>
            <a:pPr algn="ctr">
              <a:defRPr lang="ko-KR" altLang="en-US"/>
            </a:pPr>
            <a:r>
              <a:rPr lang="ko-KR" altLang="ko-KR" sz="1000" dirty="0">
                <a:solidFill>
                  <a:schemeClr val="tx1"/>
                </a:solidFill>
              </a:rPr>
              <a:t>연합국 최고 사령부가 특히 강조한 것은 평화주의였</a:t>
            </a:r>
            <a:r>
              <a:rPr lang="ko-KR" altLang="en-US" sz="1000" dirty="0">
                <a:solidFill>
                  <a:schemeClr val="tx1"/>
                </a:solidFill>
              </a:rPr>
              <a:t>다. </a:t>
            </a:r>
            <a:r>
              <a:rPr lang="ko-KR" altLang="ko-KR" sz="1000" dirty="0">
                <a:solidFill>
                  <a:schemeClr val="tx1"/>
                </a:solidFill>
              </a:rPr>
              <a:t>일명 ‘평화 헌법’이라고도 불리는 헌법 9조에 담겼</a:t>
            </a:r>
            <a:r>
              <a:rPr lang="ko-KR" altLang="en-US" sz="1000" dirty="0">
                <a:solidFill>
                  <a:schemeClr val="tx1"/>
                </a:solidFill>
              </a:rPr>
              <a:t>다.</a:t>
            </a:r>
          </a:p>
          <a:p>
            <a:pPr algn="ctr">
              <a:defRPr lang="ko-KR" altLang="en-US"/>
            </a:pPr>
            <a:endParaRPr lang="ko-KR" altLang="en-US" sz="1000" dirty="0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en-US" sz="1000" b="1" dirty="0">
                <a:solidFill>
                  <a:schemeClr val="tx1"/>
                </a:solidFill>
              </a:rPr>
              <a:t>&lt;9조&gt;</a:t>
            </a:r>
          </a:p>
          <a:p>
            <a:pPr algn="ctr">
              <a:defRPr lang="ko-KR" altLang="en-US"/>
            </a:pPr>
            <a:r>
              <a:rPr lang="ko-KR" altLang="ko-KR" sz="1000" b="1" dirty="0">
                <a:solidFill>
                  <a:schemeClr val="tx1"/>
                </a:solidFill>
              </a:rPr>
              <a:t>  “일본 국민은 정의와 질서를 지키며 국제 평화를 위해 노력해야 한다. 어떠한 경우에도 </a:t>
            </a:r>
            <a:endParaRPr lang="en-US" altLang="ko-KR" sz="1000" b="1" dirty="0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ko-KR" sz="1000" b="1" dirty="0">
                <a:solidFill>
                  <a:schemeClr val="tx1"/>
                </a:solidFill>
              </a:rPr>
              <a:t>전쟁을 일으키거나 무력을 사용해선 안 되며, 육해공군과 기타 무력, 교전권을 가질 수 없다.”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627784" y="20238"/>
            <a:ext cx="5076564" cy="45073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ko-KR" altLang="en-US"/>
            </a:pPr>
            <a:r>
              <a:rPr lang="ko-KR" altLang="ko-KR" b="1" dirty="0">
                <a:solidFill>
                  <a:schemeClr val="bg1"/>
                </a:solidFill>
              </a:rPr>
              <a:t>1947년 </a:t>
            </a:r>
            <a:r>
              <a:rPr lang="ko-KR" altLang="ko-KR" b="1" dirty="0" err="1">
                <a:solidFill>
                  <a:schemeClr val="bg1"/>
                </a:solidFill>
              </a:rPr>
              <a:t>일본국</a:t>
            </a:r>
            <a:r>
              <a:rPr lang="ko-KR" altLang="ko-KR" b="1" dirty="0">
                <a:solidFill>
                  <a:schemeClr val="bg1"/>
                </a:solidFill>
              </a:rPr>
              <a:t> 헌법 제정 당시의 헌법 원본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01042257-D59E-47E5-B485-6BFEBE7D1CF3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1F8C88A0-E517-4C33-9F11-98145D97BEB9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7C7DB502-5AE3-4BFD-B052-40474208834A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284401E9-3752-44BF-BDF6-130796EB9761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5AAFA5B-8A5D-4CC4-A25F-02B20698FE95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C0034B89-3269-4405-A0C8-2814FAA21126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1CF6554E-818C-44C6-9603-BAB2D838A634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13318F7-B1FC-45D5-AB9C-96EA52CA43BC}"/>
              </a:ext>
            </a:extLst>
          </p:cNvPr>
          <p:cNvSpPr txBox="1"/>
          <p:nvPr/>
        </p:nvSpPr>
        <p:spPr>
          <a:xfrm>
            <a:off x="92785" y="807368"/>
            <a:ext cx="463204" cy="3156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중일 전쟁 직후 일본</a:t>
            </a:r>
          </a:p>
        </p:txBody>
      </p:sp>
    </p:spTree>
    <p:extLst>
      <p:ext uri="{BB962C8B-B14F-4D97-AF65-F5344CB8AC3E}">
        <p14:creationId xmlns:p14="http://schemas.microsoft.com/office/powerpoint/2010/main" val="7967740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3984" y="-63682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3877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/>
                <a:t>1</a:t>
              </a:r>
              <a:endParaRPr lang="ko-KR" altLang="en-US" sz="20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441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제</a:t>
            </a:r>
          </a:p>
          <a:p>
            <a:pPr lvl="0">
              <a:defRPr lang="ko-KR" altLang="en-US"/>
            </a:pPr>
            <a:r>
              <a:rPr lang="ko-KR" altLang="en-US" sz="1400"/>
              <a:t>국</a:t>
            </a:r>
          </a:p>
          <a:p>
            <a:pPr lvl="0">
              <a:defRPr lang="ko-KR" altLang="en-US"/>
            </a:pPr>
            <a:r>
              <a:rPr lang="ko-KR" altLang="en-US" sz="1400"/>
              <a:t>주</a:t>
            </a:r>
          </a:p>
          <a:p>
            <a:pPr lvl="0">
              <a:defRPr lang="ko-KR" altLang="en-US"/>
            </a:pPr>
            <a:r>
              <a:rPr lang="ko-KR" altLang="en-US" sz="1400"/>
              <a:t>의</a:t>
            </a:r>
          </a:p>
        </p:txBody>
      </p:sp>
      <p:pic>
        <p:nvPicPr>
          <p:cNvPr id="3074" name="Picture 2" descr="C:\Users\Administrator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864" y="277101"/>
            <a:ext cx="4727502" cy="52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가로로 말린 두루마리 모양 21"/>
          <p:cNvSpPr/>
          <p:nvPr/>
        </p:nvSpPr>
        <p:spPr>
          <a:xfrm>
            <a:off x="491801" y="3706636"/>
            <a:ext cx="3946228" cy="175303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lang="ko-KR" altLang="en-US"/>
            </a:pPr>
            <a:r>
              <a:rPr lang="ko-KR" altLang="en-US" sz="1200" b="1" dirty="0">
                <a:solidFill>
                  <a:schemeClr val="tx1"/>
                </a:solidFill>
              </a:rPr>
              <a:t>1945년 8월부터 1952년까지 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en-US" sz="1200" b="1" dirty="0">
                <a:solidFill>
                  <a:schemeClr val="tx1"/>
                </a:solidFill>
              </a:rPr>
              <a:t>일본 도쿄 </a:t>
            </a:r>
            <a:r>
              <a:rPr lang="ko-KR" altLang="en-US" sz="1200" b="1" dirty="0" err="1">
                <a:solidFill>
                  <a:schemeClr val="tx1"/>
                </a:solidFill>
              </a:rPr>
              <a:t>하비야에</a:t>
            </a:r>
            <a:r>
              <a:rPr lang="ko-KR" altLang="en-US" sz="1200" b="1" dirty="0">
                <a:solidFill>
                  <a:schemeClr val="tx1"/>
                </a:solidFill>
              </a:rPr>
              <a:t> 연합국 최고 사령부가 있었다. 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en-US" sz="1200" b="1" dirty="0">
                <a:solidFill>
                  <a:schemeClr val="tx1"/>
                </a:solidFill>
              </a:rPr>
              <a:t>미국을 중심으로 한 연합국이 정책을 결정하고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en-US" sz="1200" b="1" dirty="0">
                <a:solidFill>
                  <a:schemeClr val="tx1"/>
                </a:solidFill>
              </a:rPr>
              <a:t>일본 기관들이 시행하도록 했다.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824028" y="29340"/>
            <a:ext cx="3348540" cy="52220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ko-KR" altLang="en-US"/>
            </a:pPr>
            <a:r>
              <a:rPr lang="ko-KR" altLang="en-US" sz="1600" b="1" dirty="0">
                <a:solidFill>
                  <a:schemeClr val="bg1"/>
                </a:solidFill>
              </a:rPr>
              <a:t>전 연합군 최고 사령부 건물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C9DEFE7C-3119-42DE-99D0-3A84B68CD23F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DFD9E18A-42DC-4434-970D-2C760F8704FB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EB5092B4-8DF7-4BC2-BA0E-DB6FBB714DFC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7547740D-E2C3-4D16-97DF-8B642919F691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F416D14F-7A5A-4465-9B73-21C8E0D38338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92A48F7B-50D0-47C1-A41A-FF74BF8C058D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BDEB7E81-1F6F-4AEE-83A1-6AAC5BCDB7B8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145A1D1-1D67-46F6-9E6A-6A1D03392226}"/>
              </a:ext>
            </a:extLst>
          </p:cNvPr>
          <p:cNvSpPr txBox="1"/>
          <p:nvPr/>
        </p:nvSpPr>
        <p:spPr>
          <a:xfrm>
            <a:off x="92785" y="807368"/>
            <a:ext cx="463204" cy="28777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/>
              <a:t>일본의 부흥과 발전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1763855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3877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/>
                <a:t>1</a:t>
              </a:r>
              <a:endParaRPr lang="ko-KR" altLang="en-US" sz="20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441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제</a:t>
            </a:r>
          </a:p>
          <a:p>
            <a:pPr lvl="0">
              <a:defRPr lang="ko-KR" altLang="en-US"/>
            </a:pPr>
            <a:r>
              <a:rPr lang="ko-KR" altLang="en-US" sz="1400"/>
              <a:t>국</a:t>
            </a:r>
          </a:p>
          <a:p>
            <a:pPr lvl="0">
              <a:defRPr lang="ko-KR" altLang="en-US"/>
            </a:pPr>
            <a:r>
              <a:rPr lang="ko-KR" altLang="en-US" sz="1400"/>
              <a:t>주</a:t>
            </a:r>
          </a:p>
          <a:p>
            <a:pPr lvl="0">
              <a:defRPr lang="ko-KR" altLang="en-US"/>
            </a:pPr>
            <a:r>
              <a:rPr lang="ko-KR" altLang="en-US" sz="1400"/>
              <a:t>의</a:t>
            </a:r>
          </a:p>
        </p:txBody>
      </p:sp>
      <p:pic>
        <p:nvPicPr>
          <p:cNvPr id="4098" name="Picture 2" descr="C:\Users\Administrator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98" y="337220"/>
            <a:ext cx="5224424" cy="50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4319972" y="15997"/>
            <a:ext cx="3737032" cy="52220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lang="ko-KR" altLang="en-US"/>
            </a:pPr>
            <a:r>
              <a:rPr lang="ko-KR" altLang="en-US" sz="1600" b="1" spc="-109" dirty="0">
                <a:solidFill>
                  <a:schemeClr val="bg1"/>
                </a:solidFill>
              </a:rPr>
              <a:t>6 · 25 전쟁으로 되살아난 일본 경제</a:t>
            </a:r>
          </a:p>
        </p:txBody>
      </p:sp>
      <p:sp>
        <p:nvSpPr>
          <p:cNvPr id="22" name="가로로 말린 두루마리 모양 21"/>
          <p:cNvSpPr/>
          <p:nvPr/>
        </p:nvSpPr>
        <p:spPr>
          <a:xfrm>
            <a:off x="491801" y="3693365"/>
            <a:ext cx="3946228" cy="175303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 lang="ko-KR" altLang="en-US"/>
            </a:pPr>
            <a:r>
              <a:rPr lang="ko-KR" altLang="en-US" sz="1200" b="1" spc="-75" dirty="0">
                <a:solidFill>
                  <a:schemeClr val="tx1"/>
                </a:solidFill>
              </a:rPr>
              <a:t>일본에서 6 · 25 전쟁에 쓰일 군용 트럭을 만들면서 </a:t>
            </a:r>
            <a:endParaRPr lang="en-US" altLang="ko-KR" sz="1200" b="1" spc="-75" dirty="0">
              <a:solidFill>
                <a:schemeClr val="tx1"/>
              </a:solidFill>
            </a:endParaRPr>
          </a:p>
          <a:p>
            <a:pPr lvl="0" algn="ctr">
              <a:defRPr lang="ko-KR" altLang="en-US"/>
            </a:pPr>
            <a:r>
              <a:rPr lang="ko-KR" altLang="en-US" sz="1200" b="1" spc="-75" dirty="0">
                <a:solidFill>
                  <a:schemeClr val="tx1"/>
                </a:solidFill>
              </a:rPr>
              <a:t>자동차 산업이 발달했다. </a:t>
            </a:r>
            <a:endParaRPr lang="en-US" altLang="ko-KR" sz="1200" b="1" spc="-75" dirty="0">
              <a:solidFill>
                <a:schemeClr val="tx1"/>
              </a:solidFill>
            </a:endParaRPr>
          </a:p>
          <a:p>
            <a:pPr lvl="0" algn="ctr">
              <a:defRPr lang="ko-KR" altLang="en-US"/>
            </a:pPr>
            <a:r>
              <a:rPr lang="ko-KR" altLang="en-US" sz="1200" b="1" spc="-75" dirty="0">
                <a:solidFill>
                  <a:schemeClr val="tx1"/>
                </a:solidFill>
              </a:rPr>
              <a:t>철강 산업과 중공업도 덩달아 발달했다.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B2AADDEA-CB5F-472F-BBBF-511182AEB443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01B43638-5123-4FDF-8E78-999722A8708E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8E2D9727-B784-4123-BA1E-54D503ADCE04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5EEC3F6A-419A-44D9-8D30-9FAED4110C38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ABED3508-FAF8-40C6-8A73-A0C9088DC094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0EFED4D-5CB6-4B07-8929-E1C8F78A2960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2BDCA6AF-3EB0-4747-B8C1-F6A77AF9A50B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B4D2FE3-9E09-496C-AB63-B54141EC869E}"/>
              </a:ext>
            </a:extLst>
          </p:cNvPr>
          <p:cNvSpPr txBox="1"/>
          <p:nvPr/>
        </p:nvSpPr>
        <p:spPr>
          <a:xfrm>
            <a:off x="92785" y="807368"/>
            <a:ext cx="463204" cy="28777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/>
              <a:t>일본의 부흥과 발전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0407168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416" y="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3877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/>
                <a:t>1</a:t>
              </a:r>
              <a:endParaRPr lang="ko-KR" altLang="en-US" sz="20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441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제</a:t>
            </a:r>
          </a:p>
          <a:p>
            <a:pPr lvl="0">
              <a:defRPr lang="ko-KR" altLang="en-US"/>
            </a:pPr>
            <a:r>
              <a:rPr lang="ko-KR" altLang="en-US" sz="1400"/>
              <a:t>국</a:t>
            </a:r>
          </a:p>
          <a:p>
            <a:pPr lvl="0">
              <a:defRPr lang="ko-KR" altLang="en-US"/>
            </a:pPr>
            <a:r>
              <a:rPr lang="ko-KR" altLang="en-US" sz="1400"/>
              <a:t>주</a:t>
            </a:r>
          </a:p>
          <a:p>
            <a:pPr lvl="0">
              <a:defRPr lang="ko-KR" altLang="en-US"/>
            </a:pPr>
            <a:r>
              <a:rPr lang="ko-KR" altLang="en-US" sz="1400"/>
              <a:t>의</a:t>
            </a:r>
          </a:p>
        </p:txBody>
      </p:sp>
      <p:pic>
        <p:nvPicPr>
          <p:cNvPr id="31" name="그림 30"/>
          <p:cNvPicPr/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>
            <a:off x="1615530" y="344254"/>
            <a:ext cx="6588731" cy="3427221"/>
          </a:xfrm>
          <a:prstGeom prst="rect">
            <a:avLst/>
          </a:prstGeom>
        </p:spPr>
      </p:pic>
      <p:sp>
        <p:nvSpPr>
          <p:cNvPr id="34" name="TextBox 33">
            <a:hlinkClick r:id="rId3"/>
          </p:cNvPr>
          <p:cNvSpPr txBox="1"/>
          <p:nvPr/>
        </p:nvSpPr>
        <p:spPr>
          <a:xfrm>
            <a:off x="5195389" y="4433315"/>
            <a:ext cx="3237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dirty="0">
                <a:hlinkClick r:id="rId3"/>
              </a:rPr>
              <a:t>http://tv.naver.com/v/391457</a:t>
            </a:r>
            <a:endParaRPr lang="ko-KR" alt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3923928" y="96382"/>
            <a:ext cx="2244502" cy="52220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lang="ko-KR" altLang="en-US"/>
            </a:pPr>
            <a:r>
              <a:rPr lang="ko-KR" altLang="en-US" sz="1500" b="1" spc="-109" dirty="0">
                <a:solidFill>
                  <a:schemeClr val="bg1"/>
                </a:solidFill>
              </a:rPr>
              <a:t>일본의 자위대</a:t>
            </a:r>
          </a:p>
        </p:txBody>
      </p:sp>
      <p:sp>
        <p:nvSpPr>
          <p:cNvPr id="22" name="가로로 말린 두루마리 모양 21"/>
          <p:cNvSpPr/>
          <p:nvPr/>
        </p:nvSpPr>
        <p:spPr>
          <a:xfrm>
            <a:off x="491801" y="3812945"/>
            <a:ext cx="3946228" cy="175303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 lang="ko-KR" altLang="en-US"/>
            </a:pPr>
            <a:r>
              <a:rPr lang="ko-KR" altLang="en-US" sz="1300" b="1" spc="-88" dirty="0">
                <a:solidFill>
                  <a:schemeClr val="tx1"/>
                </a:solidFill>
              </a:rPr>
              <a:t>1950년 6 · 25 전쟁이 나면서 </a:t>
            </a:r>
            <a:endParaRPr lang="en-US" altLang="ko-KR" sz="1300" b="1" spc="-88" dirty="0">
              <a:solidFill>
                <a:schemeClr val="tx1"/>
              </a:solidFill>
            </a:endParaRPr>
          </a:p>
          <a:p>
            <a:pPr lvl="0" algn="ctr">
              <a:defRPr lang="ko-KR" altLang="en-US"/>
            </a:pPr>
            <a:r>
              <a:rPr lang="ko-KR" altLang="en-US" sz="1300" b="1" spc="-88" dirty="0">
                <a:solidFill>
                  <a:schemeClr val="tx1"/>
                </a:solidFill>
              </a:rPr>
              <a:t>일본에 경찰 예비대가 설립되었다. </a:t>
            </a:r>
            <a:endParaRPr lang="en-US" altLang="ko-KR" sz="1300" b="1" spc="-88" dirty="0">
              <a:solidFill>
                <a:schemeClr val="tx1"/>
              </a:solidFill>
            </a:endParaRPr>
          </a:p>
          <a:p>
            <a:pPr lvl="0" algn="ctr">
              <a:defRPr lang="ko-KR" altLang="en-US"/>
            </a:pPr>
            <a:r>
              <a:rPr lang="ko-KR" altLang="en-US" sz="1300" b="1" spc="-88" dirty="0">
                <a:solidFill>
                  <a:schemeClr val="tx1"/>
                </a:solidFill>
              </a:rPr>
              <a:t>이 예비대는 조직을 다시 편성하여 </a:t>
            </a:r>
            <a:endParaRPr lang="en-US" altLang="ko-KR" sz="1300" b="1" spc="-88" dirty="0">
              <a:solidFill>
                <a:schemeClr val="tx1"/>
              </a:solidFill>
            </a:endParaRPr>
          </a:p>
          <a:p>
            <a:pPr lvl="0" algn="ctr">
              <a:defRPr lang="ko-KR" altLang="en-US"/>
            </a:pPr>
            <a:r>
              <a:rPr lang="ko-KR" altLang="en-US" sz="1300" b="1" spc="-88" dirty="0">
                <a:solidFill>
                  <a:schemeClr val="tx1"/>
                </a:solidFill>
              </a:rPr>
              <a:t>1954년에 자위대가 되었다.</a:t>
            </a:r>
          </a:p>
        </p:txBody>
      </p:sp>
      <p:sp>
        <p:nvSpPr>
          <p:cNvPr id="3" name="오른쪽 화살표 2"/>
          <p:cNvSpPr/>
          <p:nvPr/>
        </p:nvSpPr>
        <p:spPr>
          <a:xfrm>
            <a:off x="4585860" y="4052587"/>
            <a:ext cx="324036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909896" y="4109496"/>
            <a:ext cx="3808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lang="ko-KR" altLang="en-US"/>
            </a:pPr>
            <a:r>
              <a:rPr lang="ko-KR" altLang="en-US" sz="1000" dirty="0"/>
              <a:t>일본 내각 2차세계대전 이후 처음 해외 집단적자위권 행사 승인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9D65221A-DCD3-4BD1-857F-DA63A53FD64A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6C7FBDB7-CB45-4989-83CF-E8D7786F137A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A01EB1B1-A0F9-4620-93FA-DA18D9D8C5FB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5DC477B4-2C15-4124-9862-F666C6ADE3C9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57B844B5-5850-418F-A706-8E3A06C46250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E4AAE9B4-D740-40F2-927F-9A29ABD3D5F0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B0B4BBFE-F92C-4DA5-9DBC-A293DF89D852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300D1D6-87C0-4EB8-BC80-80459729D060}"/>
              </a:ext>
            </a:extLst>
          </p:cNvPr>
          <p:cNvSpPr txBox="1"/>
          <p:nvPr/>
        </p:nvSpPr>
        <p:spPr>
          <a:xfrm>
            <a:off x="92785" y="807368"/>
            <a:ext cx="463204" cy="28777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/>
              <a:t>일본의 부흥과 발전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578805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3877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/>
                <a:t>1</a:t>
              </a:r>
              <a:endParaRPr lang="ko-KR" altLang="en-US" sz="20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441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제</a:t>
            </a:r>
          </a:p>
          <a:p>
            <a:pPr lvl="0">
              <a:defRPr lang="ko-KR" altLang="en-US"/>
            </a:pPr>
            <a:r>
              <a:rPr lang="ko-KR" altLang="en-US" sz="1400"/>
              <a:t>국</a:t>
            </a:r>
          </a:p>
          <a:p>
            <a:pPr lvl="0">
              <a:defRPr lang="ko-KR" altLang="en-US"/>
            </a:pPr>
            <a:r>
              <a:rPr lang="ko-KR" altLang="en-US" sz="1400"/>
              <a:t>주</a:t>
            </a:r>
          </a:p>
          <a:p>
            <a:pPr lvl="0">
              <a:defRPr lang="ko-KR" altLang="en-US"/>
            </a:pPr>
            <a:r>
              <a:rPr lang="ko-KR" altLang="en-US" sz="1400"/>
              <a:t>의</a:t>
            </a:r>
          </a:p>
        </p:txBody>
      </p:sp>
      <p:pic>
        <p:nvPicPr>
          <p:cNvPr id="31" name="그림 30"/>
          <p:cNvPicPr/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>
            <a:off x="3491880" y="166529"/>
            <a:ext cx="5004048" cy="5013176"/>
          </a:xfrm>
          <a:prstGeom prst="rect">
            <a:avLst/>
          </a:prstGeom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0F5254D5-B0F3-43AA-9E05-181AAE99A9CC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551B4EDB-6D0D-44F3-A784-4D2B1EC5E7D6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20EBC081-95F0-4B63-9276-ACB40301CE45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3BF98229-2118-4866-9124-F33F850CB7AB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03DA61DA-94C0-4423-B475-FAF38B84F684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836D886D-EBBB-4BD7-BDCE-1FE93C2BBBC7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54174659-083A-49D8-925B-24B4E707486C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BA01B64-2ECF-4A37-BFCA-E8FFF5C430CF}"/>
              </a:ext>
            </a:extLst>
          </p:cNvPr>
          <p:cNvSpPr txBox="1"/>
          <p:nvPr/>
        </p:nvSpPr>
        <p:spPr>
          <a:xfrm>
            <a:off x="92785" y="807368"/>
            <a:ext cx="463204" cy="28777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/>
              <a:t>일본의 부흥과 발전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447918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-1044624" y="2849116"/>
            <a:ext cx="11161240" cy="0"/>
          </a:xfrm>
          <a:prstGeom prst="line">
            <a:avLst/>
          </a:prstGeom>
          <a:ln>
            <a:solidFill>
              <a:srgbClr val="9703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61098" y="1938688"/>
            <a:ext cx="31293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/>
              <a:t>감사합니다</a:t>
            </a:r>
            <a:r>
              <a:rPr lang="en-US" altLang="ko-KR" sz="4400" dirty="0"/>
              <a:t>.</a:t>
            </a:r>
            <a:endParaRPr lang="ko-KR" altLang="en-US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2011986" y="2960099"/>
            <a:ext cx="5490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/>
              <a:t>ありがとごうざいます。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92078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335</Words>
  <Application>Microsoft Office PowerPoint</Application>
  <PresentationFormat>화면 슬라이드 쇼(16:10)</PresentationFormat>
  <Paragraphs>86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HY백송B</vt:lpstr>
      <vt:lpstr>KaiTi</vt:lpstr>
      <vt:lpstr>KoPub돋움체 Medium</vt:lpstr>
      <vt:lpstr>ＭＳ Ｐゴシック</vt:lpstr>
      <vt:lpstr>나눔손글씨 펜</vt:lpstr>
      <vt:lpstr>맑은 고딕</vt:lpstr>
      <vt:lpstr>Arial</vt:lpstr>
      <vt:lpstr>Microsoft Himalaya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80</cp:revision>
  <dcterms:created xsi:type="dcterms:W3CDTF">2017-09-29T05:21:14Z</dcterms:created>
  <dcterms:modified xsi:type="dcterms:W3CDTF">2017-10-08T13:00:35Z</dcterms:modified>
</cp:coreProperties>
</file>