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6" r:id="rId2"/>
    <p:sldId id="350" r:id="rId3"/>
    <p:sldId id="351" r:id="rId4"/>
    <p:sldId id="352" r:id="rId5"/>
    <p:sldId id="353" r:id="rId6"/>
    <p:sldId id="354" r:id="rId7"/>
    <p:sldId id="355" r:id="rId8"/>
    <p:sldId id="356" r:id="rId9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E84"/>
    <a:srgbClr val="970303"/>
    <a:srgbClr val="A6A6A6"/>
    <a:srgbClr val="F2F2F2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4" autoAdjust="0"/>
    <p:restoredTop sz="87734" autoAdjust="0"/>
  </p:normalViewPr>
  <p:slideViewPr>
    <p:cSldViewPr>
      <p:cViewPr varScale="1">
        <p:scale>
          <a:sx n="99" d="100"/>
          <a:sy n="99" d="100"/>
        </p:scale>
        <p:origin x="15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AJ1AMlUKQLQ" TargetMode="External"/><Relationship Id="rId4" Type="http://schemas.openxmlformats.org/officeDocument/2006/relationships/hyperlink" Target="https://youtu.be/iraOKL3hKy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1905%EB%85%8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.wikipedia.org/wiki/%ED%8F%AC%EC%B8%A0%EB%A8%B8%EC%8A%A4_%EC%A1%B0%EC%95%BD" TargetMode="External"/><Relationship Id="rId5" Type="http://schemas.openxmlformats.org/officeDocument/2006/relationships/hyperlink" Target="https://ko.wikipedia.org/wiki/%ED%8F%AC%EC%B8%A0%EB%A8%B8%EC%8A%A4_(%EB%89%B4%ED%96%84%ED%94%84%EC%85%94_%EC%A3%BC)" TargetMode="External"/><Relationship Id="rId4" Type="http://schemas.openxmlformats.org/officeDocument/2006/relationships/hyperlink" Target="https://ko.wikipedia.org/wiki/9%EC%9B%94_5%EC%9D%B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tv.naver.com/v/50998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9942C2-0F52-41B9-A159-F4FC61B8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522" y="0"/>
            <a:ext cx="11254155" cy="5715001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</a:t>
            </a:r>
            <a:endParaRPr lang="ko-KR" altLang="en-US" sz="72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제국주의 꽃이 핀다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2855589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러일 전쟁</a:t>
            </a:r>
          </a:p>
        </p:txBody>
      </p:sp>
    </p:spTree>
    <p:extLst>
      <p:ext uri="{BB962C8B-B14F-4D97-AF65-F5344CB8AC3E}">
        <p14:creationId xmlns:p14="http://schemas.microsoft.com/office/powerpoint/2010/main" val="285184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" y="-19467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277101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러일전쟁 </a:t>
            </a:r>
            <a:r>
              <a:rPr lang="en-US" altLang="ko-KR" sz="1400" dirty="0"/>
              <a:t>(1904</a:t>
            </a:r>
            <a:r>
              <a:rPr lang="ko-KR" altLang="en-US" sz="1400" dirty="0"/>
              <a:t>∼</a:t>
            </a:r>
            <a:r>
              <a:rPr lang="en-US" altLang="ko-KR" sz="1400" dirty="0"/>
              <a:t>1905</a:t>
            </a:r>
            <a:r>
              <a:rPr lang="ko-KR" altLang="en-US" sz="1400" dirty="0"/>
              <a:t>년</a:t>
            </a:r>
            <a:r>
              <a:rPr lang="en-US" altLang="ko-KR" sz="1400" dirty="0"/>
              <a:t>)</a:t>
            </a:r>
            <a:endParaRPr lang="ko-KR" altLang="en-US" sz="1400" dirty="0"/>
          </a:p>
          <a:p>
            <a:endParaRPr lang="en-US" altLang="ko-KR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6" y="807368"/>
            <a:ext cx="3816424" cy="41311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85152" y="160489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1904</a:t>
            </a:r>
            <a:r>
              <a:rPr lang="ko-KR" altLang="en-US" sz="1400" dirty="0"/>
              <a:t>년 </a:t>
            </a:r>
            <a:r>
              <a:rPr lang="en-US" altLang="ko-KR" sz="1400" dirty="0"/>
              <a:t>2</a:t>
            </a:r>
            <a:r>
              <a:rPr lang="ko-KR" altLang="en-US" sz="1400" dirty="0"/>
              <a:t>월 </a:t>
            </a:r>
            <a:r>
              <a:rPr lang="en-US" altLang="ko-KR" sz="1400" dirty="0"/>
              <a:t>8</a:t>
            </a:r>
            <a:r>
              <a:rPr lang="ko-KR" altLang="en-US" sz="1400" dirty="0"/>
              <a:t>일</a:t>
            </a:r>
            <a:endParaRPr lang="en-US" altLang="ko-KR" sz="1400" dirty="0"/>
          </a:p>
          <a:p>
            <a:pPr algn="ctr"/>
            <a:r>
              <a:rPr lang="ko-KR" altLang="en-US" sz="1400" dirty="0"/>
              <a:t>일본함대가 </a:t>
            </a:r>
            <a:r>
              <a:rPr lang="ko-KR" altLang="en-US" sz="1400" dirty="0" err="1"/>
              <a:t>뤼순군항</a:t>
            </a:r>
            <a:r>
              <a:rPr lang="en-US" altLang="ko-KR" sz="1400" dirty="0"/>
              <a:t>[</a:t>
            </a:r>
            <a:r>
              <a:rPr lang="ko-KR" altLang="en-US" sz="1400" dirty="0" err="1"/>
              <a:t>旅順軍港</a:t>
            </a:r>
            <a:r>
              <a:rPr lang="en-US" altLang="ko-KR" sz="1400" dirty="0"/>
              <a:t>]</a:t>
            </a:r>
            <a:r>
              <a:rPr lang="ko-KR" altLang="en-US" sz="1400" dirty="0"/>
              <a:t>을 </a:t>
            </a:r>
            <a:r>
              <a:rPr lang="ko-KR" altLang="en-US" sz="1400" dirty="0" err="1"/>
              <a:t>기습공격함으로써</a:t>
            </a:r>
            <a:r>
              <a:rPr lang="ko-KR" altLang="en-US" sz="1400" dirty="0"/>
              <a:t> 시작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92080" y="343600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1905</a:t>
            </a:r>
            <a:r>
              <a:rPr lang="ko-KR" altLang="en-US" sz="1400" dirty="0"/>
              <a:t>년 </a:t>
            </a:r>
            <a:r>
              <a:rPr lang="en-US" altLang="ko-KR" sz="1400" dirty="0"/>
              <a:t>9</a:t>
            </a:r>
            <a:r>
              <a:rPr lang="ko-KR" altLang="en-US" sz="1400" dirty="0"/>
              <a:t>월 </a:t>
            </a:r>
            <a:r>
              <a:rPr lang="en-US" altLang="ko-KR" sz="1400" dirty="0"/>
              <a:t>5</a:t>
            </a:r>
            <a:r>
              <a:rPr lang="ko-KR" altLang="en-US" sz="1400" dirty="0"/>
              <a:t>일</a:t>
            </a:r>
            <a:endParaRPr lang="en-US" altLang="ko-KR" sz="1400" dirty="0"/>
          </a:p>
          <a:p>
            <a:pPr algn="ctr"/>
            <a:r>
              <a:rPr lang="ko-KR" altLang="en-US" sz="1400" dirty="0"/>
              <a:t>강화를 하게 된 러시아와 일본 </a:t>
            </a:r>
            <a:endParaRPr lang="en-US" altLang="ko-KR" sz="1400" dirty="0"/>
          </a:p>
          <a:p>
            <a:pPr algn="ctr"/>
            <a:r>
              <a:rPr lang="ko-KR" altLang="en-US" sz="1400" dirty="0"/>
              <a:t>간의 전쟁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4" name="아래쪽 화살표 3"/>
          <p:cNvSpPr/>
          <p:nvPr/>
        </p:nvSpPr>
        <p:spPr>
          <a:xfrm>
            <a:off x="6523668" y="2508735"/>
            <a:ext cx="432048" cy="76776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3C7D43-BD61-4FF6-ACD6-D81E3C532809}"/>
              </a:ext>
            </a:extLst>
          </p:cNvPr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</p:spTree>
    <p:extLst>
      <p:ext uri="{BB962C8B-B14F-4D97-AF65-F5344CB8AC3E}">
        <p14:creationId xmlns:p14="http://schemas.microsoft.com/office/powerpoint/2010/main" val="349366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3" y="826494"/>
            <a:ext cx="2813298" cy="196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24768" y="1840726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러일전쟁 배경</a:t>
            </a:r>
            <a:endParaRPr lang="en-US" altLang="ko-KR" sz="1400" dirty="0"/>
          </a:p>
        </p:txBody>
      </p:sp>
      <p:pic>
        <p:nvPicPr>
          <p:cNvPr id="1028" name="Picture 4" descr="파일:러일전쟁 일본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3" y="3281106"/>
            <a:ext cx="4148351" cy="20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20072" y="4038009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러일전쟁 전투</a:t>
            </a:r>
            <a:endParaRPr lang="en-US" altLang="ko-K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6" y="2148503"/>
            <a:ext cx="2574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1400" u="sng" dirty="0">
                <a:hlinkClick r:id="rId4"/>
              </a:rPr>
              <a:t>https://youtu.be/iraOKL3hKyk</a:t>
            </a:r>
            <a:endParaRPr lang="en-US" altLang="ko-KR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6704" y="4422485"/>
            <a:ext cx="2763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u="sng" dirty="0">
                <a:hlinkClick r:id="rId5"/>
              </a:rPr>
              <a:t>https://youtu.be/AJ1AMlUKQLQ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277101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러일전쟁 배경 및 과정</a:t>
            </a:r>
            <a:endParaRPr lang="en-US" altLang="ko-KR" sz="1400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65909D4-EAB6-4766-8C7C-6C3925BAA116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0A62924-F005-43C5-8816-369D86158D41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7E5CB6C-17B3-46F2-A36A-D2705D51A180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EE12B89-65A6-4DF3-AA57-9CAE292F7251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3370E40D-9031-4672-907E-FB4A462BCEDC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50DB5338-119A-4FF4-8127-91B2C4F4192D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AE9A10FB-459C-4E5E-B863-B5A686B44907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07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23313"/>
            <a:ext cx="3354694" cy="20847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9592" y="3325897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① </a:t>
            </a:r>
            <a:r>
              <a:rPr lang="ko-KR" altLang="ko-KR" sz="1400" b="1" dirty="0"/>
              <a:t>포츠머스 강화조약</a:t>
            </a:r>
            <a:endParaRPr lang="en-US" altLang="ko-KR" sz="1400" dirty="0">
              <a:hlinkClick r:id="" action="ppaction://noaction"/>
            </a:endParaRPr>
          </a:p>
          <a:p>
            <a:endParaRPr lang="en-US" altLang="ko-KR" sz="1400" dirty="0">
              <a:hlinkClick r:id="" action="ppaction://noaction"/>
            </a:endParaRPr>
          </a:p>
          <a:p>
            <a:r>
              <a:rPr lang="ko-KR" altLang="ko-KR" sz="1400" dirty="0">
                <a:hlinkClick r:id="rId3" tooltip="1905년"/>
              </a:rPr>
              <a:t>1905년</a:t>
            </a:r>
            <a:r>
              <a:rPr lang="ko-KR" altLang="ko-KR" sz="1400" dirty="0"/>
              <a:t> </a:t>
            </a:r>
            <a:r>
              <a:rPr lang="ko-KR" altLang="ko-KR" sz="1400" dirty="0">
                <a:hlinkClick r:id="rId4" tooltip="9월 5일"/>
              </a:rPr>
              <a:t>9월 5일</a:t>
            </a:r>
            <a:r>
              <a:rPr lang="ko-KR" altLang="ko-KR" sz="1400" dirty="0"/>
              <a:t>, 미국의 주선으로 </a:t>
            </a:r>
            <a:r>
              <a:rPr lang="ko-KR" altLang="ko-KR" sz="1400" dirty="0">
                <a:hlinkClick r:id="rId5" tooltip="포츠머스 (뉴햄프셔 주)"/>
              </a:rPr>
              <a:t>포츠머스</a:t>
            </a:r>
            <a:r>
              <a:rPr lang="ko-KR" altLang="ko-KR" sz="1400" dirty="0"/>
              <a:t>에서 </a:t>
            </a:r>
            <a:r>
              <a:rPr lang="ko-KR" altLang="ko-KR" sz="1400" dirty="0">
                <a:hlinkClick r:id="rId6" tooltip="포츠머스 조약"/>
              </a:rPr>
              <a:t>강화조약</a:t>
            </a:r>
            <a:r>
              <a:rPr lang="ko-KR" altLang="ko-KR" sz="1400" dirty="0"/>
              <a:t>이 체결</a:t>
            </a:r>
            <a:r>
              <a:rPr lang="ko-KR" altLang="en-US" sz="1400" dirty="0"/>
              <a:t>됨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b="1" dirty="0"/>
              <a:t>② </a:t>
            </a:r>
            <a:r>
              <a:rPr lang="ko-KR" altLang="ko-KR" sz="1400" b="1" dirty="0"/>
              <a:t>사상자</a:t>
            </a:r>
            <a:endParaRPr lang="en-US" altLang="ko-KR" sz="1400" b="1" dirty="0"/>
          </a:p>
          <a:p>
            <a:endParaRPr lang="en-US" altLang="ko-KR" sz="1400" b="1" dirty="0"/>
          </a:p>
          <a:p>
            <a:r>
              <a:rPr lang="ko-KR" altLang="ko-KR" sz="1400" dirty="0"/>
              <a:t>전쟁 사상자 수에 동의는 이루어지지 </a:t>
            </a:r>
            <a:r>
              <a:rPr lang="ko-KR" altLang="en-US" sz="1400" dirty="0"/>
              <a:t>않음</a:t>
            </a:r>
            <a:r>
              <a:rPr lang="en-US" altLang="ko-KR" sz="1400" dirty="0"/>
              <a:t>.</a:t>
            </a:r>
          </a:p>
          <a:p>
            <a:r>
              <a:rPr lang="ko-KR" altLang="ko-KR" sz="1400" dirty="0"/>
              <a:t>일본 측 사망자</a:t>
            </a:r>
            <a:r>
              <a:rPr lang="en-US" altLang="ko-KR" sz="1400" dirty="0"/>
              <a:t> :</a:t>
            </a:r>
            <a:r>
              <a:rPr lang="ko-KR" altLang="ko-KR" sz="1400" dirty="0"/>
              <a:t> 약 4만 7천 명, 질병 탓인 사망자가 포함되면 약 80,000명 정도. </a:t>
            </a:r>
            <a:endParaRPr lang="en-US" altLang="ko-KR" sz="1400" dirty="0"/>
          </a:p>
          <a:p>
            <a:r>
              <a:rPr lang="ko-KR" altLang="ko-KR" sz="1400" dirty="0"/>
              <a:t>러시아 제국 측 사망자</a:t>
            </a:r>
            <a:r>
              <a:rPr lang="en-US" altLang="ko-KR" sz="1400" dirty="0"/>
              <a:t> :</a:t>
            </a:r>
            <a:r>
              <a:rPr lang="ko-KR" altLang="ko-KR" sz="1400" dirty="0"/>
              <a:t> 4만 ~ 7만 명, 전체적으로는 약 13만 정도</a:t>
            </a:r>
            <a:r>
              <a:rPr lang="en-US" altLang="ko-KR" sz="1400" dirty="0"/>
              <a:t>.</a:t>
            </a:r>
            <a:endParaRPr lang="ko-KR" altLang="ko-KR" sz="1400" dirty="0"/>
          </a:p>
          <a:p>
            <a:endParaRPr lang="en-US" altLang="ko-K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24000" y="429501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러일전쟁 결과</a:t>
            </a:r>
            <a:endParaRPr lang="en-US" altLang="ko-KR" sz="14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A3F0135-4B27-4048-BEAA-97229920283E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689A6234-26E7-4FB8-9EF4-5911DFEE92A0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D64F0A7-941D-4239-B433-B45B653D2AB1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D54A9D9-6B20-4D3C-9D7C-24FA46957B96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4647E776-B304-4240-AB46-447060EDDEC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3A34F19-0A72-4ADA-993D-D8814C378DD8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F906A89-BC66-41E8-800E-0F901E000DC7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6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83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66490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/>
              <a:t>경술국치 </a:t>
            </a:r>
            <a:r>
              <a:rPr lang="en-US" altLang="ko-KR" sz="1400" dirty="0"/>
              <a:t>(1910</a:t>
            </a:r>
            <a:r>
              <a:rPr lang="ko-KR" altLang="en-US" sz="1400" dirty="0"/>
              <a:t>년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27984" y="1741042"/>
            <a:ext cx="38938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1910</a:t>
            </a:r>
            <a:r>
              <a:rPr lang="ko-KR" altLang="en-US" sz="1400" dirty="0"/>
              <a:t>년 </a:t>
            </a:r>
            <a:r>
              <a:rPr lang="en-US" altLang="ko-KR" sz="1400" dirty="0"/>
              <a:t>8</a:t>
            </a:r>
            <a:r>
              <a:rPr lang="ko-KR" altLang="en-US" sz="1400" dirty="0"/>
              <a:t>월 </a:t>
            </a:r>
            <a:r>
              <a:rPr lang="en-US" altLang="ko-KR" sz="1400" dirty="0"/>
              <a:t>29</a:t>
            </a:r>
            <a:r>
              <a:rPr lang="ko-KR" altLang="en-US" sz="1400" dirty="0"/>
              <a:t>일 경술국치조약에 의해 </a:t>
            </a:r>
            <a:endParaRPr lang="en-US" altLang="ko-KR" sz="1400" dirty="0"/>
          </a:p>
          <a:p>
            <a:r>
              <a:rPr lang="ko-KR" altLang="en-US" sz="1400" dirty="0"/>
              <a:t>일본이 한국의 통치권을 빼앗은 일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경술년에 국가가 맞은 치욕스러운 날이라고 해 경술국치</a:t>
            </a:r>
            <a:r>
              <a:rPr lang="en-US" altLang="ko-KR" sz="1400" dirty="0"/>
              <a:t>(</a:t>
            </a:r>
            <a:r>
              <a:rPr lang="ko-KR" altLang="en-US" sz="1400" dirty="0"/>
              <a:t>庚戌國恥</a:t>
            </a:r>
            <a:r>
              <a:rPr lang="en-US" altLang="ko-KR" sz="1400" dirty="0"/>
              <a:t>)</a:t>
            </a:r>
            <a:r>
              <a:rPr lang="ko-KR" altLang="en-US" sz="1400" dirty="0"/>
              <a:t>라고 부름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경술국치일은 한일강제병합을 기억하고 잊지 말자는 뜻에서 다시 알려지고 있는 날로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/>
              <a:t>일부 </a:t>
            </a:r>
            <a:r>
              <a:rPr lang="ko-KR" altLang="en-US" sz="1400" dirty="0" err="1"/>
              <a:t>지자체</a:t>
            </a:r>
            <a:r>
              <a:rPr lang="ko-KR" altLang="en-US" sz="1400" dirty="0"/>
              <a:t> 및 가정에서 태극기를 조기 게양하자는 운동이 추진되고 있음</a:t>
            </a:r>
          </a:p>
          <a:p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49" r="-1770"/>
          <a:stretch/>
        </p:blipFill>
        <p:spPr>
          <a:xfrm>
            <a:off x="827584" y="1426316"/>
            <a:ext cx="3444280" cy="3091666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10B550B1-D103-420B-B4BB-ECA69196F404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D9A6ACC-F9B0-4AE1-B645-6ABB0A2A5ED6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A864F1FE-3E53-46FC-A6F9-971AF39FC178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F39D211-C9B9-40D2-AE54-BF5C4EFECBB5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C215C65-DA4B-46B3-AE76-8135A6EDEC8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32BDCBD-1A50-44CE-AF05-E6C190645249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42B1D7F-4E91-460A-9D58-3952FCE24C86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43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66490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400" dirty="0"/>
              <a:t>한일병합 </a:t>
            </a:r>
            <a:r>
              <a:rPr lang="en-US" altLang="ko-KR" sz="1400" dirty="0"/>
              <a:t>NO! </a:t>
            </a:r>
            <a:r>
              <a:rPr lang="ko-KR" altLang="en-US" sz="1400" dirty="0"/>
              <a:t>경술국치 </a:t>
            </a:r>
            <a:r>
              <a:rPr lang="en-US" altLang="ko-KR" sz="1400" dirty="0"/>
              <a:t>YES!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719" y="4317225"/>
            <a:ext cx="7900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1400" dirty="0"/>
              <a:t>- </a:t>
            </a:r>
            <a:r>
              <a:rPr lang="ko-KR" altLang="en-US" sz="1400" dirty="0"/>
              <a:t>일본은 국권을 침탈한 것에 대한 정당성을 부여하기 위해 이 조약을 ‘일한합방’ 등으로 부름</a:t>
            </a:r>
          </a:p>
          <a:p>
            <a:pPr fontAlgn="base"/>
            <a:r>
              <a:rPr lang="en-US" altLang="ko-KR" sz="1400" dirty="0"/>
              <a:t>- </a:t>
            </a:r>
            <a:r>
              <a:rPr lang="ko-KR" altLang="en-US" sz="1400" dirty="0"/>
              <a:t>우리 역시 이를 따라 ‘한일합방’</a:t>
            </a:r>
            <a:r>
              <a:rPr lang="en-US" altLang="ko-KR" sz="1400" dirty="0"/>
              <a:t>, </a:t>
            </a:r>
            <a:r>
              <a:rPr lang="ko-KR" altLang="en-US" sz="1400" dirty="0"/>
              <a:t>또는 ‘한일합병이라는 용어를 씀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/>
            <a:r>
              <a:rPr lang="en-US" altLang="ko-KR" sz="1400" dirty="0"/>
              <a:t>- BUT, </a:t>
            </a:r>
            <a:r>
              <a:rPr lang="ko-KR" altLang="en-US" sz="1400" dirty="0"/>
              <a:t>이것은 양국의 합의 하에 이뤄지지 않았기 때문에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1910</a:t>
            </a:r>
            <a:r>
              <a:rPr lang="ko-KR" altLang="en-US" sz="1400" dirty="0">
                <a:solidFill>
                  <a:srgbClr val="FF0000"/>
                </a:solidFill>
              </a:rPr>
              <a:t>년 경술년의 국가적 치욕</a:t>
            </a:r>
            <a:r>
              <a:rPr lang="ko-KR" altLang="en-US" sz="1400" dirty="0"/>
              <a:t> 이라는</a:t>
            </a:r>
            <a:endParaRPr lang="en-US" altLang="ko-KR" sz="1400" dirty="0"/>
          </a:p>
          <a:p>
            <a:pPr fontAlgn="base"/>
            <a:r>
              <a:rPr lang="ko-KR" altLang="en-US" sz="1400" dirty="0"/>
              <a:t> 뜻으로 매년 </a:t>
            </a:r>
            <a:r>
              <a:rPr lang="en-US" altLang="ko-KR" sz="1400" dirty="0"/>
              <a:t>8</a:t>
            </a:r>
            <a:r>
              <a:rPr lang="ko-KR" altLang="en-US" sz="1400" dirty="0"/>
              <a:t>월 </a:t>
            </a:r>
            <a:r>
              <a:rPr lang="en-US" altLang="ko-KR" sz="1400" dirty="0"/>
              <a:t>29</a:t>
            </a:r>
            <a:r>
              <a:rPr lang="ko-KR" altLang="en-US" sz="1400" dirty="0"/>
              <a:t>일은 경술국치일이라고 부르는 것이 맞는 표현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75" y="1445467"/>
            <a:ext cx="4066530" cy="246924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7C8F2FFD-CFC9-4B07-8E9F-EE9F5EB65701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67A2FF3-26F1-4E4F-BEB5-7859E4B46A14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D9844D3-B06E-45C3-848B-EFE23DD8905F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73B49E7-E5CA-45C7-95FD-2A6D2BED6C1A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08997EB-D9A7-4ED7-B4F4-5D3B09BDD5DF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7F4D03F-A816-4AC6-AF13-37D959CF7F3B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CA1BA6E-2624-4CD9-8C8E-55F8DC7B00FF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364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00" y="2025734"/>
            <a:ext cx="6096000" cy="2600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4000" y="429501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경술국치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한일합병조약 내용</a:t>
            </a:r>
            <a:endParaRPr lang="en-US" altLang="ko-KR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0312" y="1318910"/>
            <a:ext cx="593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1910</a:t>
            </a:r>
            <a:r>
              <a:rPr lang="ko-KR" altLang="en-US" sz="1400" dirty="0"/>
              <a:t>년 </a:t>
            </a:r>
            <a:r>
              <a:rPr lang="en-US" altLang="ko-KR" sz="1400" dirty="0"/>
              <a:t>8</a:t>
            </a:r>
            <a:r>
              <a:rPr lang="ko-KR" altLang="en-US" sz="1400" dirty="0"/>
              <a:t>월 </a:t>
            </a:r>
            <a:r>
              <a:rPr lang="en-US" altLang="ko-KR" sz="1400" dirty="0"/>
              <a:t>29</a:t>
            </a:r>
            <a:r>
              <a:rPr lang="ko-KR" altLang="en-US" sz="1400" dirty="0"/>
              <a:t>일 일본은 대한제국의 통치권을 영구히 가진다는 내용을 </a:t>
            </a:r>
            <a:endParaRPr lang="en-US" altLang="ko-KR" sz="1400" dirty="0"/>
          </a:p>
          <a:p>
            <a:r>
              <a:rPr lang="ko-KR" altLang="en-US" sz="1400" dirty="0"/>
              <a:t>첫 번째로 한 조약을 발표하게 되는데 이것이 한일병합조약이다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A2427FF-D9DA-4B41-BD64-997C6425996F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825DE9B-DCC8-4872-BF46-313E35A6DC11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DAC65183-3A2F-4E1F-AB00-A2FABC55D01A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FC4E1C6-184D-4672-8F1B-F54D5CC39C48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4664658-1430-4F0E-A0E2-3308C725628B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08904F7-1056-4C24-9757-2AB6676001B8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9A7D9C4-55CC-4705-9C6B-EB567C31D9A8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47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3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러일전쟁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24000" y="429500"/>
            <a:ext cx="3276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'</a:t>
            </a:r>
            <a:r>
              <a:rPr lang="ko-KR" altLang="en-US" sz="1400" b="1" dirty="0"/>
              <a:t>경술국치</a:t>
            </a:r>
            <a:r>
              <a:rPr lang="en-US" altLang="ko-KR" sz="1400" b="1" dirty="0"/>
              <a:t>', </a:t>
            </a:r>
            <a:r>
              <a:rPr lang="ko-KR" altLang="en-US" sz="1400" b="1" dirty="0"/>
              <a:t>광복에 가려진 치욕의 역사</a:t>
            </a:r>
            <a:endParaRPr lang="en-US" altLang="ko-KR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1640" y="4972737"/>
            <a:ext cx="2526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hlinkClick r:id="rId2"/>
              </a:rPr>
              <a:t>http://tv.naver.com/v/509982</a:t>
            </a:r>
            <a:endParaRPr lang="en-US" altLang="ko-KR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038225"/>
            <a:ext cx="5238750" cy="363855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ECD9E1F0-439C-48D2-9F46-525077CE28C1}"/>
              </a:ext>
            </a:extLst>
          </p:cNvPr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2A4D8A89-4152-47AB-B2BB-0F610CF515CB}"/>
                </a:ext>
              </a:extLst>
            </p:cNvPr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7725503-8D8C-4D7B-B90A-126CE8B0058E}"/>
                </a:ext>
              </a:extLst>
            </p:cNvPr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6B05371-46BE-431B-BCE6-42E06E657B1C}"/>
                </a:ext>
              </a:extLst>
            </p:cNvPr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F8F3A5CA-2C37-417C-9D8A-73F25FA50004}"/>
                </a:ext>
              </a:extLst>
            </p:cNvPr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F6DD5DF2-250C-4C75-895C-95CB0C863F96}"/>
                </a:ext>
              </a:extLst>
            </p:cNvPr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222EC83D-CE37-4748-A82D-2C991D092FAC}"/>
                </a:ext>
              </a:extLst>
            </p:cNvPr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71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331</Words>
  <Application>Microsoft Office PowerPoint</Application>
  <PresentationFormat>화면 슬라이드 쇼(16:10)</PresentationFormat>
  <Paragraphs>85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KoPub돋움체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80</cp:revision>
  <dcterms:created xsi:type="dcterms:W3CDTF">2017-09-29T05:21:14Z</dcterms:created>
  <dcterms:modified xsi:type="dcterms:W3CDTF">2017-10-08T12:59:00Z</dcterms:modified>
</cp:coreProperties>
</file>