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95" r:id="rId19"/>
    <p:sldMasterId id="2147483696" r:id="rId21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237"/>
    <p:restoredTop sz="95199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5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slide" Target="slides/slide15.xml"  /><Relationship Id="rId16" Type="http://schemas.openxmlformats.org/officeDocument/2006/relationships/slide" Target="slides/slide16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slideMaster" Target="slideMasters/slideMaster1.xml"  /><Relationship Id="rId2" Type="http://schemas.openxmlformats.org/officeDocument/2006/relationships/slide" Target="slides/slide2.xml"  /><Relationship Id="rId20" Type="http://schemas.openxmlformats.org/officeDocument/2006/relationships/theme" Target="theme/theme1.xml"  /><Relationship Id="rId21" Type="http://schemas.openxmlformats.org/officeDocument/2006/relationships/slideMaster" Target="slideMasters/slideMaster2.xml"  /><Relationship Id="rId22" Type="http://schemas.openxmlformats.org/officeDocument/2006/relationships/tableStyles" Target="tableStyles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2017-09-28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855F4FD-5171-4F9F-9D88-340B4A3697FD}" type="datetimeFigureOut">
              <a:rPr lang="ko-KR" altLang="en-US"/>
              <a:pPr lvl="0">
                <a:defRPr lang="ko-KR" altLang="en-US"/>
              </a:pPr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49DA06-8688-4659-87DC-18F07D7217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Relationship Id="rId10" Type="http://schemas.openxmlformats.org/officeDocument/2006/relationships/slideLayout" Target="../slideLayouts/slideLayout20.xml"  /><Relationship Id="rId11" Type="http://schemas.openxmlformats.org/officeDocument/2006/relationships/slideLayout" Target="../slideLayouts/slideLayout21.xml"  /><Relationship Id="rId12" Type="http://schemas.openxmlformats.org/officeDocument/2006/relationships/slideLayout" Target="../slideLayouts/slideLayout22.xml"  /><Relationship Id="rId2" Type="http://schemas.openxmlformats.org/officeDocument/2006/relationships/slideLayout" Target="../slideLayouts/slideLayout12.xml"  /><Relationship Id="rId3" Type="http://schemas.openxmlformats.org/officeDocument/2006/relationships/slideLayout" Target="../slideLayouts/slideLayout13.xml"  /><Relationship Id="rId4" Type="http://schemas.openxmlformats.org/officeDocument/2006/relationships/slideLayout" Target="../slideLayouts/slideLayout14.xml"  /><Relationship Id="rId5" Type="http://schemas.openxmlformats.org/officeDocument/2006/relationships/slideLayout" Target="../slideLayouts/slideLayout15.xml"  /><Relationship Id="rId6" Type="http://schemas.openxmlformats.org/officeDocument/2006/relationships/slideLayout" Target="../slideLayouts/slideLayout16.xml"  /><Relationship Id="rId7" Type="http://schemas.openxmlformats.org/officeDocument/2006/relationships/slideLayout" Target="../slideLayouts/slideLayout17.xml"  /><Relationship Id="rId8" Type="http://schemas.openxmlformats.org/officeDocument/2006/relationships/slideLayout" Target="../slideLayouts/slideLayout18.xml"  /><Relationship Id="rId9" Type="http://schemas.openxmlformats.org/officeDocument/2006/relationships/slideLayout" Target="../slideLayouts/slideLayout1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gradFill flip="none" rotWithShape="1">
          <a:gsLst>
            <a:gs pos="98000">
              <a:schemeClr val="bg1">
                <a:lumMod val="78000"/>
              </a:schemeClr>
            </a:gs>
            <a:gs pos="0">
              <a:schemeClr val="bg1"/>
            </a:gs>
            <a:gs pos="57000">
              <a:schemeClr val="bg1">
                <a:lumMod val="95000"/>
              </a:scheme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55F4FD-5171-4F9F-9D88-340B4A3697FD}" type="datetimeFigureOut">
              <a:rPr lang="ko-KR" altLang="en-US"/>
              <a:pPr lvl="0"/>
              <a:t>2017-10-07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749DA06-8688-4659-87DC-18F07D7217B3}" type="slidenum">
              <a:rPr lang="ko-KR" altLang="en-US"/>
              <a:pPr lvl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98000">
              <a:schemeClr val="bg1">
                <a:lumMod val="78000"/>
              </a:schemeClr>
            </a:gs>
            <a:gs pos="0">
              <a:schemeClr val="bg1"/>
            </a:gs>
            <a:gs pos="57000">
              <a:schemeClr val="bg1">
                <a:lumMod val="95000"/>
              </a:scheme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55F4FD-5171-4F9F-9D88-340B4A3697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/>
              <a:t>2017-10-07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/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749DA06-8688-4659-87DC-18F07D7217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vl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Relationship Id="rId3" Type="http://schemas.openxmlformats.org/officeDocument/2006/relationships/hyperlink" Target="http://m.blog.daum.net/_blog/_m/articleView.do?blogid=03SBF&amp;articleno=15816152" TargetMode="External" /><Relationship Id="rId4" Type="http://schemas.openxmlformats.org/officeDocument/2006/relationships/hyperlink" Target="http://kin.naver.com/qna/detail.nhn?d1id=11&amp;dirId=111001&amp;docId=216983603&amp;qb=6rCE64+EIOykkeq1rSDso7zsnqUg7KeA64+E&amp;enc=utf8&amp;section=kin&amp;rank=1&amp;search_sort=0&amp;spq=1&amp;pid=TNYUtspySEssss2yZrKssssssul-388588&amp;sid=tCSj80H/mUuMYwq3AjX5jw%3D%3D" TargetMode="External" /><Relationship Id="rId5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Relationship Id="rId3" Type="http://schemas.openxmlformats.org/officeDocument/2006/relationships/hyperlink" Target="http://m.blog.daum.net/_blog/_m/articleView.do?blogid=03SBF&amp;articleno=15816152" TargetMode="External" /><Relationship Id="rId4" Type="http://schemas.openxmlformats.org/officeDocument/2006/relationships/hyperlink" Target="http://blog.joins.com/media/folderlistslide.asp?uid=sakun&amp;folder=2&amp;list_id=3021140" TargetMode="External" /><Relationship Id="rId5" Type="http://schemas.openxmlformats.org/officeDocument/2006/relationships/hyperlink" Target="http://weekly.chosun.com/client/news/viw.asp?ctcd=c02&amp;nNewsNumb=002315100011" TargetMode="External" /><Relationship Id="rId6" Type="http://schemas.openxmlformats.org/officeDocument/2006/relationships/image" Target="../media/image1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6.png"  /><Relationship Id="rId3" Type="http://schemas.openxmlformats.org/officeDocument/2006/relationships/hyperlink" Target="http://m.blog.daum.net/_blog/_m/articleView.do?blogid=03SBF&amp;articleno=15816152" TargetMode="External" /><Relationship Id="rId4" Type="http://schemas.openxmlformats.org/officeDocument/2006/relationships/hyperlink" Target="https://www.youtube.com/watch?v=FrFkZjtYICo" TargetMode="External" /><Relationship Id="rId5" Type="http://schemas.openxmlformats.org/officeDocument/2006/relationships/image" Target="../media/image1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9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0.png"  /><Relationship Id="rId3" Type="http://schemas.openxmlformats.org/officeDocument/2006/relationships/image" Target="../media/image2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2.png"  /><Relationship Id="rId3" Type="http://schemas.openxmlformats.org/officeDocument/2006/relationships/hyperlink" Target="http://terms.naver.com/entry.nhn?docId=2457403&amp;cid=46623&amp;categoryId=46623" TargetMode="External" /><Relationship Id="rId4" Type="http://schemas.openxmlformats.org/officeDocument/2006/relationships/hyperlink" Target="http://terms.naver.com/entry.nhn?docId=540695&amp;cid=46623&amp;categoryId=46623" TargetMode="External" /><Relationship Id="rId5" Type="http://schemas.openxmlformats.org/officeDocument/2006/relationships/hyperlink" Target="http://terms.naver.com/entry.nhn?docId=957687&amp;cid=47306&amp;categoryId=47306" TargetMode="External" /><Relationship Id="rId6" Type="http://schemas.openxmlformats.org/officeDocument/2006/relationships/hyperlink" Target="http://terms.naver.com/entry.nhn?docId=922656&amp;cid=47322&amp;categoryId=47322" TargetMode="External" /><Relationship Id="rId7" Type="http://schemas.openxmlformats.org/officeDocument/2006/relationships/hyperlink" Target="http://terms.naver.com/entry.nhn?docId=1153096&amp;cid=40942&amp;categoryId=33213" TargetMode="External" /><Relationship Id="rId8" Type="http://schemas.openxmlformats.org/officeDocument/2006/relationships/hyperlink" Target="http://m.kin.naver.com/mobile/qna/detail.nhn?d1id=13&amp;dirId=130102&amp;docId=160925291&amp;qb=6rCE64+EIOyYgeycoOq2jOusuOygnCDsm5Dsnbg=&amp;enc=utf8&amp;section=kin&amp;rank=1&amp;search_sort=0&amp;spq=0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.png"  /><Relationship Id="rId3" Type="http://schemas.openxmlformats.org/officeDocument/2006/relationships/hyperlink" Target="http://geozoonee.tistory.com/883" TargetMode="External" /><Relationship Id="rId4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.png"  /><Relationship Id="rId3" Type="http://schemas.openxmlformats.org/officeDocument/2006/relationships/hyperlink" Target="https://youtu.be/j09-XCQa4V0" TargetMode="External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9.png"  /><Relationship Id="rId3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944000" y="1592900"/>
            <a:ext cx="5256000" cy="9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ko-KR" altLang="en-US" sz="3600" b="1">
                <a:solidFill>
                  <a:srgbClr val="000000"/>
                </a:solidFill>
              </a:rPr>
              <a:t>간도문제 해결방안</a:t>
            </a:r>
            <a:endParaRPr lang="ko-KR" altLang="en-US" sz="3600" b="1">
              <a:solidFill>
                <a:srgbClr val="000000"/>
              </a:solidFill>
            </a:endParaRPr>
          </a:p>
        </p:txBody>
      </p:sp>
      <p:sp>
        <p:nvSpPr>
          <p:cNvPr id="13" name="직사각형 11"/>
          <p:cNvSpPr/>
          <p:nvPr/>
        </p:nvSpPr>
        <p:spPr>
          <a:xfrm>
            <a:off x="3383868" y="3753036"/>
            <a:ext cx="5256000" cy="9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r"/>
            <a:r>
              <a:rPr lang="ko-KR" altLang="en-US" sz="2000" b="1">
                <a:solidFill>
                  <a:srgbClr val="000000"/>
                </a:solidFill>
              </a:rPr>
              <a:t>7조</a:t>
            </a:r>
            <a:endParaRPr lang="ko-KR" altLang="en-US" sz="2000" b="1">
              <a:solidFill>
                <a:srgbClr val="000000"/>
              </a:solidFill>
            </a:endParaRPr>
          </a:p>
          <a:p>
            <a:pPr algn="r"/>
            <a:r>
              <a:rPr lang="ko-KR" altLang="en-US" sz="2000" b="1">
                <a:solidFill>
                  <a:srgbClr val="000000"/>
                </a:solidFill>
              </a:rPr>
              <a:t>김성준 김성환 김형기</a:t>
            </a:r>
            <a:endParaRPr lang="ko-KR" altLang="en-US" sz="2000" b="1">
              <a:solidFill>
                <a:srgbClr val="000000"/>
              </a:solidFill>
            </a:endParaRPr>
          </a:p>
          <a:p>
            <a:pPr algn="r"/>
            <a:r>
              <a:rPr lang="ko-KR" altLang="en-US" sz="2000" b="1">
                <a:solidFill>
                  <a:srgbClr val="000000"/>
                </a:solidFill>
              </a:rPr>
              <a:t>김희연 박정훈 송현진</a:t>
            </a:r>
            <a:endParaRPr lang="ko-KR" altLang="en-US" sz="2000" b="1">
              <a:solidFill>
                <a:srgbClr val="000000"/>
              </a:solidFill>
            </a:endParaRPr>
          </a:p>
          <a:p>
            <a:pPr algn="r"/>
            <a:r>
              <a:rPr lang="ko-KR" altLang="en-US" sz="2000" b="1">
                <a:solidFill>
                  <a:srgbClr val="000000"/>
                </a:solidFill>
              </a:rPr>
              <a:t>이훈석 정다민 정진욱</a:t>
            </a:r>
            <a:endParaRPr lang="ko-KR" altLang="en-US" sz="2000" b="1">
              <a:solidFill>
                <a:srgbClr val="000000"/>
              </a:solidFill>
            </a:endParaRPr>
          </a:p>
          <a:p>
            <a:pPr algn="r"/>
            <a:endParaRPr lang="ko-KR" altLang="en-US" sz="2000" b="1">
              <a:solidFill>
                <a:srgbClr val="000000"/>
              </a:solidFill>
            </a:endParaRPr>
          </a:p>
          <a:p>
            <a:pPr algn="r"/>
            <a:r>
              <a:rPr lang="ko-KR" altLang="en-US" sz="2000" b="1">
                <a:solidFill>
                  <a:srgbClr val="000000"/>
                </a:solidFill>
              </a:rPr>
              <a:t>최장근담당교수</a:t>
            </a:r>
            <a:endParaRPr lang="ko-KR" altLang="en-US" sz="2000" b="1">
              <a:solidFill>
                <a:srgbClr val="000000"/>
              </a:solidFill>
            </a:endParaRPr>
          </a:p>
          <a:p>
            <a:pPr algn="ctr"/>
            <a:endParaRPr lang="ko-KR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중국주장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직사각형 13"/>
          <p:cNvSpPr txBox="1"/>
          <p:nvPr/>
        </p:nvSpPr>
        <p:spPr>
          <a:xfrm>
            <a:off x="467494" y="1052927"/>
            <a:ext cx="5400650" cy="518404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 sz="2000" b="1">
                <a:solidFill>
                  <a:schemeClr val="tx1"/>
                </a:solidFill>
              </a:rPr>
              <a:t>  </a:t>
            </a:r>
            <a:r>
              <a:rPr lang="ko-KR" altLang="en-US" sz="2000" b="1">
                <a:solidFill>
                  <a:schemeClr val="tx1"/>
                </a:solidFill>
              </a:rPr>
              <a:t>① 간도 실효지배 </a:t>
            </a:r>
            <a:r>
              <a:rPr lang="en-US" altLang="ko-KR" sz="2000" b="1">
                <a:solidFill>
                  <a:schemeClr val="tx1"/>
                </a:solidFill>
              </a:rPr>
              <a:t>100</a:t>
            </a:r>
            <a:r>
              <a:rPr lang="ko-KR" altLang="en-US" sz="2000" b="1">
                <a:solidFill>
                  <a:schemeClr val="tx1"/>
                </a:solidFill>
              </a:rPr>
              <a:t>년 이상</a:t>
            </a:r>
            <a:endParaRPr lang="ko-KR" altLang="en-US" sz="2000" b="1">
              <a:solidFill>
                <a:schemeClr val="tx1"/>
              </a:solidFill>
            </a:endParaRPr>
          </a:p>
          <a:p>
            <a:pPr lvl="0"/>
            <a:r>
              <a:rPr lang="en-US" altLang="ko-KR" sz="2000">
                <a:solidFill>
                  <a:schemeClr val="tx1"/>
                </a:solidFill>
                <a:latin typeface="+mn-ea"/>
              </a:rPr>
              <a:t>     - </a:t>
            </a:r>
            <a:r>
              <a:rPr lang="ko-KR" altLang="en-US" sz="2000">
                <a:solidFill>
                  <a:schemeClr val="tx1"/>
                </a:solidFill>
                <a:latin typeface="+mn-ea"/>
              </a:rPr>
              <a:t>국제법상 적용</a:t>
            </a:r>
            <a:endParaRPr lang="ko-KR" altLang="en-US" sz="20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2000">
                <a:solidFill>
                  <a:schemeClr val="tx1"/>
                </a:solidFill>
                <a:latin typeface="+mn-ea"/>
              </a:rPr>
              <a:t>     - </a:t>
            </a:r>
            <a:r>
              <a:rPr lang="ko-KR" altLang="en-US" sz="2000">
                <a:solidFill>
                  <a:schemeClr val="tx1"/>
                </a:solidFill>
                <a:latin typeface="+mn-ea"/>
              </a:rPr>
              <a:t>과거의 역사성 </a:t>
            </a:r>
            <a:r>
              <a:rPr lang="en-US" altLang="ko-KR" sz="2000">
                <a:solidFill>
                  <a:schemeClr val="tx1"/>
                </a:solidFill>
                <a:latin typeface="+mn-ea"/>
              </a:rPr>
              <a:t>X</a:t>
            </a:r>
            <a:endParaRPr lang="en-US" altLang="ko-KR" sz="2000">
              <a:solidFill>
                <a:schemeClr val="tx1"/>
              </a:solidFill>
              <a:latin typeface="+mn-ea"/>
            </a:endParaRPr>
          </a:p>
          <a:p>
            <a:pPr lvl="0"/>
            <a:endParaRPr lang="en-US" altLang="ko-KR" sz="20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2000" b="1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2000" b="1">
                <a:solidFill>
                  <a:schemeClr val="tx1"/>
                </a:solidFill>
                <a:latin typeface="+mn-ea"/>
              </a:rPr>
              <a:t>② 고려 이후 지도에 간도표기 </a:t>
            </a:r>
            <a:r>
              <a:rPr lang="en-US" altLang="ko-KR" sz="2000" b="1">
                <a:solidFill>
                  <a:schemeClr val="tx1"/>
                </a:solidFill>
                <a:latin typeface="+mn-ea"/>
              </a:rPr>
              <a:t>X</a:t>
            </a:r>
            <a:endParaRPr lang="en-US" altLang="ko-KR" sz="2000" b="1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2000">
                <a:solidFill>
                  <a:schemeClr val="tx1"/>
                </a:solidFill>
                <a:latin typeface="+mn-ea"/>
              </a:rPr>
              <a:t>     - 1557</a:t>
            </a:r>
            <a:r>
              <a:rPr lang="ko-KR" altLang="en-US" sz="2000">
                <a:solidFill>
                  <a:schemeClr val="tx1"/>
                </a:solidFill>
                <a:latin typeface="+mn-ea"/>
              </a:rPr>
              <a:t>년 조선방역지도</a:t>
            </a:r>
            <a:endParaRPr lang="ko-KR" altLang="en-US" sz="20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2000">
                <a:solidFill>
                  <a:schemeClr val="tx1"/>
                </a:solidFill>
                <a:latin typeface="+mn-ea"/>
              </a:rPr>
              <a:t>     - 1861</a:t>
            </a:r>
            <a:r>
              <a:rPr lang="ko-KR" altLang="en-US" sz="2000">
                <a:solidFill>
                  <a:schemeClr val="tx1"/>
                </a:solidFill>
                <a:latin typeface="+mn-ea"/>
              </a:rPr>
              <a:t>년 대동여지도</a:t>
            </a:r>
            <a:endParaRPr lang="ko-KR" altLang="en-US" sz="2000">
              <a:solidFill>
                <a:schemeClr val="tx1"/>
              </a:solidFill>
              <a:latin typeface="+mn-ea"/>
            </a:endParaRPr>
          </a:p>
          <a:p>
            <a:pPr lvl="0"/>
            <a:endParaRPr lang="ko-KR" altLang="en-US" sz="20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ko-KR" altLang="en-US" sz="2000" b="1">
                <a:solidFill>
                  <a:prstClr val="black"/>
                </a:solidFill>
              </a:rPr>
              <a:t>  ③ 한국은 지금  분단국가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- 1991</a:t>
            </a:r>
            <a:r>
              <a:rPr lang="ko-KR" altLang="en-US" sz="2000">
                <a:solidFill>
                  <a:prstClr val="black"/>
                </a:solidFill>
              </a:rPr>
              <a:t>년 </a:t>
            </a:r>
            <a:r>
              <a:rPr lang="en-US" altLang="ko-KR" sz="2000">
                <a:solidFill>
                  <a:prstClr val="black"/>
                </a:solidFill>
              </a:rPr>
              <a:t>UN </a:t>
            </a:r>
            <a:r>
              <a:rPr lang="ko-KR" altLang="en-US" sz="2000">
                <a:solidFill>
                  <a:prstClr val="black"/>
                </a:solidFill>
              </a:rPr>
              <a:t>남ㆍ북 따로 가입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- 400~500km </a:t>
            </a:r>
            <a:r>
              <a:rPr lang="ko-KR" altLang="en-US" sz="2000">
                <a:solidFill>
                  <a:prstClr val="black"/>
                </a:solidFill>
              </a:rPr>
              <a:t>떨어진 남한이 주장</a:t>
            </a:r>
            <a:r>
              <a:rPr lang="en-US" altLang="ko-KR" sz="2000">
                <a:solidFill>
                  <a:prstClr val="black"/>
                </a:solidFill>
              </a:rPr>
              <a:t>X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④ 백두산 정계비 경계 기준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토문강→두만강 인식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140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&lt;</a:t>
            </a:r>
            <a:r>
              <a:rPr lang="ko-KR" altLang="en-US" sz="800">
                <a:solidFill>
                  <a:schemeClr val="tx1"/>
                </a:solidFill>
                <a:latin typeface="+mn-ea"/>
              </a:rPr>
              <a:t>출처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&gt; </a:t>
            </a:r>
            <a:r>
              <a:rPr lang="en-US" altLang="ko-KR" sz="800">
                <a:solidFill>
                  <a:schemeClr val="tx1"/>
                </a:solidFill>
                <a:latin typeface="+mn-ea"/>
                <a:hlinkClick r:id="rId3"/>
              </a:rPr>
              <a:t>http://m.blog.daum.net/_blog/_m/articleView.do?blogid=03SBF&amp;articleno=15816152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 – </a:t>
            </a:r>
            <a:r>
              <a:rPr lang="ko-KR" altLang="en-US" sz="800">
                <a:solidFill>
                  <a:schemeClr val="tx1"/>
                </a:solidFill>
                <a:latin typeface="+mn-ea"/>
              </a:rPr>
              <a:t>간도영유권 분쟁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800">
                <a:solidFill>
                  <a:schemeClr val="tx1"/>
                </a:solidFill>
                <a:latin typeface="+mn-ea"/>
              </a:rPr>
              <a:t>간도는 누구의 영토인가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?)-</a:t>
            </a:r>
            <a:endParaRPr lang="en-US" altLang="ko-KR" sz="8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800">
                <a:solidFill>
                  <a:schemeClr val="tx1"/>
                </a:solidFill>
                <a:latin typeface="+mn-ea"/>
                <a:hlinkClick r:id="rId4"/>
              </a:rPr>
              <a:t>http://kin.naver.com/qna/detail.nhn?d1id=11&amp;dirId=111001&amp;docId=216983603&amp;qb=6rCE64+EIOykkeq1rSDso7zsnqUg7KeA64+E&amp;enc=utf8&amp;section=kin&amp;rank=1&amp;search_sort=0&amp;spq=1&amp;pid=TNYUtspySEssss2yZrKssssssul-388588&amp;sid=tCSj80H/mUuMYwq3AjX5jw%3D%3D</a:t>
            </a:r>
            <a:endParaRPr lang="en-US" altLang="ko-KR" sz="80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sz="80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800">
                <a:solidFill>
                  <a:schemeClr val="tx1"/>
                </a:solidFill>
                <a:latin typeface="+mn-ea"/>
              </a:rPr>
              <a:t>간도 한국땅인 이유ㆍ중국땅인 이유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800">
                <a:solidFill>
                  <a:schemeClr val="tx1"/>
                </a:solidFill>
                <a:latin typeface="+mn-ea"/>
              </a:rPr>
              <a:t>네이버 지식</a:t>
            </a:r>
            <a:r>
              <a:rPr lang="en-US" altLang="ko-KR" sz="800">
                <a:solidFill>
                  <a:schemeClr val="tx1"/>
                </a:solidFill>
                <a:latin typeface="+mn-ea"/>
              </a:rPr>
              <a:t>in)-</a:t>
            </a:r>
            <a:endParaRPr lang="en-US" altLang="ko-KR" sz="80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5" name="그림 2"/>
          <p:cNvPicPr>
            <a:picLocks noChangeAspect="1"/>
          </p:cNvPicPr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6258127" y="1577308"/>
            <a:ext cx="2778369" cy="4624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중국의 반박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직사각형 13"/>
          <p:cNvSpPr txBox="1"/>
          <p:nvPr/>
        </p:nvSpPr>
        <p:spPr>
          <a:xfrm>
            <a:off x="287524" y="1232755"/>
            <a:ext cx="4824536" cy="53375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① 간도 실효지배 </a:t>
            </a:r>
            <a:r>
              <a:rPr lang="en-US" altLang="ko-KR" sz="2000" b="1">
                <a:solidFill>
                  <a:prstClr val="black"/>
                </a:solidFill>
              </a:rPr>
              <a:t>100</a:t>
            </a:r>
            <a:r>
              <a:rPr lang="ko-KR" altLang="en-US" sz="2000" b="1">
                <a:solidFill>
                  <a:prstClr val="black"/>
                </a:solidFill>
              </a:rPr>
              <a:t>년 이상</a:t>
            </a:r>
            <a:r>
              <a:rPr lang="en-US" altLang="ko-KR" sz="2000" b="1">
                <a:solidFill>
                  <a:prstClr val="black"/>
                </a:solidFill>
              </a:rPr>
              <a:t>(</a:t>
            </a:r>
            <a:r>
              <a:rPr lang="ko-KR" altLang="en-US" sz="2000" b="1">
                <a:solidFill>
                  <a:prstClr val="black"/>
                </a:solidFill>
              </a:rPr>
              <a:t>반박</a:t>
            </a:r>
            <a:r>
              <a:rPr lang="en-US" altLang="ko-KR" sz="2000" b="1">
                <a:solidFill>
                  <a:prstClr val="black"/>
                </a:solidFill>
              </a:rPr>
              <a:t>)</a:t>
            </a:r>
            <a:endParaRPr lang="en-US" altLang="ko-KR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선점의 원리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청일전쟁 이후 실효지배</a:t>
            </a:r>
            <a:r>
              <a:rPr lang="en-US" altLang="ko-KR" sz="2000">
                <a:solidFill>
                  <a:prstClr val="black"/>
                </a:solidFill>
              </a:rPr>
              <a:t>X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② 고려 이후 지도에 간도표기 </a:t>
            </a:r>
            <a:r>
              <a:rPr lang="en-US" altLang="ko-KR" sz="2000" b="1">
                <a:solidFill>
                  <a:prstClr val="black"/>
                </a:solidFill>
              </a:rPr>
              <a:t>X(</a:t>
            </a:r>
            <a:r>
              <a:rPr lang="ko-KR" altLang="en-US" sz="2000" b="1">
                <a:solidFill>
                  <a:prstClr val="black"/>
                </a:solidFill>
              </a:rPr>
              <a:t>반박</a:t>
            </a:r>
            <a:r>
              <a:rPr lang="en-US" altLang="ko-KR" sz="2000" b="1">
                <a:solidFill>
                  <a:prstClr val="black"/>
                </a:solidFill>
              </a:rPr>
              <a:t>)</a:t>
            </a:r>
            <a:endParaRPr lang="en-US" altLang="ko-KR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- 1718</a:t>
            </a:r>
            <a:r>
              <a:rPr lang="ko-KR" altLang="en-US" sz="2000">
                <a:solidFill>
                  <a:prstClr val="black"/>
                </a:solidFill>
              </a:rPr>
              <a:t>년 황여전람도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③ 한국은 지금  분단국가</a:t>
            </a:r>
            <a:r>
              <a:rPr lang="en-US" altLang="ko-KR" sz="2000" b="1">
                <a:solidFill>
                  <a:prstClr val="black"/>
                </a:solidFill>
              </a:rPr>
              <a:t>(</a:t>
            </a:r>
            <a:r>
              <a:rPr lang="ko-KR" altLang="en-US" sz="2000" b="1">
                <a:solidFill>
                  <a:prstClr val="black"/>
                </a:solidFill>
              </a:rPr>
              <a:t>반박</a:t>
            </a:r>
            <a:r>
              <a:rPr lang="en-US" altLang="ko-KR" sz="2000" b="1">
                <a:solidFill>
                  <a:prstClr val="black"/>
                </a:solidFill>
              </a:rPr>
              <a:t>)</a:t>
            </a:r>
            <a:endParaRPr lang="en-US" altLang="ko-KR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헌법 제 </a:t>
            </a:r>
            <a:r>
              <a:rPr lang="en-US" altLang="ko-KR" sz="2000">
                <a:solidFill>
                  <a:prstClr val="black"/>
                </a:solidFill>
              </a:rPr>
              <a:t>3</a:t>
            </a:r>
            <a:r>
              <a:rPr lang="ko-KR" altLang="en-US" sz="2000">
                <a:solidFill>
                  <a:prstClr val="black"/>
                </a:solidFill>
              </a:rPr>
              <a:t>조 의거 북한 전 지역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    </a:t>
            </a:r>
            <a:r>
              <a:rPr lang="ko-KR" altLang="en-US" sz="2000">
                <a:solidFill>
                  <a:prstClr val="black"/>
                </a:solidFill>
              </a:rPr>
              <a:t>대한민국 영토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남북 관계 발전에 관한 법률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④ 백두산 정계비 경계 기준</a:t>
            </a:r>
            <a:r>
              <a:rPr lang="en-US" altLang="ko-KR" sz="2000" b="1">
                <a:solidFill>
                  <a:prstClr val="black"/>
                </a:solidFill>
              </a:rPr>
              <a:t>(</a:t>
            </a:r>
            <a:r>
              <a:rPr lang="ko-KR" altLang="en-US" sz="2000" b="1">
                <a:solidFill>
                  <a:prstClr val="black"/>
                </a:solidFill>
              </a:rPr>
              <a:t>반박</a:t>
            </a:r>
            <a:r>
              <a:rPr lang="en-US" altLang="ko-KR" sz="2000" b="1">
                <a:solidFill>
                  <a:prstClr val="black"/>
                </a:solidFill>
              </a:rPr>
              <a:t>)</a:t>
            </a:r>
            <a:endParaRPr lang="en-US" altLang="ko-KR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토문강</a:t>
            </a:r>
            <a:r>
              <a:rPr lang="en-US" altLang="ko-KR" sz="2000">
                <a:solidFill>
                  <a:prstClr val="black"/>
                </a:solidFill>
              </a:rPr>
              <a:t>(</a:t>
            </a:r>
            <a:r>
              <a:rPr lang="ko-KR" altLang="en-US" sz="2000">
                <a:solidFill>
                  <a:prstClr val="black"/>
                </a:solidFill>
              </a:rPr>
              <a:t>土門江</a:t>
            </a:r>
            <a:r>
              <a:rPr lang="en-US" altLang="ko-KR" sz="2000">
                <a:solidFill>
                  <a:prstClr val="black"/>
                </a:solidFill>
              </a:rPr>
              <a:t>)</a:t>
            </a:r>
            <a:r>
              <a:rPr lang="ko-KR" altLang="en-US" sz="2000">
                <a:solidFill>
                  <a:prstClr val="black"/>
                </a:solidFill>
              </a:rPr>
              <a:t> 두만강</a:t>
            </a:r>
            <a:r>
              <a:rPr lang="en-US" altLang="ko-KR" sz="2000">
                <a:solidFill>
                  <a:prstClr val="black"/>
                </a:solidFill>
              </a:rPr>
              <a:t>(</a:t>
            </a:r>
            <a:r>
              <a:rPr lang="ko-KR" altLang="en-US" sz="2000">
                <a:solidFill>
                  <a:prstClr val="black"/>
                </a:solidFill>
              </a:rPr>
              <a:t>豆滿江</a:t>
            </a:r>
            <a:r>
              <a:rPr lang="en-US" altLang="ko-KR" sz="2000">
                <a:solidFill>
                  <a:prstClr val="black"/>
                </a:solidFill>
              </a:rPr>
              <a:t>)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</a:rPr>
              <a:t>&lt;</a:t>
            </a:r>
            <a:r>
              <a:rPr lang="ko-KR" altLang="en-US" sz="800">
                <a:solidFill>
                  <a:prstClr val="black"/>
                </a:solidFill>
              </a:rPr>
              <a:t>출처</a:t>
            </a:r>
            <a:r>
              <a:rPr lang="en-US" altLang="ko-KR" sz="800">
                <a:solidFill>
                  <a:prstClr val="black"/>
                </a:solidFill>
              </a:rPr>
              <a:t>&gt; </a:t>
            </a:r>
            <a:r>
              <a:rPr lang="en-US" altLang="ko-KR" sz="800">
                <a:solidFill>
                  <a:prstClr val="black"/>
                </a:solidFill>
                <a:hlinkClick r:id="rId3"/>
              </a:rPr>
              <a:t>http://m.blog.daum.net/_blog/_m/articleView.do?blogid=03SBF&amp;articleno=15816152</a:t>
            </a:r>
            <a:r>
              <a:rPr lang="en-US" altLang="ko-KR" sz="800">
                <a:solidFill>
                  <a:prstClr val="black"/>
                </a:solidFill>
              </a:rPr>
              <a:t> – </a:t>
            </a:r>
            <a:r>
              <a:rPr lang="ko-KR" altLang="en-US" sz="800">
                <a:solidFill>
                  <a:prstClr val="black"/>
                </a:solidFill>
              </a:rPr>
              <a:t>간도영유권 분쟁</a:t>
            </a:r>
            <a:r>
              <a:rPr lang="en-US" altLang="ko-KR" sz="800">
                <a:solidFill>
                  <a:prstClr val="black"/>
                </a:solidFill>
              </a:rPr>
              <a:t>(</a:t>
            </a:r>
            <a:r>
              <a:rPr lang="ko-KR" altLang="en-US" sz="800">
                <a:solidFill>
                  <a:prstClr val="black"/>
                </a:solidFill>
              </a:rPr>
              <a:t>간도는 누구의 영토인가</a:t>
            </a:r>
            <a:r>
              <a:rPr lang="en-US" altLang="ko-KR" sz="800">
                <a:solidFill>
                  <a:prstClr val="black"/>
                </a:solidFill>
              </a:rPr>
              <a:t>?)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  <a:hlinkClick r:id="rId4"/>
              </a:rPr>
              <a:t>http://blog.joins.com/media/folderlistslide.asp?uid=sakun&amp;folder=2&amp;list_id=3021140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</a:rPr>
              <a:t>-18</a:t>
            </a:r>
            <a:r>
              <a:rPr lang="ko-KR" altLang="en-US" sz="800">
                <a:solidFill>
                  <a:prstClr val="black"/>
                </a:solidFill>
              </a:rPr>
              <a:t>세기 중국지도</a:t>
            </a:r>
            <a:r>
              <a:rPr lang="en-US" altLang="ko-KR" sz="800">
                <a:solidFill>
                  <a:prstClr val="black"/>
                </a:solidFill>
              </a:rPr>
              <a:t>’</a:t>
            </a:r>
            <a:r>
              <a:rPr lang="ko-KR" altLang="en-US" sz="800">
                <a:solidFill>
                  <a:prstClr val="black"/>
                </a:solidFill>
              </a:rPr>
              <a:t>간도는 조선땅</a:t>
            </a:r>
            <a:r>
              <a:rPr lang="en-US" altLang="ko-KR" sz="800">
                <a:solidFill>
                  <a:prstClr val="black"/>
                </a:solidFill>
              </a:rPr>
              <a:t>’-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</a:rPr>
              <a:t>&lt;</a:t>
            </a:r>
            <a:r>
              <a:rPr lang="ko-KR" altLang="en-US" sz="800">
                <a:solidFill>
                  <a:prstClr val="black"/>
                </a:solidFill>
              </a:rPr>
              <a:t>출처</a:t>
            </a:r>
            <a:r>
              <a:rPr lang="en-US" altLang="ko-KR" sz="800">
                <a:solidFill>
                  <a:prstClr val="black"/>
                </a:solidFill>
              </a:rPr>
              <a:t>&gt;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  <a:hlinkClick r:id="rId5"/>
              </a:rPr>
              <a:t>http://weekly.chosun.com/client/news/viw.asp?ctcd=c02&amp;nNewsNumb=002315100011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solidFill>
                  <a:prstClr val="black"/>
                </a:solidFill>
              </a:rPr>
              <a:t>-</a:t>
            </a:r>
            <a:r>
              <a:rPr lang="ko-KR" altLang="en-US" sz="800">
                <a:solidFill>
                  <a:prstClr val="black"/>
                </a:solidFill>
              </a:rPr>
              <a:t>간도 영유권 분쟁 남ㆍ북한은 공동으로 지위를 갖는다</a:t>
            </a:r>
            <a:r>
              <a:rPr lang="en-US" altLang="ko-KR" sz="800">
                <a:solidFill>
                  <a:prstClr val="black"/>
                </a:solidFill>
              </a:rPr>
              <a:t>-</a:t>
            </a:r>
            <a:endParaRPr lang="en-US" altLang="ko-KR" sz="800">
              <a:solidFill>
                <a:prstClr val="black"/>
              </a:solidFill>
            </a:endParaRPr>
          </a:p>
        </p:txBody>
      </p:sp>
      <p:pic>
        <p:nvPicPr>
          <p:cNvPr id="15" name="그림 4"/>
          <p:cNvPicPr>
            <a:picLocks noChangeAspect="1"/>
          </p:cNvPicPr>
          <p:nvPr/>
        </p:nvPicPr>
        <p:blipFill rotWithShape="1">
          <a:blip r:embed="rId6">
            <a:alphaModFix/>
            <a:lum/>
          </a:blip>
          <a:srcRect b="22540"/>
          <a:stretch>
            <a:fillRect/>
          </a:stretch>
        </p:blipFill>
        <p:spPr>
          <a:xfrm>
            <a:off x="5881103" y="1304764"/>
            <a:ext cx="2903365" cy="378042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한국주장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107502" y="944724"/>
            <a:ext cx="5220582" cy="576055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000" b="1">
                <a:solidFill>
                  <a:prstClr val="black"/>
                </a:solidFill>
              </a:rPr>
              <a:t>① 선점의 원칙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- </a:t>
            </a:r>
            <a:r>
              <a:rPr lang="ko-KR" altLang="en-US" sz="2000">
                <a:solidFill>
                  <a:prstClr val="black"/>
                </a:solidFill>
              </a:rPr>
              <a:t>국제법적 효력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</a:t>
            </a:r>
            <a:r>
              <a:rPr lang="ko-KR" altLang="en-US" sz="2000">
                <a:solidFill>
                  <a:prstClr val="black"/>
                </a:solidFill>
              </a:rPr>
              <a:t>  </a:t>
            </a:r>
            <a:r>
              <a:rPr lang="en-US" altLang="ko-KR" sz="2000">
                <a:solidFill>
                  <a:prstClr val="black"/>
                </a:solidFill>
              </a:rPr>
              <a:t>- </a:t>
            </a:r>
            <a:r>
              <a:rPr lang="ko-KR" altLang="en-US" sz="2000">
                <a:solidFill>
                  <a:prstClr val="black"/>
                </a:solidFill>
              </a:rPr>
              <a:t>고조선 때부터 실효적 지배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② 불법적인 을사늑약ㆍ간도조약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고종 황제의 수결</a:t>
            </a:r>
            <a:r>
              <a:rPr lang="en-US" altLang="ko-KR" sz="2000">
                <a:solidFill>
                  <a:prstClr val="black"/>
                </a:solidFill>
              </a:rPr>
              <a:t>X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- 2004</a:t>
            </a:r>
            <a:r>
              <a:rPr lang="ko-KR" altLang="en-US" sz="2000">
                <a:solidFill>
                  <a:prstClr val="black"/>
                </a:solidFill>
              </a:rPr>
              <a:t>년 국정감사 간도협약 법적 무효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endParaRPr lang="en-US" altLang="ko-KR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 </a:t>
            </a:r>
            <a:r>
              <a:rPr lang="ko-KR" altLang="en-US" sz="2000" b="1">
                <a:solidFill>
                  <a:prstClr val="black"/>
                </a:solidFill>
              </a:rPr>
              <a:t>③ 백두산 정계비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zh-TW" altLang="en-US" sz="2000"/>
              <a:t>西爲鴨綠</a:t>
            </a:r>
            <a:r>
              <a:rPr lang="en-US" altLang="zh-TW" sz="2000"/>
              <a:t>, </a:t>
            </a:r>
            <a:r>
              <a:rPr lang="zh-TW" altLang="en-US" sz="2000"/>
              <a:t>東爲土門</a:t>
            </a:r>
            <a:endParaRPr lang="zh-TW" altLang="en-US" sz="2000"/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두만강</a:t>
            </a:r>
            <a:r>
              <a:rPr lang="en-US" altLang="ko-KR" sz="2000">
                <a:solidFill>
                  <a:prstClr val="black"/>
                </a:solidFill>
              </a:rPr>
              <a:t>X, </a:t>
            </a:r>
            <a:r>
              <a:rPr lang="ko-KR" altLang="en-US" sz="2000">
                <a:solidFill>
                  <a:prstClr val="black"/>
                </a:solidFill>
              </a:rPr>
              <a:t>토문강</a:t>
            </a:r>
            <a:r>
              <a:rPr lang="en-US" altLang="ko-KR" sz="2000">
                <a:solidFill>
                  <a:prstClr val="black"/>
                </a:solidFill>
              </a:rPr>
              <a:t>O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 b="1">
                <a:solidFill>
                  <a:prstClr val="black"/>
                </a:solidFill>
              </a:rPr>
              <a:t>  </a:t>
            </a:r>
            <a:r>
              <a:rPr lang="ko-KR" altLang="en-US" sz="2000" b="1">
                <a:solidFill>
                  <a:prstClr val="black"/>
                </a:solidFill>
              </a:rPr>
              <a:t>④ 간도지역 주민비율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- 1900</a:t>
            </a:r>
            <a:r>
              <a:rPr lang="ko-KR" altLang="en-US" sz="2000">
                <a:solidFill>
                  <a:prstClr val="black"/>
                </a:solidFill>
              </a:rPr>
              <a:t>년대 이후 한인 이주자 </a:t>
            </a:r>
            <a:r>
              <a:rPr lang="en-US" altLang="ko-KR" sz="2000">
                <a:solidFill>
                  <a:prstClr val="black"/>
                </a:solidFill>
              </a:rPr>
              <a:t>80%</a:t>
            </a:r>
            <a:r>
              <a:rPr lang="ko-KR" altLang="en-US" sz="2000">
                <a:solidFill>
                  <a:prstClr val="black"/>
                </a:solidFill>
              </a:rPr>
              <a:t>이상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   (13</a:t>
            </a:r>
            <a:r>
              <a:rPr lang="ko-KR" altLang="en-US" sz="2000">
                <a:solidFill>
                  <a:prstClr val="black"/>
                </a:solidFill>
              </a:rPr>
              <a:t>만명 중 </a:t>
            </a:r>
            <a:r>
              <a:rPr lang="en-US" altLang="ko-KR" sz="2000">
                <a:solidFill>
                  <a:prstClr val="black"/>
                </a:solidFill>
              </a:rPr>
              <a:t>10</a:t>
            </a:r>
            <a:r>
              <a:rPr lang="ko-KR" altLang="en-US" sz="2000">
                <a:solidFill>
                  <a:prstClr val="black"/>
                </a:solidFill>
              </a:rPr>
              <a:t>만명 이상 한인</a:t>
            </a:r>
            <a:r>
              <a:rPr lang="en-US" altLang="ko-KR" sz="2000">
                <a:solidFill>
                  <a:prstClr val="black"/>
                </a:solidFill>
              </a:rPr>
              <a:t>)</a:t>
            </a:r>
            <a:endParaRPr lang="en-US" altLang="ko-KR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   - </a:t>
            </a:r>
            <a:r>
              <a:rPr lang="ko-KR" altLang="en-US" sz="2000">
                <a:solidFill>
                  <a:prstClr val="black"/>
                </a:solidFill>
              </a:rPr>
              <a:t>두만강 대안쪽 한인 독점</a:t>
            </a:r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 sz="2000">
                <a:solidFill>
                  <a:prstClr val="black"/>
                </a:solidFill>
              </a:rPr>
              <a:t>  </a:t>
            </a:r>
            <a:r>
              <a:rPr lang="en-US" altLang="ko-KR" sz="800">
                <a:solidFill>
                  <a:prstClr val="black"/>
                </a:solidFill>
              </a:rPr>
              <a:t>&lt;</a:t>
            </a:r>
            <a:r>
              <a:rPr lang="ko-KR" altLang="en-US" sz="800">
                <a:solidFill>
                  <a:prstClr val="black"/>
                </a:solidFill>
              </a:rPr>
              <a:t>출처</a:t>
            </a:r>
            <a:r>
              <a:rPr lang="en-US" altLang="ko-KR" sz="800">
                <a:solidFill>
                  <a:prstClr val="black"/>
                </a:solidFill>
              </a:rPr>
              <a:t>&gt;</a:t>
            </a:r>
            <a:endParaRPr lang="en-US" altLang="ko-KR" sz="800">
              <a:solidFill>
                <a:prstClr val="black"/>
              </a:solidFill>
            </a:endParaRPr>
          </a:p>
          <a:p>
            <a:pPr lvl="0"/>
            <a:r>
              <a:rPr lang="en-US" altLang="ko-KR" sz="800">
                <a:latin typeface="+mn-ea"/>
                <a:hlinkClick r:id="rId3"/>
              </a:rPr>
              <a:t>http://m.blog.daum.net/_blog/_m/articleView.do?blogid=03SBF&amp;articleno=15816152 </a:t>
            </a:r>
            <a:endParaRPr lang="en-US" altLang="ko-KR" sz="800">
              <a:latin typeface="+mn-ea"/>
            </a:endParaRPr>
          </a:p>
          <a:p>
            <a:pPr lvl="0"/>
            <a:r>
              <a:rPr lang="en-US" altLang="ko-KR" sz="800">
                <a:latin typeface="+mn-ea"/>
              </a:rPr>
              <a:t>– </a:t>
            </a:r>
            <a:r>
              <a:rPr lang="ko-KR" altLang="en-US" sz="800">
                <a:latin typeface="+mn-ea"/>
              </a:rPr>
              <a:t>간도영유권 분쟁</a:t>
            </a:r>
            <a:r>
              <a:rPr lang="en-US" altLang="ko-KR" sz="800">
                <a:latin typeface="+mn-ea"/>
              </a:rPr>
              <a:t>(</a:t>
            </a:r>
            <a:r>
              <a:rPr lang="ko-KR" altLang="en-US" sz="800">
                <a:latin typeface="+mn-ea"/>
              </a:rPr>
              <a:t>간도는 누구의 영토인가</a:t>
            </a:r>
            <a:r>
              <a:rPr lang="en-US" altLang="ko-KR" sz="800">
                <a:latin typeface="+mn-ea"/>
              </a:rPr>
              <a:t>?)-</a:t>
            </a:r>
            <a:endParaRPr lang="en-US" altLang="ko-KR" sz="800">
              <a:latin typeface="+mn-ea"/>
            </a:endParaRPr>
          </a:p>
          <a:p>
            <a:pPr lvl="0"/>
            <a:r>
              <a:rPr lang="en-US" altLang="ko-KR" sz="800">
                <a:latin typeface="+mn-ea"/>
                <a:hlinkClick r:id="rId4"/>
              </a:rPr>
              <a:t>https://www.youtube.com/watch?v=FrFkZjtYICo</a:t>
            </a:r>
            <a:endParaRPr lang="en-US" altLang="ko-KR" sz="800">
              <a:latin typeface="+mn-ea"/>
            </a:endParaRPr>
          </a:p>
          <a:p>
            <a:pPr lvl="0"/>
            <a:r>
              <a:rPr lang="en-US" altLang="ko-KR" sz="800">
                <a:latin typeface="+mn-ea"/>
              </a:rPr>
              <a:t>-</a:t>
            </a:r>
            <a:r>
              <a:rPr lang="ko-KR" altLang="en-US" sz="800">
                <a:latin typeface="+mn-ea"/>
              </a:rPr>
              <a:t>을사늑약 바로알기</a:t>
            </a:r>
            <a:r>
              <a:rPr lang="en-US" altLang="ko-KR" sz="800">
                <a:latin typeface="+mn-ea"/>
              </a:rPr>
              <a:t>(Youtube)-</a:t>
            </a:r>
            <a:endParaRPr lang="en-US" altLang="ko-KR" sz="800">
              <a:latin typeface="+mn-ea"/>
            </a:endParaRPr>
          </a:p>
        </p:txBody>
      </p:sp>
      <p:pic>
        <p:nvPicPr>
          <p:cNvPr id="14" name="그림 2"/>
          <p:cNvPicPr>
            <a:picLocks noChangeAspect="1"/>
          </p:cNvPicPr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5377835" y="1628800"/>
            <a:ext cx="3550649" cy="406845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8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간도영유권문제 발단원인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일본이 팔아넘긴 땅, 간도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431540" y="1520787"/>
            <a:ext cx="4356484" cy="490668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000" b="1">
                <a:solidFill>
                  <a:schemeClr val="tx1"/>
                </a:solidFill>
              </a:rPr>
              <a:t>을사늑약</a:t>
            </a:r>
            <a:endParaRPr lang="ko-KR" altLang="en-US" sz="2000" b="1">
              <a:solidFill>
                <a:schemeClr val="tx1"/>
              </a:solidFill>
            </a:endParaRPr>
          </a:p>
          <a:p>
            <a:pPr lvl="0"/>
            <a:endParaRPr lang="ko-KR" altLang="en-US" sz="2000"/>
          </a:p>
          <a:p>
            <a:pPr lvl="0"/>
            <a:r>
              <a:rPr lang="en-US" altLang="ko-KR" sz="2000"/>
              <a:t>1905</a:t>
            </a:r>
            <a:r>
              <a:rPr lang="ko-KR" altLang="en-US" sz="2000"/>
              <a:t>년 일본이 한국의 외교권을 박탈하기 위해 </a:t>
            </a:r>
            <a:r>
              <a:rPr lang="ko-KR" altLang="en-US" sz="2000">
                <a:solidFill>
                  <a:srgbClr val="ff0000"/>
                </a:solidFill>
              </a:rPr>
              <a:t>강제로</a:t>
            </a:r>
            <a:r>
              <a:rPr lang="ko-KR" altLang="en-US" sz="2000"/>
              <a:t> 체결한 조약</a:t>
            </a:r>
            <a:r>
              <a:rPr lang="en-US" altLang="ko-KR" sz="2000"/>
              <a:t>.</a:t>
            </a:r>
            <a:endParaRPr lang="en-US" altLang="ko-KR" sz="2000"/>
          </a:p>
          <a:p>
            <a:pPr lvl="0"/>
            <a:endParaRPr lang="en-US" altLang="ko-KR" sz="2000"/>
          </a:p>
          <a:p>
            <a:pPr lvl="0"/>
            <a:r>
              <a:rPr lang="ko-KR" altLang="en-US" sz="2000"/>
              <a:t>을사늑약은 을사</a:t>
            </a:r>
            <a:r>
              <a:rPr lang="en-US" altLang="ko-KR" sz="2000"/>
              <a:t>5</a:t>
            </a:r>
            <a:r>
              <a:rPr lang="ko-KR" altLang="en-US" sz="2000"/>
              <a:t>적의 사인만 있을 뿐</a:t>
            </a:r>
            <a:r>
              <a:rPr lang="en-US" altLang="ko-KR" sz="2000"/>
              <a:t>,</a:t>
            </a:r>
            <a:r>
              <a:rPr lang="ko-KR" altLang="en-US" sz="2000"/>
              <a:t> 고종은 을사조약에 결국 도장을 찍지 않았다</a:t>
            </a:r>
            <a:r>
              <a:rPr lang="en-US" altLang="ko-KR" sz="2000"/>
              <a:t>. </a:t>
            </a:r>
            <a:r>
              <a:rPr lang="ko-KR" altLang="en-US" sz="2000"/>
              <a:t>또한</a:t>
            </a:r>
            <a:r>
              <a:rPr lang="en-US" altLang="ko-KR" sz="2000"/>
              <a:t>, </a:t>
            </a:r>
            <a:r>
              <a:rPr lang="ko-KR" altLang="en-US" sz="2000"/>
              <a:t>국제 조약에 필요한 형식적인 요건을 갖추지 못한데다가 첫머리에 조약의 명칭조차 없이 비어 있어 국제 조약으로 인정하기 어렵다</a:t>
            </a:r>
            <a:r>
              <a:rPr lang="en-US" altLang="ko-KR" sz="2000"/>
              <a:t>.</a:t>
            </a:r>
            <a:endParaRPr lang="en-US" altLang="ko-KR" sz="2000"/>
          </a:p>
          <a:p>
            <a:pPr lvl="0"/>
            <a:endParaRPr lang="en-US" altLang="ko-KR" sz="2000"/>
          </a:p>
          <a:p>
            <a:pPr lvl="0"/>
            <a:endParaRPr lang="en-US" altLang="ko-KR" sz="2000"/>
          </a:p>
          <a:p>
            <a:pPr algn="r"/>
            <a:r>
              <a:rPr lang="en-US" altLang="ko-KR" sz="1200">
                <a:solidFill>
                  <a:schemeClr val="tx1"/>
                </a:solidFill>
              </a:rPr>
              <a:t>조약: 문서에 의한 국가 간의 합의</a:t>
            </a:r>
            <a:endParaRPr lang="en-US" altLang="ko-KR" sz="1200">
              <a:solidFill>
                <a:schemeClr val="tx1"/>
              </a:solidFill>
            </a:endParaRPr>
          </a:p>
          <a:p>
            <a:pPr algn="r"/>
            <a:r>
              <a:rPr lang="en-US" altLang="ko-KR" sz="1200">
                <a:solidFill>
                  <a:schemeClr val="tx1"/>
                </a:solidFill>
              </a:rPr>
              <a:t>늑약: 억지로 맺은 조약</a:t>
            </a:r>
            <a:endParaRPr lang="en-US" altLang="ko-KR" sz="1200">
              <a:solidFill>
                <a:schemeClr val="tx1"/>
              </a:solidFill>
            </a:endParaRPr>
          </a:p>
          <a:p>
            <a:pPr algn="r"/>
            <a:endParaRPr lang="en-US" altLang="ko-KR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백두산정계비가 말하는 토문강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359532" y="1196752"/>
            <a:ext cx="4968552" cy="545931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000" b="1">
                <a:solidFill>
                  <a:prstClr val="black"/>
                </a:solidFill>
              </a:rPr>
              <a:t>백두산 정계비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en-US" altLang="ko-KR">
                <a:solidFill>
                  <a:prstClr val="black"/>
                </a:solidFill>
              </a:rPr>
              <a:t>1712</a:t>
            </a:r>
            <a:r>
              <a:rPr lang="ko-KR" altLang="en-US">
                <a:solidFill>
                  <a:prstClr val="black"/>
                </a:solidFill>
              </a:rPr>
              <a:t>년</a:t>
            </a:r>
            <a:r>
              <a:rPr lang="en-US" altLang="ko-KR">
                <a:solidFill>
                  <a:prstClr val="black"/>
                </a:solidFill>
              </a:rPr>
              <a:t>(</a:t>
            </a:r>
            <a:r>
              <a:rPr lang="ko-KR" altLang="en-US">
                <a:solidFill>
                  <a:prstClr val="black"/>
                </a:solidFill>
              </a:rPr>
              <a:t>숙종 </a:t>
            </a:r>
            <a:r>
              <a:rPr lang="en-US" altLang="ko-KR">
                <a:solidFill>
                  <a:prstClr val="black"/>
                </a:solidFill>
              </a:rPr>
              <a:t>38</a:t>
            </a:r>
            <a:r>
              <a:rPr lang="ko-KR" altLang="en-US">
                <a:solidFill>
                  <a:prstClr val="black"/>
                </a:solidFill>
              </a:rPr>
              <a:t>년</a:t>
            </a:r>
            <a:r>
              <a:rPr lang="en-US" altLang="ko-KR">
                <a:solidFill>
                  <a:prstClr val="black"/>
                </a:solidFill>
              </a:rPr>
              <a:t>) </a:t>
            </a:r>
            <a:r>
              <a:rPr lang="ko-KR" altLang="en-US">
                <a:solidFill>
                  <a:prstClr val="black"/>
                </a:solidFill>
              </a:rPr>
              <a:t>백두산에 세운 비석으로 조선과 청나라의 국경선을 표시한 경계비</a:t>
            </a:r>
            <a:r>
              <a:rPr lang="en-US" altLang="ko-KR">
                <a:solidFill>
                  <a:prstClr val="black"/>
                </a:solidFill>
              </a:rPr>
              <a:t>.</a:t>
            </a:r>
            <a:endParaRPr lang="en-US" altLang="ko-KR">
              <a:solidFill>
                <a:prstClr val="black"/>
              </a:solidFill>
            </a:endParaRPr>
          </a:p>
          <a:p>
            <a:pPr lvl="0"/>
            <a:endParaRPr lang="en-US" altLang="ko-KR">
              <a:solidFill>
                <a:prstClr val="black"/>
              </a:solidFill>
            </a:endParaRPr>
          </a:p>
          <a:p>
            <a:pPr lvl="0"/>
            <a:r>
              <a:rPr lang="ko-KR" altLang="en-US">
                <a:solidFill>
                  <a:prstClr val="black"/>
                </a:solidFill>
              </a:rPr>
              <a:t>주요 내용은 </a:t>
            </a:r>
            <a:r>
              <a:rPr lang="en-US" altLang="ko-KR">
                <a:solidFill>
                  <a:prstClr val="black"/>
                </a:solidFill>
              </a:rPr>
              <a:t>'</a:t>
            </a:r>
            <a:r>
              <a:rPr lang="ko-KR" altLang="en-US">
                <a:solidFill>
                  <a:prstClr val="black"/>
                </a:solidFill>
              </a:rPr>
              <a:t>서쪽으로 압록강과 동쪽으로 </a:t>
            </a:r>
            <a:r>
              <a:rPr lang="ko-KR" altLang="en-US">
                <a:solidFill>
                  <a:srgbClr val="ff0000"/>
                </a:solidFill>
              </a:rPr>
              <a:t>토문강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土門江</a:t>
            </a:r>
            <a:r>
              <a:rPr lang="en-US" altLang="ko-KR">
                <a:solidFill>
                  <a:srgbClr val="ff0000"/>
                </a:solidFill>
              </a:rPr>
              <a:t>)</a:t>
            </a:r>
            <a:r>
              <a:rPr lang="ko-KR" altLang="en-US">
                <a:solidFill>
                  <a:prstClr val="black"/>
                </a:solidFill>
              </a:rPr>
              <a:t>을 경계로 삼아 양국의 국경을 확정한다</a:t>
            </a:r>
            <a:r>
              <a:rPr lang="en-US" altLang="ko-KR">
                <a:solidFill>
                  <a:prstClr val="black"/>
                </a:solidFill>
              </a:rPr>
              <a:t>'</a:t>
            </a:r>
            <a:r>
              <a:rPr lang="ko-KR" altLang="en-US">
                <a:solidFill>
                  <a:prstClr val="black"/>
                </a:solidFill>
              </a:rPr>
              <a:t>는 것이었다</a:t>
            </a:r>
            <a:endParaRPr lang="ko-KR" altLang="en-US">
              <a:solidFill>
                <a:prstClr val="black"/>
              </a:solidFill>
            </a:endParaRPr>
          </a:p>
          <a:p>
            <a:pPr lvl="0"/>
            <a:endParaRPr lang="ko-KR" altLang="en-US" sz="2000">
              <a:solidFill>
                <a:prstClr val="black"/>
              </a:solidFill>
            </a:endParaRPr>
          </a:p>
          <a:p>
            <a:pPr lvl="0"/>
            <a:r>
              <a:rPr lang="ko-KR" altLang="en-US" sz="2000" b="1">
                <a:solidFill>
                  <a:prstClr val="black"/>
                </a:solidFill>
              </a:rPr>
              <a:t>양국의 주장</a:t>
            </a:r>
            <a:endParaRPr lang="ko-KR" altLang="en-US" sz="2000" b="1">
              <a:solidFill>
                <a:prstClr val="black"/>
              </a:solidFill>
            </a:endParaRPr>
          </a:p>
          <a:p>
            <a:pPr lvl="0"/>
            <a:endParaRPr lang="ko-KR" altLang="en-US" sz="2000" b="1">
              <a:solidFill>
                <a:prstClr val="black"/>
              </a:solidFill>
            </a:endParaRPr>
          </a:p>
          <a:p>
            <a:pPr lvl="0"/>
            <a:r>
              <a:rPr lang="ko-KR" altLang="en-US">
                <a:solidFill>
                  <a:schemeClr val="tx1"/>
                </a:solidFill>
              </a:rPr>
              <a:t>조선은 토문강이 백두산 천지에서 발원하여 북으로 흐르는 쑹화강의 한 지류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청나라는 두만강이라 주장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endParaRPr lang="en-US" altLang="ko-KR">
              <a:solidFill>
                <a:schemeClr val="tx1"/>
              </a:solidFill>
            </a:endParaRPr>
          </a:p>
          <a:p>
            <a:pPr lvl="0"/>
            <a:endParaRPr lang="en-US" altLang="ko-KR">
              <a:solidFill>
                <a:schemeClr val="tx1"/>
              </a:solidFill>
            </a:endParaRPr>
          </a:p>
          <a:p>
            <a:pPr lvl="0"/>
            <a:r>
              <a:rPr lang="ko-KR" altLang="en-US">
                <a:solidFill>
                  <a:schemeClr val="tx1"/>
                </a:solidFill>
              </a:rPr>
              <a:t>양국은 이 문제로 인해 </a:t>
            </a:r>
            <a:r>
              <a:rPr lang="en-US" altLang="ko-KR">
                <a:solidFill>
                  <a:schemeClr val="tx1"/>
                </a:solidFill>
              </a:rPr>
              <a:t>1885</a:t>
            </a:r>
            <a:r>
              <a:rPr lang="ko-KR" altLang="en-US">
                <a:solidFill>
                  <a:schemeClr val="tx1"/>
                </a:solidFill>
              </a:rPr>
              <a:t>년</a:t>
            </a:r>
            <a:r>
              <a:rPr lang="en-US" altLang="ko-KR">
                <a:solidFill>
                  <a:schemeClr val="tx1"/>
                </a:solidFill>
              </a:rPr>
              <a:t>,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1887</a:t>
            </a:r>
            <a:r>
              <a:rPr lang="ko-KR" altLang="en-US">
                <a:solidFill>
                  <a:schemeClr val="tx1"/>
                </a:solidFill>
              </a:rPr>
              <a:t>년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ko-KR" altLang="en-US">
                <a:solidFill>
                  <a:schemeClr val="tx1"/>
                </a:solidFill>
              </a:rPr>
              <a:t>두 차례에 걸쳐 </a:t>
            </a:r>
            <a:r>
              <a:rPr lang="en-US" altLang="ko-KR">
                <a:solidFill>
                  <a:schemeClr val="tx1"/>
                </a:solidFill>
              </a:rPr>
              <a:t>'</a:t>
            </a:r>
            <a:r>
              <a:rPr lang="ko-KR" altLang="en-US">
                <a:solidFill>
                  <a:schemeClr val="tx1"/>
                </a:solidFill>
              </a:rPr>
              <a:t>국경 협상</a:t>
            </a:r>
            <a:r>
              <a:rPr lang="en-US" altLang="ko-KR">
                <a:solidFill>
                  <a:schemeClr val="tx1"/>
                </a:solidFill>
              </a:rPr>
              <a:t>'</a:t>
            </a:r>
            <a:r>
              <a:rPr lang="ko-KR" altLang="en-US">
                <a:solidFill>
                  <a:schemeClr val="tx1"/>
                </a:solidFill>
              </a:rPr>
              <a:t>을 벌였다</a:t>
            </a:r>
            <a:r>
              <a:rPr lang="en-US" altLang="ko-KR">
                <a:solidFill>
                  <a:schemeClr val="tx1"/>
                </a:solidFill>
              </a:rPr>
              <a:t>. </a:t>
            </a:r>
            <a:r>
              <a:rPr lang="ko-KR" altLang="en-US">
                <a:solidFill>
                  <a:schemeClr val="tx1"/>
                </a:solidFill>
              </a:rPr>
              <a:t>그러나 두차례 회담에도 불구하고 간도 지역을 둘러싼 양측의 협상은 이견을 좁히지 못했다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endParaRPr lang="en-US" altLang="ko-KR">
              <a:solidFill>
                <a:schemeClr val="tx1"/>
              </a:solidFill>
            </a:endParaRPr>
          </a:p>
        </p:txBody>
      </p:sp>
      <p:pic>
        <p:nvPicPr>
          <p:cNvPr id="14" name="그림 2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5436096" y="1916832"/>
            <a:ext cx="3132347" cy="403244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출처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87524" y="1010439"/>
            <a:ext cx="6768751" cy="584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>
                <a:hlinkClick r:id="rId3"/>
              </a:rPr>
              <a:t>http://terms.naver.com/entry.nhn?docId=2457403&amp;cid=46623&amp;categoryId=46623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>
                <a:hlinkClick r:id="rId4"/>
              </a:rPr>
              <a:t>http://terms.naver.com/entry.nhn?docId=540695&amp;cid=46623&amp;categoryId=46623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>
                <a:hlinkClick r:id="rId5"/>
              </a:rPr>
              <a:t>http://terms.naver.com/entry.nhn?docId=957687&amp;cid=47306&amp;categoryId=47306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>
                <a:hlinkClick r:id="rId6"/>
              </a:rPr>
              <a:t>http://terms.naver.com/entry.nhn?docId=922656&amp;cid=47322&amp;categoryId=47322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>
                <a:hlinkClick r:id="rId7"/>
              </a:rPr>
              <a:t>http://terms.naver.com/entry.nhn?docId=1153096&amp;cid=40942&amp;categoryId=33213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>
                <a:hlinkClick r:id="rId8"/>
              </a:rPr>
              <a:t>http://m.kin.naver.com/mobile/qna/detail.nhn?d1id=13&amp;dirId=130102&amp;docId=160925291&amp;qb=6rCE64+EIOyYgeycoOq2jOusuOygnCDsm5Dsnbg=&amp;enc=utf8&amp;section=kin&amp;rank=1&amp;search_sort=0&amp;spq=0</a:t>
            </a:r>
            <a:endParaRPr lang="en-US" altLang="ko-KR"/>
          </a:p>
          <a:p>
            <a:pPr lvl="0"/>
            <a:endParaRPr lang="en-US" altLang="ko-KR"/>
          </a:p>
          <a:p>
            <a:pPr lvl="0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619672" y="332656"/>
            <a:ext cx="4640658" cy="75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4400" b="1">
                <a:solidFill>
                  <a:schemeClr val="tx1">
                    <a:lumMod val="65000"/>
                    <a:lumOff val="35000"/>
                  </a:schemeClr>
                </a:solidFill>
              </a:rPr>
              <a:t>목차</a:t>
            </a:r>
            <a:endParaRPr lang="ko-KR" altLang="en-US" sz="4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397" y="1307720"/>
            <a:ext cx="5688632" cy="45317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. 간도정의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1939181"/>
            <a:ext cx="5688632" cy="45298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2. 간도협약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605" y="2588812"/>
            <a:ext cx="5688632" cy="4533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3. 한중간도영유권분쟁의 분석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397" y="3289074"/>
            <a:ext cx="5688632" cy="4533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4. 간도영유권문제 발단원인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623392" y="6156509"/>
            <a:ext cx="5688632" cy="4531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8. 간도영유권 확보를 위한 해결방안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619780" y="4010000"/>
            <a:ext cx="5688632" cy="4524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5. 간도영유권분쟁해결을 위한 대응전략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35708" y="5461773"/>
            <a:ext cx="5688632" cy="45322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7. 간도영유권에관한 한국과중국의주장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611559" y="4735522"/>
            <a:ext cx="5688633" cy="45318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6. 간도영토분쟁의 관련사례검토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296652"/>
            <a:ext cx="9144000" cy="63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 정의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직사각형 2"/>
          <p:cNvSpPr/>
          <p:nvPr/>
        </p:nvSpPr>
        <p:spPr>
          <a:xfrm>
            <a:off x="71500" y="1700808"/>
            <a:ext cx="10532064" cy="420278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200000"/>
              </a:lnSpc>
            </a:pPr>
            <a:r>
              <a:rPr lang="ko-KR" altLang="en-US">
                <a:solidFill>
                  <a:srgbClr val="000000"/>
                </a:solidFill>
              </a:rPr>
              <a:t>간도는 종성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鍾城</a:t>
            </a:r>
            <a:r>
              <a:rPr lang="en-US" altLang="ko-KR">
                <a:solidFill>
                  <a:srgbClr val="000000"/>
                </a:solidFill>
              </a:rPr>
              <a:t>), </a:t>
            </a:r>
            <a:r>
              <a:rPr lang="ko-KR" altLang="en-US">
                <a:solidFill>
                  <a:srgbClr val="000000"/>
                </a:solidFill>
              </a:rPr>
              <a:t>온성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穩城</a:t>
            </a:r>
            <a:r>
              <a:rPr lang="en-US" altLang="ko-KR">
                <a:solidFill>
                  <a:srgbClr val="000000"/>
                </a:solidFill>
              </a:rPr>
              <a:t>) </a:t>
            </a:r>
            <a:r>
              <a:rPr lang="ko-KR" altLang="en-US">
                <a:solidFill>
                  <a:srgbClr val="000000"/>
                </a:solidFill>
              </a:rPr>
              <a:t>사이에 두만강의 지류가 있는 수궁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數弓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을 넘지 않는 땅</a:t>
            </a:r>
            <a:endParaRPr lang="ko-KR" altLang="en-US">
              <a:solidFill>
                <a:srgbClr val="000000"/>
              </a:solidFill>
            </a:endParaRPr>
          </a:p>
          <a:p>
            <a:pPr lvl="0">
              <a:lnSpc>
                <a:spcPct val="300000"/>
              </a:lnSpc>
            </a:pPr>
            <a:r>
              <a:rPr lang="ko-KR" altLang="en-US">
                <a:solidFill>
                  <a:srgbClr val="000000"/>
                </a:solidFill>
              </a:rPr>
              <a:t>정축년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丁丑 </a:t>
            </a:r>
            <a:r>
              <a:rPr lang="en-US" altLang="ko-KR">
                <a:solidFill>
                  <a:srgbClr val="000000"/>
                </a:solidFill>
              </a:rPr>
              <a:t>: 1877</a:t>
            </a:r>
            <a:r>
              <a:rPr lang="ko-KR" altLang="en-US">
                <a:solidFill>
                  <a:srgbClr val="000000"/>
                </a:solidFill>
              </a:rPr>
              <a:t>년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고종 </a:t>
            </a:r>
            <a:r>
              <a:rPr lang="en-US" altLang="ko-KR">
                <a:solidFill>
                  <a:srgbClr val="000000"/>
                </a:solidFill>
              </a:rPr>
              <a:t>14</a:t>
            </a:r>
            <a:r>
              <a:rPr lang="ko-KR" altLang="en-US">
                <a:solidFill>
                  <a:srgbClr val="000000"/>
                </a:solidFill>
              </a:rPr>
              <a:t>년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부터 분거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分居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하던 백성들이 여러 차례 호소</a:t>
            </a:r>
            <a:endParaRPr lang="ko-KR" altLang="en-US">
              <a:solidFill>
                <a:srgbClr val="00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ko-KR" altLang="en-US">
                <a:solidFill>
                  <a:srgbClr val="000000"/>
                </a:solidFill>
              </a:rPr>
              <a:t>경작하여 음식을 얻고 간도라고 부름</a:t>
            </a:r>
            <a:endParaRPr lang="ko-KR" altLang="en-US">
              <a:solidFill>
                <a:srgbClr val="00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ko-KR" altLang="en-US">
                <a:solidFill>
                  <a:srgbClr val="000000"/>
                </a:solidFill>
              </a:rPr>
              <a:t>보다 자세한 내용은</a:t>
            </a:r>
            <a:endParaRPr lang="ko-KR" altLang="en-US">
              <a:solidFill>
                <a:srgbClr val="00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altLang="ko-KR" u="sng">
                <a:solidFill>
                  <a:srgbClr val="000000"/>
                </a:solidFill>
                <a:hlinkClick r:id="rId3"/>
              </a:rPr>
              <a:t>http://geozoonee.tistory.com/883</a:t>
            </a:r>
            <a:r>
              <a:rPr lang="en-US" altLang="ko-KR">
                <a:solidFill>
                  <a:srgbClr val="000000"/>
                </a:solidFill>
              </a:rPr>
              <a:t> [geozoonee]</a:t>
            </a:r>
            <a:endParaRPr lang="en-US" altLang="ko-KR">
              <a:solidFill>
                <a:srgbClr val="000000"/>
              </a:solidFill>
            </a:endParaRPr>
          </a:p>
          <a:p>
            <a:pPr lvl="0">
              <a:lnSpc>
                <a:spcPct val="200000"/>
              </a:lnSpc>
            </a:pPr>
            <a:endParaRPr lang="en-US" altLang="ko-KR">
              <a:solidFill>
                <a:srgbClr val="000000"/>
              </a:solidFill>
            </a:endParaRPr>
          </a:p>
          <a:p>
            <a:pPr lvl="0">
              <a:lnSpc>
                <a:spcPct val="200000"/>
              </a:lnSpc>
            </a:pPr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6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6599712" y="3429000"/>
            <a:ext cx="2364775" cy="3212976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530" y="118372"/>
            <a:ext cx="795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간도의 역사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1520788"/>
            <a:ext cx="3528392" cy="20522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ko-KR" altLang="en-US">
                <a:solidFill>
                  <a:srgbClr val="000000"/>
                </a:solidFill>
              </a:rPr>
              <a:t>→1869년 전후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→1910년 전후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→1926년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→1931년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→1945년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→1955년</a:t>
            </a:r>
            <a:endParaRPr lang="ko-KR" altLang="en-US">
              <a:solidFill>
                <a:srgbClr val="000000"/>
              </a:solidFill>
            </a:endParaRPr>
          </a:p>
          <a:p>
            <a:pPr lvl="0"/>
            <a:endParaRPr lang="ko-KR" altLang="en-US">
              <a:solidFill>
                <a:srgbClr val="000000"/>
              </a:solidFill>
            </a:endParaRPr>
          </a:p>
          <a:p>
            <a:pPr lvl="0"/>
            <a:r>
              <a:rPr lang="ko-KR" altLang="en-US">
                <a:solidFill>
                  <a:srgbClr val="000000"/>
                </a:solidFill>
              </a:rPr>
              <a:t>*출처: [네이버 지식백과] 간도 (한국민족문화대백과, 한국학중앙연구원)</a:t>
            </a:r>
            <a:endParaRPr lang="ko-KR" altLang="en-US">
              <a:solidFill>
                <a:srgbClr val="000000"/>
              </a:solidFill>
            </a:endParaRPr>
          </a:p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20588" y="1412776"/>
            <a:ext cx="9143999" cy="82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간도소개 영상감상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952311" y="2917525"/>
            <a:ext cx="3463479" cy="36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>
                <a:solidFill>
                  <a:schemeClr val="bg1"/>
                </a:solidFill>
                <a:hlinkClick r:id="rId3" tooltip="https://youtu.be/j09-XCQa4V0 "/>
              </a:rPr>
              <a:t> https://youtu.be/j09-XCQa4V0</a:t>
            </a:r>
            <a:r>
              <a:rPr lang="ko-KR" altLang="en-US">
                <a:solidFill>
                  <a:schemeClr val="bg1"/>
                </a:solidFill>
                <a:hlinkClick r:id="rId3" tooltip="https://youtu.be/j09-XCQa4V0 "/>
              </a:rPr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785115"/>
            <a:ext cx="9143999" cy="8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간도협약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간도협약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395535" y="1689150"/>
            <a:ext cx="6984777" cy="19198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/>
            <a:r>
              <a:rPr lang="en-US" altLang="ko-KR" sz="2000" b="1"/>
              <a:t>1909</a:t>
            </a:r>
            <a:r>
              <a:rPr lang="ko-KR" altLang="en-US" sz="2000" b="1"/>
              <a:t>년 </a:t>
            </a:r>
            <a:r>
              <a:rPr lang="en-US" altLang="ko-KR" sz="2000" b="1"/>
              <a:t>9</a:t>
            </a:r>
            <a:r>
              <a:rPr lang="ko-KR" altLang="en-US" sz="2000" b="1"/>
              <a:t>월 </a:t>
            </a:r>
            <a:r>
              <a:rPr lang="en-US" altLang="ko-KR" sz="2000" b="1"/>
              <a:t>4</a:t>
            </a:r>
            <a:r>
              <a:rPr lang="ko-KR" altLang="en-US" sz="2000" b="1"/>
              <a:t>일 </a:t>
            </a:r>
            <a:r>
              <a:rPr lang="ko-KR" altLang="en-US" sz="2000" b="1">
                <a:solidFill>
                  <a:srgbClr val="ff0000"/>
                </a:solidFill>
              </a:rPr>
              <a:t>일본</a:t>
            </a:r>
            <a:r>
              <a:rPr lang="ko-KR" altLang="en-US" sz="2000" b="1"/>
              <a:t>이 </a:t>
            </a:r>
            <a:r>
              <a:rPr lang="ko-KR" altLang="en-US" sz="2000" b="1">
                <a:solidFill>
                  <a:srgbClr val="ff0000"/>
                </a:solidFill>
              </a:rPr>
              <a:t>청나라</a:t>
            </a:r>
            <a:r>
              <a:rPr lang="ko-KR" altLang="en-US" sz="2000" b="1"/>
              <a:t>와 간도에 관해 체결한 협약</a:t>
            </a:r>
            <a:r>
              <a:rPr lang="en-US" altLang="ko-KR" sz="2000" b="1"/>
              <a:t>.</a:t>
            </a:r>
            <a:endParaRPr lang="en-US" altLang="ko-KR" sz="2000" b="1"/>
          </a:p>
          <a:p>
            <a:pPr lvl="0"/>
            <a:endParaRPr lang="en-US" altLang="ko-KR" sz="2000" b="1"/>
          </a:p>
          <a:p>
            <a:pPr lvl="0"/>
            <a:r>
              <a:rPr lang="ko-KR" altLang="en-US" sz="2000" b="1"/>
              <a:t>일본은 </a:t>
            </a:r>
            <a:r>
              <a:rPr lang="en-US" altLang="ko-KR" sz="2000" b="1"/>
              <a:t>1907</a:t>
            </a:r>
            <a:r>
              <a:rPr lang="ko-KR" altLang="en-US" sz="2000" b="1"/>
              <a:t>년 </a:t>
            </a:r>
            <a:r>
              <a:rPr lang="en-US" altLang="ko-KR" sz="2000" b="1"/>
              <a:t>9</a:t>
            </a:r>
            <a:r>
              <a:rPr lang="ko-KR" altLang="en-US" sz="2000" b="1"/>
              <a:t>월 </a:t>
            </a:r>
            <a:r>
              <a:rPr lang="en-US" altLang="ko-KR" sz="2000" b="1"/>
              <a:t>4</a:t>
            </a:r>
            <a:r>
              <a:rPr lang="ko-KR" altLang="en-US" sz="2000" b="1"/>
              <a:t>일 남만주의 철도부설권 등을 얻는 댓가로 간도 지역을 청나라 측에 넘겨주었다</a:t>
            </a:r>
            <a:r>
              <a:rPr lang="en-US" altLang="ko-KR" sz="2000" b="1"/>
              <a:t>. </a:t>
            </a:r>
            <a:r>
              <a:rPr lang="ko-KR" altLang="en-US" sz="2000" b="1"/>
              <a:t>간도협약은 대한제국 정부의 의사와는 관계없이 일본이 불법적으로 간도를 청나라에 넘겨준 조치였다</a:t>
            </a:r>
            <a:r>
              <a:rPr lang="en-US" altLang="ko-KR" sz="2000" b="1"/>
              <a:t>.</a:t>
            </a:r>
            <a:endParaRPr lang="en-US" altLang="ko-KR" sz="20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52536" y="984375"/>
            <a:ext cx="9144000" cy="82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간도위치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148064" y="2816932"/>
            <a:ext cx="3600400" cy="3600400"/>
          </a:xfrm>
          <a:prstGeom prst="rect">
            <a:avLst/>
          </a:prstGeom>
          <a:noFill/>
        </p:spPr>
      </p:pic>
      <p:sp>
        <p:nvSpPr>
          <p:cNvPr id="14" name="직사각형 13"/>
          <p:cNvSpPr txBox="1"/>
          <p:nvPr/>
        </p:nvSpPr>
        <p:spPr>
          <a:xfrm>
            <a:off x="359532" y="2355882"/>
            <a:ext cx="4428492" cy="463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b="1">
                <a:solidFill>
                  <a:srgbClr val="000000"/>
                </a:solidFill>
                <a:latin typeface="굴림"/>
                <a:ea typeface="굴림"/>
              </a:rPr>
              <a:t>간도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(間島,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중국어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간체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: 间岛,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병음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: Jiāndǎo 젠다오)는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압록강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상류와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두만강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북쪽의 조선인 거주 지역을 일컫는 말로, 간도의 범위에 관하여는 여러 이견이 있다. 일반적으로 간도라 하면 현재의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연변 조선족 자치주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지역을 가리키며, 두만강 북쪽인 연변 지역을 '북간도'(또는 '동간도'), 그 서쪽인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압록강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북쪽 지역을 '서간도'라 부르기도 한다.간도(間島)는 글자 그대로 풀이하면 사이섬(사잇섬)으로, 그 어원에 대해서는 의견이 분분한데, 그 가운데 '사잇섬'이란 말 뜻에 비추어 </a:t>
            </a:r>
            <a:r>
              <a:rPr lang="en-US" altLang="ko-KR" sz="1600" b="0">
                <a:solidFill>
                  <a:srgbClr val="ff0000"/>
                </a:solidFill>
                <a:latin typeface="굴림"/>
                <a:ea typeface="굴림"/>
              </a:rPr>
              <a:t>'간도'가 본래는 압록강과 두만강의 하중도(河中島)를 가리키는 말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이었다가 두 강의 북안(北岸)을 가리키는 말로 그 의미가 확장·변형된 것이라 보는 견해와.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 두만강 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과 </a:t>
            </a:r>
            <a:r>
              <a:rPr lang="en-US" altLang="ko-KR" sz="1600" b="0" u="sng">
                <a:solidFill>
                  <a:srgbClr val="000000"/>
                </a:solidFill>
                <a:latin typeface="굴림"/>
                <a:ea typeface="굴림"/>
              </a:rPr>
              <a:t>해란강</a:t>
            </a:r>
            <a:r>
              <a:rPr lang="en-US" altLang="ko-KR" sz="1600" b="0">
                <a:solidFill>
                  <a:srgbClr val="000000"/>
                </a:solidFill>
                <a:latin typeface="굴림"/>
                <a:ea typeface="굴림"/>
              </a:rPr>
              <a:t> 사이의 지역이 섬처럼 강에 둘러싸여서 생겼다는 견해가 있다.</a:t>
            </a:r>
            <a:endParaRPr lang="en-US" altLang="ko-KR" sz="1600" b="0">
              <a:solidFill>
                <a:srgbClr val="000000"/>
              </a:solidFill>
              <a:latin typeface="굴림"/>
              <a:ea typeface="굴림"/>
            </a:endParaRPr>
          </a:p>
          <a:p>
            <a:pPr lvl="0"/>
            <a:endParaRPr lang="en-US" altLang="ko-KR" sz="1400" b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r"/>
            <a:r>
              <a:rPr lang="en-US" altLang="ko-KR" sz="1400" b="0">
                <a:solidFill>
                  <a:srgbClr val="000000"/>
                </a:solidFill>
                <a:latin typeface="맑은 고딕"/>
                <a:ea typeface="맑은 고딕"/>
              </a:rPr>
              <a:t>출처-google 위키백과</a:t>
            </a:r>
            <a:endParaRPr lang="en-US" altLang="ko-KR" sz="1400" b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lvl="0"/>
            <a:r>
              <a:rPr lang="en-US" altLang="ko-KR" sz="1400" b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36912"/>
            <a:ext cx="9144000" cy="81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한중간도영유권분쟁의분석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/>
  <dcterms:created xsi:type="dcterms:W3CDTF">2012-08-11T14:36:43.000</dcterms:created>
  <dc:creator>김경환</dc:creator>
  <dc:description/>
  <cp:keywords/>
  <cp:lastModifiedBy>환</cp:lastModifiedBy>
  <dcterms:modified xsi:type="dcterms:W3CDTF">2017-10-07T05:00:57.692</dcterms:modified>
  <cp:revision>45</cp:revision>
  <dc:subject/>
  <dc:title>PowerPoint 프레젠테이션</dc:title>
</cp:coreProperties>
</file>