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9/30/2017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XTxmFFQH8&amp;feature=youtu.b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pds25.egloos.com/pds/201308/23/39/a0048039_5216d3bab58df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캡처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022871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8800" b="1" dirty="0" smtClean="0">
                <a:solidFill>
                  <a:srgbClr val="FF0000"/>
                </a:solidFill>
              </a:rPr>
              <a:t>일본의 근대시대</a:t>
            </a:r>
            <a:endParaRPr lang="ko-KR" alt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1008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smtClean="0"/>
              <a:t>6</a:t>
            </a:r>
            <a:r>
              <a:rPr lang="ko-KR" altLang="en-US" sz="6600" b="1" dirty="0" smtClean="0"/>
              <a:t>조</a:t>
            </a:r>
            <a:endParaRPr lang="en-US" altLang="ko-KR" sz="6600" b="1" dirty="0" smtClean="0"/>
          </a:p>
          <a:p>
            <a:pPr algn="ctr"/>
            <a:endParaRPr lang="en-US" altLang="ko-KR" sz="4800" b="1" dirty="0" smtClean="0"/>
          </a:p>
          <a:p>
            <a:pPr algn="ctr"/>
            <a:r>
              <a:rPr lang="ko-KR" altLang="en-US" sz="5400" b="1" dirty="0" err="1" smtClean="0"/>
              <a:t>김성</a:t>
            </a:r>
            <a:r>
              <a:rPr lang="en-US" altLang="ko-KR" sz="5400" b="1" dirty="0" smtClean="0"/>
              <a:t>*</a:t>
            </a:r>
            <a:r>
              <a:rPr lang="ko-KR" altLang="en-US" sz="5400" b="1" dirty="0" smtClean="0"/>
              <a:t> 김민</a:t>
            </a:r>
            <a:r>
              <a:rPr lang="en-US" altLang="ko-KR" sz="5400" b="1" dirty="0" smtClean="0"/>
              <a:t>*</a:t>
            </a:r>
            <a:r>
              <a:rPr lang="ko-KR" altLang="en-US" sz="5400" b="1" dirty="0" smtClean="0"/>
              <a:t> 이수</a:t>
            </a:r>
            <a:r>
              <a:rPr lang="en-US" altLang="ko-KR" sz="5400" b="1" dirty="0" smtClean="0"/>
              <a:t>*</a:t>
            </a:r>
          </a:p>
          <a:p>
            <a:pPr algn="ctr"/>
            <a:r>
              <a:rPr lang="ko-KR" altLang="en-US" sz="5400" b="1" dirty="0" smtClean="0"/>
              <a:t>조영</a:t>
            </a:r>
            <a:r>
              <a:rPr lang="en-US" altLang="ko-KR" sz="5400" b="1" dirty="0" smtClean="0"/>
              <a:t>* </a:t>
            </a:r>
            <a:r>
              <a:rPr lang="ko-KR" altLang="en-US" sz="5400" b="1" dirty="0" err="1" smtClean="0"/>
              <a:t>최해</a:t>
            </a:r>
            <a:r>
              <a:rPr lang="en-US" altLang="ko-KR" sz="5400" b="1" dirty="0" smtClean="0"/>
              <a:t>*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456384" cy="439248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600400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메이지 시대의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의상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6" y="5827917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 smtClean="0"/>
              <a:t>하루코</a:t>
            </a:r>
            <a:r>
              <a:rPr lang="ko-KR" altLang="en-US" sz="4400" b="1" dirty="0" smtClean="0"/>
              <a:t> 황후</a:t>
            </a:r>
            <a:endParaRPr lang="ko-KR" alt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827917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메이지 천황</a:t>
            </a:r>
            <a:endParaRPr lang="ko-KR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4220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268760"/>
            <a:ext cx="3960440" cy="5112568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폐번치현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4716016" y="1268760"/>
            <a:ext cx="4176464" cy="5264140"/>
            <a:chOff x="4716016" y="1268760"/>
            <a:chExt cx="4176464" cy="5264140"/>
          </a:xfrm>
        </p:grpSpPr>
        <p:sp>
          <p:nvSpPr>
            <p:cNvPr id="6" name="직사각형 5"/>
            <p:cNvSpPr/>
            <p:nvPr/>
          </p:nvSpPr>
          <p:spPr>
            <a:xfrm>
              <a:off x="4716016" y="1268760"/>
              <a:ext cx="4176464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6016" y="1700808"/>
              <a:ext cx="410445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solidFill>
                    <a:srgbClr val="0000FF"/>
                  </a:solidFill>
                </a:rPr>
                <a:t>261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개</a:t>
              </a:r>
              <a:r>
                <a:rPr lang="en-US" altLang="ko-KR" sz="4400" b="1" dirty="0" smtClean="0">
                  <a:solidFill>
                    <a:srgbClr val="0000FF"/>
                  </a:solidFill>
                </a:rPr>
                <a:t>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의 </a:t>
              </a:r>
              <a:r>
                <a:rPr lang="ko-KR" altLang="en-US" sz="4400" b="1" dirty="0">
                  <a:solidFill>
                    <a:srgbClr val="0000FF"/>
                  </a:solidFill>
                </a:rPr>
                <a:t>번을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폐지</a:t>
              </a:r>
              <a:r>
                <a:rPr lang="ko-KR" altLang="en-US" sz="4400" b="1" dirty="0" smtClean="0"/>
                <a:t> </a:t>
              </a:r>
              <a:r>
                <a:rPr lang="ko-KR" altLang="en-US" sz="4400" b="1" dirty="0"/>
                <a:t>전국을 </a:t>
              </a:r>
              <a:endParaRPr lang="en-US" altLang="ko-KR" sz="4400" b="1" dirty="0" smtClean="0"/>
            </a:p>
            <a:p>
              <a:r>
                <a:rPr lang="ko-KR" altLang="en-US" sz="4400" b="1" dirty="0" smtClean="0"/>
                <a:t>부 현으로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일원화</a:t>
              </a:r>
              <a:r>
                <a:rPr lang="ko-KR" altLang="en-US" sz="4400" b="1" dirty="0" smtClean="0"/>
                <a:t>한 근대 </a:t>
              </a:r>
              <a:r>
                <a:rPr lang="ko-KR" altLang="en-US" sz="4400" b="1" dirty="0"/>
                <a:t>일본의 </a:t>
              </a:r>
              <a:r>
                <a:rPr lang="ko-KR" altLang="en-US" sz="4400" b="1" dirty="0">
                  <a:solidFill>
                    <a:srgbClr val="0000FF"/>
                  </a:solidFill>
                </a:rPr>
                <a:t>중앙집권</a:t>
              </a:r>
              <a:r>
                <a:rPr lang="ko-KR" altLang="en-US" sz="4400" b="1" dirty="0"/>
                <a:t> 정책</a:t>
              </a:r>
            </a:p>
            <a:p>
              <a:endParaRPr lang="ko-KR" altLang="en-US" sz="4400" b="1" dirty="0"/>
            </a:p>
          </p:txBody>
        </p:sp>
      </p:grpSp>
      <p:sp>
        <p:nvSpPr>
          <p:cNvPr id="8" name="오른쪽 화살표 7"/>
          <p:cNvSpPr/>
          <p:nvPr/>
        </p:nvSpPr>
        <p:spPr>
          <a:xfrm>
            <a:off x="3851920" y="3140968"/>
            <a:ext cx="936104" cy="108012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38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징병제</a:t>
            </a:r>
            <a:endParaRPr lang="ko-KR" altLang="en-US" sz="66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76864" cy="3873500"/>
          </a:xfrm>
        </p:spPr>
      </p:pic>
      <p:sp>
        <p:nvSpPr>
          <p:cNvPr id="6" name="TextBox 5"/>
          <p:cNvSpPr txBox="1"/>
          <p:nvPr/>
        </p:nvSpPr>
        <p:spPr>
          <a:xfrm>
            <a:off x="539553" y="558924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  </a:t>
            </a:r>
            <a:r>
              <a:rPr lang="ko-KR" altLang="en-US" sz="4400" b="1" dirty="0" smtClean="0"/>
              <a:t>일본의 최초의 징병검사 </a:t>
            </a:r>
            <a:endParaRPr lang="ko-KR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3892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강화도 조약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80920" cy="4392488"/>
          </a:xfrm>
        </p:spPr>
      </p:pic>
      <p:sp>
        <p:nvSpPr>
          <p:cNvPr id="5" name="TextBox 4"/>
          <p:cNvSpPr txBox="1"/>
          <p:nvPr/>
        </p:nvSpPr>
        <p:spPr>
          <a:xfrm>
            <a:off x="1" y="5334509"/>
            <a:ext cx="396044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400" b="1" dirty="0" smtClean="0"/>
          </a:p>
          <a:p>
            <a:endParaRPr lang="en-US" altLang="ko-KR" sz="2800" dirty="0" smtClean="0"/>
          </a:p>
          <a:p>
            <a:r>
              <a:rPr lang="en-US" altLang="ko-KR" sz="1050" dirty="0">
                <a:hlinkClick r:id="rId3"/>
              </a:rPr>
              <a:t>https://www.youtube.com/watch?v=LNXTxmFFQH8&amp;feature=youtu.be</a:t>
            </a:r>
            <a:endParaRPr lang="ko-KR" altLang="en-US" sz="1050" dirty="0"/>
          </a:p>
        </p:txBody>
      </p:sp>
      <p:grpSp>
        <p:nvGrpSpPr>
          <p:cNvPr id="3" name="그룹 7"/>
          <p:cNvGrpSpPr/>
          <p:nvPr/>
        </p:nvGrpSpPr>
        <p:grpSpPr>
          <a:xfrm>
            <a:off x="1187625" y="1484784"/>
            <a:ext cx="6840760" cy="4608512"/>
            <a:chOff x="1187624" y="1484784"/>
            <a:chExt cx="6840760" cy="4608512"/>
          </a:xfrm>
        </p:grpSpPr>
        <p:sp>
          <p:nvSpPr>
            <p:cNvPr id="6" name="폭발 1 5"/>
            <p:cNvSpPr/>
            <p:nvPr/>
          </p:nvSpPr>
          <p:spPr>
            <a:xfrm>
              <a:off x="1187624" y="1484784"/>
              <a:ext cx="6840760" cy="46085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2924944"/>
              <a:ext cx="4176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/>
                <a:t>조선</a:t>
              </a:r>
              <a:r>
                <a:rPr lang="en-US" altLang="ko-KR" sz="5400" b="1" dirty="0" smtClean="0"/>
                <a:t>&amp;</a:t>
              </a:r>
              <a:r>
                <a:rPr lang="ko-KR" altLang="en-US" sz="5400" b="1" dirty="0" smtClean="0"/>
                <a:t>일본</a:t>
              </a:r>
              <a:endParaRPr lang="en-US" altLang="ko-KR" sz="5400" b="1" dirty="0" smtClean="0"/>
            </a:p>
            <a:p>
              <a:pPr algn="ctr"/>
              <a:r>
                <a:rPr lang="ko-KR" altLang="en-US" sz="5400" b="1" dirty="0" smtClean="0">
                  <a:solidFill>
                    <a:srgbClr val="FF0000"/>
                  </a:solidFill>
                </a:rPr>
                <a:t>불평등 조약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8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강화도 조약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7"/>
          <p:cNvGrpSpPr/>
          <p:nvPr/>
        </p:nvGrpSpPr>
        <p:grpSpPr>
          <a:xfrm>
            <a:off x="251520" y="1124744"/>
            <a:ext cx="8640960" cy="5544616"/>
            <a:chOff x="251520" y="1124744"/>
            <a:chExt cx="8640960" cy="5544616"/>
          </a:xfrm>
        </p:grpSpPr>
        <p:sp>
          <p:nvSpPr>
            <p:cNvPr id="5" name="직사각형 4"/>
            <p:cNvSpPr/>
            <p:nvPr/>
          </p:nvSpPr>
          <p:spPr>
            <a:xfrm>
              <a:off x="251520" y="1124744"/>
              <a:ext cx="8640960" cy="55446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1262365"/>
              <a:ext cx="864096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ko-KR" altLang="en-US" sz="4800" b="1" dirty="0" smtClean="0"/>
                <a:t>여러 항구 개항</a:t>
              </a:r>
              <a:endParaRPr lang="en-US" altLang="ko-KR" sz="4800" b="1" dirty="0" smtClean="0"/>
            </a:p>
            <a:p>
              <a:pPr marL="342900" indent="-342900">
                <a:buAutoNum type="arabicPeriod"/>
              </a:pPr>
              <a:r>
                <a:rPr lang="ko-KR" altLang="en-US" sz="4800" b="1" dirty="0" smtClean="0"/>
                <a:t>치외법권 인정</a:t>
              </a:r>
              <a:endParaRPr lang="en-US" altLang="ko-KR" sz="4800" b="1" dirty="0" smtClean="0"/>
            </a:p>
            <a:p>
              <a:pPr marL="342900" indent="-342900">
                <a:buAutoNum type="arabicPeriod"/>
              </a:pPr>
              <a:r>
                <a:rPr lang="ko-KR" altLang="en-US" sz="4800" b="1" dirty="0" smtClean="0"/>
                <a:t>조선의 연안 측량 자유롭게 측정</a:t>
              </a:r>
              <a:endParaRPr lang="en-US" altLang="ko-KR" sz="4800" b="1" dirty="0" smtClean="0"/>
            </a:p>
            <a:p>
              <a:pPr marL="342900" indent="-342900">
                <a:buAutoNum type="arabicPeriod"/>
              </a:pPr>
              <a:r>
                <a:rPr lang="ko-KR" altLang="en-US" sz="4800" b="1" dirty="0" smtClean="0"/>
                <a:t>수시로 외교 사절단 파견</a:t>
              </a:r>
              <a:r>
                <a:rPr lang="en-US" altLang="ko-KR" sz="4800" b="1" dirty="0" smtClean="0"/>
                <a:t>, </a:t>
              </a:r>
              <a:r>
                <a:rPr lang="ko-KR" altLang="en-US" sz="4800" b="1" dirty="0" smtClean="0"/>
                <a:t>일본 화폐 통용과 무관세 무역 인정</a:t>
              </a:r>
              <a:endParaRPr lang="ko-KR" altLang="en-US" sz="4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645024"/>
            <a:ext cx="5492780" cy="2903764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96601"/>
            <a:ext cx="5492780" cy="2860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메이지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헌법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864942" cy="360040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1" y="1484790"/>
            <a:ext cx="4317253" cy="352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5096953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메이지 헌법 </a:t>
            </a:r>
            <a:r>
              <a:rPr lang="ko-KR" altLang="en-US" sz="4400" b="1" dirty="0" err="1" smtClean="0"/>
              <a:t>반포식</a:t>
            </a:r>
            <a:endParaRPr lang="ko-KR" alt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4464" y="5395869"/>
            <a:ext cx="3277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헌법 조문</a:t>
            </a:r>
            <a:endParaRPr lang="ko-KR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4067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8" y="-27384"/>
            <a:ext cx="912919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천황의 교육 칙</a:t>
            </a:r>
            <a:r>
              <a:rPr lang="ko-KR" altLang="en-US" sz="6600" b="1" dirty="0"/>
              <a:t>어</a:t>
            </a:r>
          </a:p>
        </p:txBody>
      </p:sp>
      <p:grpSp>
        <p:nvGrpSpPr>
          <p:cNvPr id="3" name="그룹 6"/>
          <p:cNvGrpSpPr/>
          <p:nvPr/>
        </p:nvGrpSpPr>
        <p:grpSpPr>
          <a:xfrm>
            <a:off x="467545" y="1268760"/>
            <a:ext cx="8280920" cy="5184576"/>
            <a:chOff x="467544" y="1268760"/>
            <a:chExt cx="8280920" cy="5184576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67544" y="1268760"/>
              <a:ext cx="8280920" cy="518457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1600" y="1700808"/>
              <a:ext cx="71287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/>
                <a:t>☆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봉건적</a:t>
              </a:r>
              <a:r>
                <a:rPr lang="ko-KR" altLang="en-US" sz="4400" b="1" dirty="0" smtClean="0"/>
                <a:t>인 권위체제 옹호</a:t>
              </a:r>
              <a:endParaRPr lang="en-US" altLang="ko-KR" sz="4400" b="1" dirty="0" smtClean="0"/>
            </a:p>
            <a:p>
              <a:endParaRPr lang="en-US" altLang="ko-KR" sz="4400" b="1" dirty="0"/>
            </a:p>
            <a:p>
              <a:r>
                <a:rPr lang="ko-KR" altLang="en-US" sz="4400" b="1" dirty="0"/>
                <a:t>☆ </a:t>
              </a:r>
              <a:r>
                <a:rPr lang="ko-KR" altLang="en-US" sz="4400" b="1" dirty="0" smtClean="0"/>
                <a:t>천황에 대한 절대적인</a:t>
              </a:r>
              <a:endParaRPr lang="en-US" altLang="ko-KR" sz="4400" b="1" dirty="0" smtClean="0"/>
            </a:p>
            <a:p>
              <a:r>
                <a:rPr lang="en-US" altLang="ko-KR" sz="4400" b="1" dirty="0" smtClean="0"/>
                <a:t>   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헌신</a:t>
              </a:r>
              <a:r>
                <a:rPr lang="ko-KR" altLang="en-US" sz="4400" b="1" dirty="0" smtClean="0"/>
                <a:t> 강요</a:t>
              </a:r>
              <a:endParaRPr lang="en-US" altLang="ko-KR" sz="4400" b="1" dirty="0" smtClean="0"/>
            </a:p>
            <a:p>
              <a:endParaRPr lang="en-US" altLang="ko-KR" sz="4400" b="1" dirty="0"/>
            </a:p>
            <a:p>
              <a:r>
                <a:rPr lang="ko-KR" altLang="en-US" sz="4400" b="1" dirty="0"/>
                <a:t>☆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천황 중심</a:t>
              </a:r>
              <a:r>
                <a:rPr lang="ko-KR" altLang="en-US" sz="4400" b="1" dirty="0" smtClean="0"/>
                <a:t>의 교육 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027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507550E-E53D-49D7-A851-0687E735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청일전쟁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7675F5D3-E5B7-4365-AA6A-B73F79B7A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12776"/>
            <a:ext cx="7920880" cy="4752528"/>
          </a:xfrm>
        </p:spPr>
      </p:pic>
    </p:spTree>
    <p:extLst>
      <p:ext uri="{BB962C8B-B14F-4D97-AF65-F5344CB8AC3E}">
        <p14:creationId xmlns="" xmlns:p14="http://schemas.microsoft.com/office/powerpoint/2010/main" val="8430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3698BDD-1DE6-41A9-832D-106B3E5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일본함대의 공격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CA35E0C5-EBB6-427F-BE9F-A9DEDA03A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40768"/>
            <a:ext cx="7848872" cy="4824536"/>
          </a:xfrm>
        </p:spPr>
      </p:pic>
    </p:spTree>
    <p:extLst>
      <p:ext uri="{BB962C8B-B14F-4D97-AF65-F5344CB8AC3E}">
        <p14:creationId xmlns="" xmlns:p14="http://schemas.microsoft.com/office/powerpoint/2010/main" val="842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메이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670947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 smtClean="0">
                <a:solidFill>
                  <a:srgbClr val="FF0000"/>
                </a:solidFill>
              </a:rPr>
              <a:t>메이지 유신</a:t>
            </a:r>
            <a:endParaRPr lang="ko-KR" alt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304256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tx1"/>
                </a:solidFill>
              </a:rPr>
              <a:t>6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조</a:t>
            </a:r>
            <a:endParaRPr lang="en-US" altLang="ko-KR" sz="6000" b="1" dirty="0" smtClean="0">
              <a:solidFill>
                <a:schemeClr val="tx1"/>
              </a:solidFill>
            </a:endParaRPr>
          </a:p>
          <a:p>
            <a:r>
              <a:rPr lang="ko-KR" altLang="en-US" sz="6000" b="1" dirty="0" smtClean="0">
                <a:solidFill>
                  <a:schemeClr val="tx1"/>
                </a:solidFill>
              </a:rPr>
              <a:t>김민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*, 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이수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A990D99-903D-4927-A868-1A23FF08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청일전쟁</a:t>
            </a:r>
            <a:r>
              <a:rPr lang="ko-KR" altLang="en-US" sz="6600" b="1" dirty="0"/>
              <a:t> 주요 해전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F7E6E2F7-1976-4693-88C8-38241CF6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36903" cy="5184576"/>
          </a:xfrm>
        </p:spPr>
      </p:pic>
    </p:spTree>
    <p:extLst>
      <p:ext uri="{BB962C8B-B14F-4D97-AF65-F5344CB8AC3E}">
        <p14:creationId xmlns="" xmlns:p14="http://schemas.microsoft.com/office/powerpoint/2010/main" val="18710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FAA1DC-C04C-412A-AF12-861C3927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일본의 승리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185E2360-79C9-487E-9BA9-7E7B80DD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3" y="1556792"/>
            <a:ext cx="7992887" cy="4680520"/>
          </a:xfrm>
        </p:spPr>
      </p:pic>
    </p:spTree>
    <p:extLst>
      <p:ext uri="{BB962C8B-B14F-4D97-AF65-F5344CB8AC3E}">
        <p14:creationId xmlns="" xmlns:p14="http://schemas.microsoft.com/office/powerpoint/2010/main" val="1057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937494-E2E5-4718-8106-44727D92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err="1">
                <a:solidFill>
                  <a:srgbClr val="FF0000"/>
                </a:solidFill>
              </a:rPr>
              <a:t>시모노세키</a:t>
            </a:r>
            <a:r>
              <a:rPr lang="ko-KR" altLang="en-US" sz="6600" b="1" dirty="0">
                <a:solidFill>
                  <a:srgbClr val="FF0000"/>
                </a:solidFill>
              </a:rPr>
              <a:t> 조약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66F1CC7C-390F-4CDB-93AE-C1C09EF1B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9" y="1340768"/>
            <a:ext cx="4329794" cy="5328592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D3801B-9C8D-4407-8A9F-AEA72FD9DE6B}"/>
              </a:ext>
            </a:extLst>
          </p:cNvPr>
          <p:cNvSpPr txBox="1"/>
          <p:nvPr/>
        </p:nvSpPr>
        <p:spPr>
          <a:xfrm>
            <a:off x="4644009" y="1467356"/>
            <a:ext cx="44999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000" b="1" dirty="0" smtClean="0"/>
              <a:t>① 청국은 조선의 독립을</a:t>
            </a:r>
            <a:endParaRPr lang="en-US" altLang="ko-KR" sz="3000" b="1" dirty="0" smtClean="0"/>
          </a:p>
          <a:p>
            <a:pPr fontAlgn="base"/>
            <a:r>
              <a:rPr lang="en-US" altLang="ko-KR" sz="3000" b="1" dirty="0" smtClean="0"/>
              <a:t>    </a:t>
            </a:r>
            <a:r>
              <a:rPr lang="ko-KR" altLang="en-US" sz="3000" b="1" dirty="0" smtClean="0"/>
              <a:t>인정</a:t>
            </a:r>
            <a:endParaRPr lang="en-US" altLang="ko-KR" sz="3000" b="1" dirty="0" smtClean="0"/>
          </a:p>
          <a:p>
            <a:pPr fontAlgn="base"/>
            <a:endParaRPr lang="ko-KR" altLang="en-US" sz="3000" b="1" dirty="0" smtClean="0"/>
          </a:p>
          <a:p>
            <a:pPr fontAlgn="base"/>
            <a:r>
              <a:rPr lang="ko-KR" altLang="en-US" sz="3000" b="1" dirty="0" smtClean="0"/>
              <a:t>② 요동반도</a:t>
            </a:r>
            <a:r>
              <a:rPr lang="en-US" altLang="ko-KR" sz="3000" b="1" dirty="0" smtClean="0"/>
              <a:t>, </a:t>
            </a:r>
            <a:r>
              <a:rPr lang="ko-KR" altLang="en-US" sz="3000" b="1" dirty="0" err="1" smtClean="0"/>
              <a:t>팽호제도</a:t>
            </a:r>
            <a:r>
              <a:rPr lang="en-US" altLang="ko-KR" sz="3000" b="1" dirty="0" smtClean="0"/>
              <a:t>,</a:t>
            </a:r>
          </a:p>
          <a:p>
            <a:pPr fontAlgn="base"/>
            <a:r>
              <a:rPr lang="en-US" altLang="ko-KR" sz="3000" b="1" dirty="0" smtClean="0"/>
              <a:t>    </a:t>
            </a:r>
            <a:r>
              <a:rPr lang="ko-KR" altLang="en-US" sz="3000" b="1" dirty="0" smtClean="0"/>
              <a:t>대만을 일본에 할양</a:t>
            </a:r>
            <a:endParaRPr lang="en-US" altLang="ko-KR" sz="3000" b="1" dirty="0" smtClean="0"/>
          </a:p>
          <a:p>
            <a:pPr fontAlgn="base"/>
            <a:endParaRPr lang="ko-KR" altLang="en-US" sz="3000" b="1" dirty="0" smtClean="0"/>
          </a:p>
          <a:p>
            <a:pPr fontAlgn="base"/>
            <a:r>
              <a:rPr lang="ko-KR" altLang="en-US" sz="3000" b="1" dirty="0" smtClean="0"/>
              <a:t>③ 배상금 </a:t>
            </a:r>
            <a:r>
              <a:rPr lang="en-US" altLang="ko-KR" sz="3000" b="1" dirty="0" smtClean="0"/>
              <a:t>2</a:t>
            </a:r>
            <a:r>
              <a:rPr lang="ko-KR" altLang="en-US" sz="3000" b="1" dirty="0" smtClean="0"/>
              <a:t>억엔</a:t>
            </a:r>
            <a:endParaRPr lang="en-US" altLang="ko-KR" sz="3000" b="1" dirty="0" smtClean="0"/>
          </a:p>
          <a:p>
            <a:pPr fontAlgn="base"/>
            <a:endParaRPr lang="ko-KR" altLang="en-US" sz="3000" b="1" dirty="0" smtClean="0"/>
          </a:p>
          <a:p>
            <a:pPr fontAlgn="base"/>
            <a:r>
              <a:rPr lang="ko-KR" altLang="en-US" sz="3000" b="1" dirty="0" smtClean="0"/>
              <a:t>④ 사시</a:t>
            </a:r>
            <a:r>
              <a:rPr lang="en-US" altLang="ko-KR" sz="3000" b="1" dirty="0" smtClean="0"/>
              <a:t>, </a:t>
            </a:r>
            <a:r>
              <a:rPr lang="ko-KR" altLang="en-US" sz="3000" b="1" dirty="0" smtClean="0"/>
              <a:t>중경</a:t>
            </a:r>
            <a:r>
              <a:rPr lang="en-US" altLang="ko-KR" sz="3000" b="1" dirty="0" smtClean="0"/>
              <a:t>, </a:t>
            </a:r>
            <a:r>
              <a:rPr lang="ko-KR" altLang="en-US" sz="3000" b="1" dirty="0" smtClean="0"/>
              <a:t>소주</a:t>
            </a:r>
            <a:r>
              <a:rPr lang="en-US" altLang="ko-KR" sz="3000" b="1" dirty="0" smtClean="0"/>
              <a:t>, </a:t>
            </a:r>
            <a:r>
              <a:rPr lang="ko-KR" altLang="en-US" sz="3000" b="1" dirty="0" err="1" smtClean="0"/>
              <a:t>항주</a:t>
            </a:r>
            <a:endParaRPr lang="en-US" altLang="ko-KR" sz="3000" b="1" dirty="0" smtClean="0"/>
          </a:p>
          <a:p>
            <a:pPr fontAlgn="base"/>
            <a:r>
              <a:rPr lang="en-US" altLang="ko-KR" sz="3000" b="1" dirty="0" smtClean="0"/>
              <a:t>   4</a:t>
            </a:r>
            <a:r>
              <a:rPr lang="ko-KR" altLang="en-US" sz="3000" b="1" dirty="0" smtClean="0"/>
              <a:t>항을 개시</a:t>
            </a:r>
            <a:r>
              <a:rPr lang="en-US" altLang="ko-KR" sz="3000" b="1" dirty="0" smtClean="0"/>
              <a:t>, </a:t>
            </a:r>
            <a:r>
              <a:rPr lang="ko-KR" altLang="en-US" sz="3000" b="1" dirty="0" smtClean="0"/>
              <a:t>개항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442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F3B97CE-9CB2-4673-8BD7-F21CB32A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러일전쟁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DAE47077-C203-445E-95DA-5C0D76B98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064896" cy="4752528"/>
          </a:xfrm>
        </p:spPr>
      </p:pic>
    </p:spTree>
    <p:extLst>
      <p:ext uri="{BB962C8B-B14F-4D97-AF65-F5344CB8AC3E}">
        <p14:creationId xmlns="" xmlns:p14="http://schemas.microsoft.com/office/powerpoint/2010/main" val="1267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67FF3C1-AC49-4939-B711-78C028E0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b="1" dirty="0" err="1"/>
              <a:t>뤼순군항</a:t>
            </a:r>
            <a:r>
              <a:rPr lang="en-US" altLang="ko-KR" b="1" dirty="0"/>
              <a:t>[</a:t>
            </a:r>
            <a:r>
              <a:rPr lang="ko-KR" altLang="en-US" b="1" dirty="0"/>
              <a:t>旅順軍港</a:t>
            </a:r>
            <a:r>
              <a:rPr lang="en-US" altLang="ko-KR" b="1" dirty="0"/>
              <a:t>]</a:t>
            </a:r>
            <a:r>
              <a:rPr lang="ko-KR" altLang="en-US" b="1" dirty="0"/>
              <a:t>의 러시아 함대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B3D6EAD0-516A-4E3A-A8C9-49F0657F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772816"/>
            <a:ext cx="3638178" cy="4824536"/>
          </a:xfr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1CF4A6F4-A823-4905-A54E-C32628CB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1772816"/>
            <a:ext cx="3570428" cy="4752528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="" xmlns:a16="http://schemas.microsoft.com/office/drawing/2014/main" id="{0214549B-7042-4750-966C-B3F9824FE265}"/>
              </a:ext>
            </a:extLst>
          </p:cNvPr>
          <p:cNvSpPr/>
          <p:nvPr/>
        </p:nvSpPr>
        <p:spPr>
          <a:xfrm>
            <a:off x="4211963" y="3744793"/>
            <a:ext cx="878159" cy="836341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97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8416322-41F1-464F-8282-34B53325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/>
              <a:t>러일전쟁 지도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80CA746-6AF3-409F-9B3F-D32AEBC32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67060616" descr="EMB00001c2833e9">
            <a:extLst>
              <a:ext uri="{FF2B5EF4-FFF2-40B4-BE49-F238E27FC236}">
                <a16:creationId xmlns="" xmlns:a16="http://schemas.microsoft.com/office/drawing/2014/main" id="{C2E170FA-BF95-4F78-9676-6732AFBA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429449"/>
            <a:ext cx="8064896" cy="4951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3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328336A-2078-41D4-88BE-1648184A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패전</a:t>
            </a:r>
            <a:r>
              <a:rPr lang="ko-KR" altLang="en-US" sz="6600" b="1" dirty="0" smtClean="0"/>
              <a:t> </a:t>
            </a:r>
            <a:r>
              <a:rPr lang="ko-KR" altLang="en-US" sz="6600" b="1" dirty="0">
                <a:solidFill>
                  <a:srgbClr val="FF0000"/>
                </a:solidFill>
              </a:rPr>
              <a:t>러시아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DAAEB677-8652-4B3A-B7D3-205B74CB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5"/>
            <a:ext cx="7920880" cy="4984086"/>
          </a:xfrm>
        </p:spPr>
      </p:pic>
    </p:spTree>
    <p:extLst>
      <p:ext uri="{BB962C8B-B14F-4D97-AF65-F5344CB8AC3E}">
        <p14:creationId xmlns="" xmlns:p14="http://schemas.microsoft.com/office/powerpoint/2010/main" val="11767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E5B5480-A1FF-43FC-B461-329B4673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포츠머스 조약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71D6017-DD78-453F-9A17-1084177B4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75" y="5680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72534920" descr="EMB00001c2833e6">
            <a:extLst>
              <a:ext uri="{FF2B5EF4-FFF2-40B4-BE49-F238E27FC236}">
                <a16:creationId xmlns="" xmlns:a16="http://schemas.microsoft.com/office/drawing/2014/main" id="{635C6ABF-C3BC-499E-8C65-FFF4011B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7848872" cy="48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44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B1D018C-2B32-4233-BF0F-043D7F27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포츠머스 조약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A5230728-6B84-4869-ADCC-7CAFCD9A6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1124744"/>
            <a:ext cx="4008721" cy="5733256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957F14-4B9E-46EB-A9C7-F1F10EAF3CD0}"/>
              </a:ext>
            </a:extLst>
          </p:cNvPr>
          <p:cNvSpPr txBox="1"/>
          <p:nvPr/>
        </p:nvSpPr>
        <p:spPr>
          <a:xfrm>
            <a:off x="4427985" y="1467936"/>
            <a:ext cx="47160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000" b="1" dirty="0"/>
              <a:t>① 일본은 </a:t>
            </a:r>
            <a:r>
              <a:rPr lang="ko-KR" altLang="en-US" sz="3000" b="1" dirty="0" smtClean="0"/>
              <a:t>한국에서 정치</a:t>
            </a:r>
            <a:r>
              <a:rPr lang="en-US" altLang="ko-KR" sz="3000" b="1" dirty="0" smtClean="0"/>
              <a:t>,</a:t>
            </a:r>
          </a:p>
          <a:p>
            <a:pPr fontAlgn="base"/>
            <a:r>
              <a:rPr lang="en-US" altLang="ko-KR" sz="3000" b="1" dirty="0" smtClean="0"/>
              <a:t>   </a:t>
            </a:r>
            <a:r>
              <a:rPr lang="ko-KR" altLang="en-US" sz="3000" b="1" dirty="0" smtClean="0"/>
              <a:t> 경제</a:t>
            </a:r>
            <a:r>
              <a:rPr lang="en-US" altLang="ko-KR" sz="3000" b="1" dirty="0" smtClean="0"/>
              <a:t>,</a:t>
            </a:r>
            <a:r>
              <a:rPr lang="ko-KR" altLang="en-US" sz="3000" b="1" dirty="0" smtClean="0"/>
              <a:t>군사상 </a:t>
            </a:r>
            <a:r>
              <a:rPr lang="ko-KR" altLang="en-US" sz="3000" b="1" dirty="0" err="1" smtClean="0"/>
              <a:t>우월권</a:t>
            </a:r>
            <a:endParaRPr lang="en-US" altLang="ko-KR" sz="3000" b="1" dirty="0"/>
          </a:p>
          <a:p>
            <a:pPr fontAlgn="base"/>
            <a:endParaRPr lang="ko-KR" altLang="en-US" sz="3000" b="1" dirty="0"/>
          </a:p>
          <a:p>
            <a:pPr fontAlgn="base"/>
            <a:r>
              <a:rPr lang="ko-KR" altLang="en-US" sz="3000" b="1" dirty="0"/>
              <a:t>② </a:t>
            </a:r>
            <a:r>
              <a:rPr lang="ko-KR" altLang="en-US" sz="3000" b="1" dirty="0" err="1" smtClean="0"/>
              <a:t>동청철도</a:t>
            </a:r>
            <a:r>
              <a:rPr lang="ko-KR" altLang="en-US" sz="3000" b="1" dirty="0" smtClean="0"/>
              <a:t> 만주지선</a:t>
            </a:r>
            <a:endParaRPr lang="en-US" altLang="ko-KR" sz="3000" b="1" dirty="0" smtClean="0"/>
          </a:p>
          <a:p>
            <a:pPr fontAlgn="base"/>
            <a:r>
              <a:rPr lang="en-US" altLang="ko-KR" sz="3000" b="1" dirty="0" smtClean="0"/>
              <a:t>    </a:t>
            </a:r>
            <a:r>
              <a:rPr lang="ko-KR" altLang="en-US" sz="3000" b="1" dirty="0" smtClean="0"/>
              <a:t>획득</a:t>
            </a:r>
            <a:r>
              <a:rPr lang="en-US" altLang="ko-KR" sz="3000" b="1" dirty="0" smtClean="0"/>
              <a:t>, </a:t>
            </a:r>
            <a:r>
              <a:rPr lang="ko-KR" altLang="en-US" sz="3000" b="1" dirty="0" smtClean="0"/>
              <a:t>관동주의 </a:t>
            </a:r>
            <a:r>
              <a:rPr lang="ko-KR" altLang="en-US" sz="3000" b="1" dirty="0" err="1"/>
              <a:t>조차권</a:t>
            </a:r>
            <a:endParaRPr lang="en-US" altLang="ko-KR" sz="3000" b="1" dirty="0"/>
          </a:p>
          <a:p>
            <a:pPr fontAlgn="base"/>
            <a:r>
              <a:rPr lang="en-US" altLang="ko-KR" sz="3000" b="1" dirty="0"/>
              <a:t> </a:t>
            </a:r>
          </a:p>
          <a:p>
            <a:pPr fontAlgn="base"/>
            <a:r>
              <a:rPr lang="ko-KR" altLang="en-US" sz="3000" b="1" dirty="0"/>
              <a:t>③ 북위 </a:t>
            </a:r>
            <a:r>
              <a:rPr lang="en-US" altLang="ko-KR" sz="3000" b="1" dirty="0"/>
              <a:t>50</a:t>
            </a:r>
            <a:r>
              <a:rPr lang="ko-KR" altLang="en-US" sz="3000" b="1" dirty="0"/>
              <a:t>도 </a:t>
            </a:r>
            <a:r>
              <a:rPr lang="ko-KR" altLang="en-US" sz="3000" b="1" dirty="0" smtClean="0"/>
              <a:t>가라후토</a:t>
            </a:r>
            <a:endParaRPr lang="en-US" altLang="ko-KR" sz="3000" b="1" dirty="0" smtClean="0"/>
          </a:p>
          <a:p>
            <a:pPr fontAlgn="base"/>
            <a:r>
              <a:rPr lang="en-US" altLang="ko-KR" sz="3000" b="1" dirty="0" smtClean="0"/>
              <a:t>    </a:t>
            </a:r>
            <a:r>
              <a:rPr lang="ko-KR" altLang="en-US" sz="3000" b="1" dirty="0" smtClean="0"/>
              <a:t>이남의 영유권</a:t>
            </a:r>
            <a:endParaRPr lang="en-US" altLang="ko-KR" sz="3000" b="1" dirty="0"/>
          </a:p>
          <a:p>
            <a:pPr fontAlgn="base"/>
            <a:endParaRPr lang="en-US" altLang="ko-KR" sz="3000" b="1" dirty="0"/>
          </a:p>
          <a:p>
            <a:pPr fontAlgn="base"/>
            <a:r>
              <a:rPr lang="ko-KR" altLang="en-US" sz="3000" b="1" dirty="0"/>
              <a:t>④ 연해 주 </a:t>
            </a:r>
            <a:r>
              <a:rPr lang="ko-KR" altLang="en-US" sz="3000" b="1" dirty="0" smtClean="0"/>
              <a:t>등 어업권획득</a:t>
            </a:r>
            <a:endParaRPr lang="ko-KR" altLang="en-US" sz="3000" b="1" dirty="0"/>
          </a:p>
          <a:p>
            <a:endParaRPr lang="ko-KR" alt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5819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63846B2-A309-492A-B1D0-DB39BE2E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  <a:latin typeface="+mn-lt"/>
              </a:rPr>
              <a:t>문화</a:t>
            </a:r>
            <a:r>
              <a:rPr lang="ko-KR" altLang="en-US" sz="6600" b="1" dirty="0" smtClean="0">
                <a:latin typeface="+mn-lt"/>
              </a:rPr>
              <a:t>의 </a:t>
            </a:r>
            <a:r>
              <a:rPr lang="ko-KR" altLang="en-US" sz="6600" b="1" dirty="0">
                <a:latin typeface="+mn-lt"/>
              </a:rPr>
              <a:t>발전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550E306-6E0B-4FB0-99D5-4D4537C42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918" y="1690688"/>
            <a:ext cx="4052435" cy="42752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4BBD7F2-39C4-41DE-90AA-945EF9F770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690688"/>
            <a:ext cx="3628328" cy="42752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0961405-4C85-4847-A41E-57D5BC25A5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3" y="1700809"/>
            <a:ext cx="3664931" cy="42733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ACB2786-9BAA-4D84-8136-C65AC9AD80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2917" y="1690694"/>
            <a:ext cx="4052437" cy="4273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00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0000CC"/>
                </a:solidFill>
              </a:rPr>
              <a:t>목차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033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o-KR" altLang="en-US" sz="5400" dirty="0" smtClean="0"/>
              <a:t>일본의 개항</a:t>
            </a:r>
            <a:endParaRPr lang="en-US" altLang="ko-KR" sz="5400" dirty="0" smtClean="0"/>
          </a:p>
          <a:p>
            <a:pPr marL="342900" indent="-342900" algn="ctr">
              <a:buAutoNum type="arabicPeriod"/>
            </a:pPr>
            <a:r>
              <a:rPr lang="ko-KR" altLang="en-US" sz="5400" dirty="0" smtClean="0"/>
              <a:t>메이지 유신</a:t>
            </a:r>
            <a:endParaRPr lang="en-US" altLang="ko-KR" sz="5400" dirty="0" smtClean="0"/>
          </a:p>
          <a:p>
            <a:pPr marL="342900" indent="-342900" algn="ctr">
              <a:buAutoNum type="arabicPeriod"/>
            </a:pPr>
            <a:r>
              <a:rPr lang="ko-KR" altLang="en-US" sz="5400" dirty="0" err="1" smtClean="0"/>
              <a:t>폐번치현</a:t>
            </a:r>
            <a:endParaRPr lang="en-US" altLang="ko-KR" sz="5400" dirty="0" smtClean="0"/>
          </a:p>
          <a:p>
            <a:pPr marL="342900" indent="-342900" algn="ctr">
              <a:buAutoNum type="arabicPeriod"/>
            </a:pPr>
            <a:r>
              <a:rPr lang="ko-KR" altLang="en-US" sz="5400" dirty="0" smtClean="0"/>
              <a:t>징병제</a:t>
            </a:r>
            <a:endParaRPr lang="en-US" altLang="ko-KR" sz="5400" dirty="0" smtClean="0"/>
          </a:p>
          <a:p>
            <a:pPr marL="342900" indent="-342900" algn="ctr">
              <a:buAutoNum type="arabicPeriod"/>
            </a:pPr>
            <a:r>
              <a:rPr lang="ko-KR" altLang="en-US" sz="5400" dirty="0" smtClean="0"/>
              <a:t>강화도조약</a:t>
            </a:r>
            <a:endParaRPr lang="en-US" altLang="ko-KR" sz="5400" dirty="0" smtClean="0"/>
          </a:p>
          <a:p>
            <a:pPr marL="342900" indent="-342900" algn="ctr">
              <a:buAutoNum type="arabicPeriod"/>
            </a:pPr>
            <a:r>
              <a:rPr lang="ko-KR" altLang="en-US" sz="5400" dirty="0" smtClean="0"/>
              <a:t>메이지 헌법</a:t>
            </a:r>
            <a:endParaRPr lang="ko-KR" alt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8772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48797B6-E6DE-40B7-A214-6CA2DCE2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1)</a:t>
            </a:r>
            <a:r>
              <a:rPr lang="ko-KR" altLang="en-US" sz="6600" b="1" dirty="0"/>
              <a:t>교육</a:t>
            </a:r>
          </a:p>
        </p:txBody>
      </p:sp>
      <p:grpSp>
        <p:nvGrpSpPr>
          <p:cNvPr id="3" name="그룹 17"/>
          <p:cNvGrpSpPr/>
          <p:nvPr/>
        </p:nvGrpSpPr>
        <p:grpSpPr>
          <a:xfrm>
            <a:off x="179514" y="1268760"/>
            <a:ext cx="1872208" cy="1296144"/>
            <a:chOff x="179512" y="1340768"/>
            <a:chExt cx="1872208" cy="1224136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1872</a:t>
              </a:r>
              <a:r>
                <a:rPr lang="ko-KR" altLang="en-US" sz="3600" b="1" dirty="0" smtClean="0"/>
                <a:t>년</a:t>
              </a:r>
              <a:endParaRPr lang="ko-KR" altLang="en-US" sz="3600" b="1" dirty="0"/>
            </a:p>
          </p:txBody>
        </p:sp>
      </p:grpSp>
      <p:grpSp>
        <p:nvGrpSpPr>
          <p:cNvPr id="4" name="그룹 20"/>
          <p:cNvGrpSpPr/>
          <p:nvPr/>
        </p:nvGrpSpPr>
        <p:grpSpPr>
          <a:xfrm>
            <a:off x="179514" y="5157192"/>
            <a:ext cx="1872208" cy="1296144"/>
            <a:chOff x="179512" y="1340768"/>
            <a:chExt cx="1872208" cy="1224136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1890</a:t>
              </a:r>
              <a:r>
                <a:rPr lang="ko-KR" altLang="en-US" sz="3600" b="1" dirty="0" smtClean="0"/>
                <a:t>년</a:t>
              </a:r>
              <a:endParaRPr lang="ko-KR" altLang="en-US" sz="3600" b="1" dirty="0"/>
            </a:p>
          </p:txBody>
        </p:sp>
      </p:grpSp>
      <p:grpSp>
        <p:nvGrpSpPr>
          <p:cNvPr id="5" name="그룹 23"/>
          <p:cNvGrpSpPr/>
          <p:nvPr/>
        </p:nvGrpSpPr>
        <p:grpSpPr>
          <a:xfrm>
            <a:off x="179514" y="3212976"/>
            <a:ext cx="1872208" cy="1296144"/>
            <a:chOff x="179512" y="1340768"/>
            <a:chExt cx="1872208" cy="1224136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1886</a:t>
              </a:r>
              <a:r>
                <a:rPr lang="ko-KR" altLang="en-US" sz="3600" b="1" dirty="0" smtClean="0"/>
                <a:t>년</a:t>
              </a:r>
              <a:endParaRPr lang="ko-KR" altLang="en-US" sz="3600" b="1" dirty="0"/>
            </a:p>
          </p:txBody>
        </p:sp>
      </p:grpSp>
      <p:grpSp>
        <p:nvGrpSpPr>
          <p:cNvPr id="6" name="그룹 29"/>
          <p:cNvGrpSpPr/>
          <p:nvPr/>
        </p:nvGrpSpPr>
        <p:grpSpPr>
          <a:xfrm>
            <a:off x="2411760" y="1340768"/>
            <a:ext cx="6480720" cy="1224136"/>
            <a:chOff x="2123728" y="260648"/>
            <a:chExt cx="6480720" cy="1224136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2123728" y="260648"/>
              <a:ext cx="6480720" cy="122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5736" y="404664"/>
              <a:ext cx="6408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/>
                <a:t>근대적 학교제도의 기본을 정한 학제가 제정</a:t>
              </a:r>
              <a:endParaRPr lang="ko-KR" altLang="en-US" sz="3200" b="1" dirty="0"/>
            </a:p>
          </p:txBody>
        </p:sp>
      </p:grpSp>
      <p:grpSp>
        <p:nvGrpSpPr>
          <p:cNvPr id="7" name="그룹 33"/>
          <p:cNvGrpSpPr/>
          <p:nvPr/>
        </p:nvGrpSpPr>
        <p:grpSpPr>
          <a:xfrm>
            <a:off x="2411760" y="3068960"/>
            <a:ext cx="6480720" cy="1656184"/>
            <a:chOff x="2267744" y="3933056"/>
            <a:chExt cx="6480720" cy="1872208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2267744" y="3933056"/>
              <a:ext cx="6480720" cy="18722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39752" y="4225324"/>
              <a:ext cx="6408712" cy="13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/>
                <a:t>모든 </a:t>
              </a:r>
              <a:r>
                <a:rPr lang="ko-KR" altLang="en-US" sz="3600" b="1" dirty="0" err="1" smtClean="0"/>
                <a:t>학교령이</a:t>
              </a:r>
              <a:r>
                <a:rPr lang="ko-KR" altLang="en-US" sz="3600" b="1" dirty="0" smtClean="0"/>
                <a:t> 제정</a:t>
              </a:r>
            </a:p>
            <a:p>
              <a:pPr algn="ctr"/>
              <a:r>
                <a:rPr lang="ko-KR" altLang="en-US" sz="3600" b="1" dirty="0" smtClean="0"/>
                <a:t>자유주의적 </a:t>
              </a:r>
              <a:r>
                <a:rPr lang="en-US" altLang="ko-KR" sz="3600" b="1" dirty="0" smtClean="0"/>
                <a:t>-&gt;</a:t>
              </a:r>
              <a:r>
                <a:rPr lang="ko-KR" altLang="en-US" sz="3600" b="1" dirty="0" smtClean="0"/>
                <a:t>국가주의적</a:t>
              </a:r>
              <a:endParaRPr lang="ko-KR" altLang="en-US" sz="3600" b="1" dirty="0"/>
            </a:p>
          </p:txBody>
        </p:sp>
      </p:grpSp>
      <p:grpSp>
        <p:nvGrpSpPr>
          <p:cNvPr id="8" name="그룹 37"/>
          <p:cNvGrpSpPr/>
          <p:nvPr/>
        </p:nvGrpSpPr>
        <p:grpSpPr>
          <a:xfrm>
            <a:off x="2411760" y="5157192"/>
            <a:ext cx="6480720" cy="1368152"/>
            <a:chOff x="1259632" y="4797152"/>
            <a:chExt cx="6480720" cy="1512168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259632" y="4797152"/>
              <a:ext cx="6480720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1640" y="4964975"/>
              <a:ext cx="6408712" cy="132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/>
                <a:t>교육칙어 발포 → 충군애국이 교육의 기본</a:t>
              </a:r>
              <a:endParaRPr lang="ko-KR" altLang="en-US" sz="3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146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1). </a:t>
            </a:r>
            <a:r>
              <a:rPr lang="ko-KR" altLang="en-US" sz="6600" b="1" dirty="0" smtClean="0"/>
              <a:t>교육</a:t>
            </a:r>
            <a:endParaRPr lang="ko-KR" altLang="en-US" sz="6600" b="1" dirty="0"/>
          </a:p>
        </p:txBody>
      </p:sp>
      <p:grpSp>
        <p:nvGrpSpPr>
          <p:cNvPr id="3" name="그룹 8"/>
          <p:cNvGrpSpPr/>
          <p:nvPr/>
        </p:nvGrpSpPr>
        <p:grpSpPr>
          <a:xfrm>
            <a:off x="179514" y="1268760"/>
            <a:ext cx="1872208" cy="1296144"/>
            <a:chOff x="179512" y="1340768"/>
            <a:chExt cx="1872208" cy="122413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79512" y="1340768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12" y="1628800"/>
              <a:ext cx="1800200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/>
                <a:t>1899</a:t>
              </a:r>
              <a:r>
                <a:rPr lang="ko-KR" altLang="en-US" sz="3600" b="1" dirty="0" smtClean="0"/>
                <a:t>년</a:t>
              </a:r>
              <a:endParaRPr lang="ko-KR" altLang="en-US" sz="3600" b="1" dirty="0"/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179514" y="3356992"/>
            <a:ext cx="1872208" cy="1224136"/>
            <a:chOff x="179512" y="3068960"/>
            <a:chExt cx="1872208" cy="1224136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79512" y="3068960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335699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/>
                <a:t>1900</a:t>
              </a:r>
              <a:r>
                <a:rPr lang="ko-KR" altLang="en-US" sz="3200" b="1" dirty="0" smtClean="0"/>
                <a:t>년</a:t>
              </a:r>
              <a:endParaRPr lang="ko-KR" altLang="en-US" sz="3200" b="1" dirty="0"/>
            </a:p>
          </p:txBody>
        </p:sp>
      </p:grpSp>
      <p:grpSp>
        <p:nvGrpSpPr>
          <p:cNvPr id="9" name="그룹 12"/>
          <p:cNvGrpSpPr/>
          <p:nvPr/>
        </p:nvGrpSpPr>
        <p:grpSpPr>
          <a:xfrm>
            <a:off x="179514" y="5229200"/>
            <a:ext cx="1872208" cy="1224136"/>
            <a:chOff x="251520" y="4797152"/>
            <a:chExt cx="1872208" cy="122413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51520" y="4797152"/>
              <a:ext cx="187220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508518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/>
                <a:t>1907</a:t>
              </a:r>
              <a:r>
                <a:rPr lang="ko-KR" altLang="en-US" sz="3200" b="1" dirty="0" smtClean="0"/>
                <a:t>년</a:t>
              </a:r>
              <a:endParaRPr lang="ko-KR" altLang="en-US" sz="3200" b="1" dirty="0"/>
            </a:p>
          </p:txBody>
        </p:sp>
      </p:grpSp>
      <p:grpSp>
        <p:nvGrpSpPr>
          <p:cNvPr id="11" name="그룹 17"/>
          <p:cNvGrpSpPr/>
          <p:nvPr/>
        </p:nvGrpSpPr>
        <p:grpSpPr>
          <a:xfrm>
            <a:off x="2411760" y="1268760"/>
            <a:ext cx="6480720" cy="1296144"/>
            <a:chOff x="2555776" y="1412776"/>
            <a:chExt cx="6336704" cy="115212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2555776" y="1412776"/>
              <a:ext cx="6336704" cy="11521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5776" y="1476783"/>
              <a:ext cx="6336704" cy="95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 smtClean="0"/>
                <a:t>고등여학교령</a:t>
              </a:r>
              <a:r>
                <a:rPr lang="ko-KR" altLang="en-US" sz="3200" b="1" dirty="0" smtClean="0"/>
                <a:t> 공포 </a:t>
              </a:r>
              <a:endParaRPr lang="en-US" altLang="ko-KR" sz="3200" b="1" dirty="0" smtClean="0"/>
            </a:p>
            <a:p>
              <a:pPr algn="ctr"/>
              <a:r>
                <a:rPr lang="ko-KR" altLang="en-US" sz="3200" b="1" dirty="0" smtClean="0"/>
                <a:t>→ 여자교육의 진흥</a:t>
              </a:r>
              <a:endParaRPr lang="ko-KR" altLang="en-US" sz="3200" b="1" dirty="0"/>
            </a:p>
          </p:txBody>
        </p:sp>
      </p:grpSp>
      <p:grpSp>
        <p:nvGrpSpPr>
          <p:cNvPr id="13" name="그룹 20"/>
          <p:cNvGrpSpPr/>
          <p:nvPr/>
        </p:nvGrpSpPr>
        <p:grpSpPr>
          <a:xfrm>
            <a:off x="2411760" y="3068960"/>
            <a:ext cx="6480720" cy="1800200"/>
            <a:chOff x="2483768" y="3068960"/>
            <a:chExt cx="6336704" cy="18002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2483768" y="3068960"/>
              <a:ext cx="6336704" cy="18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5776" y="3429000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/>
                <a:t>상소학교 </a:t>
              </a:r>
              <a:r>
                <a:rPr lang="en-US" altLang="ko-KR" sz="3600" b="1" dirty="0" smtClean="0"/>
                <a:t>4</a:t>
              </a:r>
              <a:r>
                <a:rPr lang="ko-KR" altLang="en-US" sz="3600" b="1" dirty="0" smtClean="0"/>
                <a:t>년의 의무 </a:t>
              </a:r>
              <a:r>
                <a:rPr lang="ko-KR" altLang="en-US" sz="3600" b="1" dirty="0" err="1" smtClean="0"/>
                <a:t>교육제</a:t>
              </a:r>
              <a:r>
                <a:rPr lang="ko-KR" altLang="en-US" sz="3600" b="1" dirty="0" smtClean="0"/>
                <a:t> 확립</a:t>
              </a:r>
              <a:r>
                <a:rPr lang="en-US" altLang="ko-KR" sz="3600" b="1" dirty="0" smtClean="0"/>
                <a:t>, </a:t>
              </a:r>
              <a:r>
                <a:rPr lang="ko-KR" altLang="en-US" sz="3600" b="1" dirty="0" smtClean="0"/>
                <a:t>수업료가 폐지</a:t>
              </a:r>
              <a:endParaRPr lang="ko-KR" altLang="en-US" sz="3600" b="1" dirty="0"/>
            </a:p>
          </p:txBody>
        </p:sp>
      </p:grpSp>
      <p:grpSp>
        <p:nvGrpSpPr>
          <p:cNvPr id="18" name="그룹 21"/>
          <p:cNvGrpSpPr/>
          <p:nvPr/>
        </p:nvGrpSpPr>
        <p:grpSpPr>
          <a:xfrm>
            <a:off x="2411760" y="5229200"/>
            <a:ext cx="6480720" cy="1224136"/>
            <a:chOff x="2411760" y="5229200"/>
            <a:chExt cx="6336704" cy="122413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2411760" y="5229200"/>
              <a:ext cx="6336704" cy="122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1760" y="5589240"/>
              <a:ext cx="6336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/>
                <a:t>의무교육 </a:t>
              </a:r>
              <a:r>
                <a:rPr lang="en-US" altLang="ko-KR" sz="3600" b="1" dirty="0" smtClean="0"/>
                <a:t>6</a:t>
              </a:r>
              <a:r>
                <a:rPr lang="ko-KR" altLang="en-US" sz="3600" b="1" dirty="0" smtClean="0"/>
                <a:t>년으로 연장</a:t>
              </a:r>
              <a:endParaRPr lang="ko-KR" alt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CF7164A-87D7-49A8-B538-A2995F46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2)</a:t>
            </a:r>
            <a:r>
              <a:rPr lang="ko-KR" altLang="en-US" sz="6600" b="1" dirty="0"/>
              <a:t>문학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2D16509A-F73C-4526-BD91-404BA1A3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1196752"/>
            <a:ext cx="8064896" cy="403244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DEC179-0C9E-4F19-B248-39EBE15B41BE}"/>
              </a:ext>
            </a:extLst>
          </p:cNvPr>
          <p:cNvSpPr txBox="1"/>
          <p:nvPr/>
        </p:nvSpPr>
        <p:spPr>
          <a:xfrm>
            <a:off x="1763689" y="5373222"/>
            <a:ext cx="61206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</a:t>
            </a:r>
            <a:r>
              <a:rPr lang="ko-KR" altLang="en-US" sz="4400" b="1" dirty="0" err="1"/>
              <a:t>쓰보우치</a:t>
            </a:r>
            <a:r>
              <a:rPr lang="ko-KR" altLang="en-US" sz="4400" b="1" dirty="0"/>
              <a:t> 쇼요</a:t>
            </a:r>
            <a:r>
              <a:rPr lang="en-US" altLang="ko-KR" sz="4400" b="1" dirty="0"/>
              <a:t>&gt;</a:t>
            </a:r>
            <a:r>
              <a:rPr lang="ko-KR" altLang="en-US" sz="4400" b="1" dirty="0"/>
              <a:t>                       </a:t>
            </a:r>
            <a:r>
              <a:rPr lang="en-US" altLang="ko-KR" sz="4400" b="1" dirty="0"/>
              <a:t>&lt;</a:t>
            </a:r>
            <a:r>
              <a:rPr lang="ko-KR" altLang="en-US" sz="4400" b="1" dirty="0" err="1"/>
              <a:t>소설신수</a:t>
            </a:r>
            <a:r>
              <a:rPr lang="en-US" altLang="ko-KR" sz="4400" b="1" dirty="0"/>
              <a:t>&gt;</a:t>
            </a:r>
            <a:endParaRPr lang="ko-KR" altLang="en-US" sz="44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5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6CB2267-928F-47E1-8239-5612816B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2)</a:t>
            </a:r>
            <a:r>
              <a:rPr lang="ko-KR" altLang="en-US" sz="6600" b="1" dirty="0"/>
              <a:t>문학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194CF44F-1CC9-445E-8F35-7811DC937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1413032"/>
            <a:ext cx="3914885" cy="4441361"/>
          </a:xfr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4FA4772-E3BF-4DD0-8728-F5E707BF4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1413032"/>
            <a:ext cx="3744416" cy="4441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61AFF5-2D0F-446C-B845-011200DC8826}"/>
              </a:ext>
            </a:extLst>
          </p:cNvPr>
          <p:cNvSpPr txBox="1"/>
          <p:nvPr/>
        </p:nvSpPr>
        <p:spPr>
          <a:xfrm>
            <a:off x="4067946" y="59492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en-US" altLang="ko-KR" sz="4000" b="1" dirty="0" err="1"/>
              <a:t>나쓰메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소세키</a:t>
            </a:r>
            <a:r>
              <a:rPr lang="en-US" altLang="ko-KR" sz="4000" b="1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0C3B2A-3A84-45C1-9E80-BA52B5445C36}"/>
              </a:ext>
            </a:extLst>
          </p:cNvPr>
          <p:cNvSpPr txBox="1"/>
          <p:nvPr/>
        </p:nvSpPr>
        <p:spPr>
          <a:xfrm>
            <a:off x="467544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ko-KR" altLang="en-US" sz="4000" b="1" dirty="0"/>
              <a:t>모리 </a:t>
            </a:r>
            <a:r>
              <a:rPr lang="ko-KR" altLang="en-US" sz="4000" b="1" dirty="0" err="1"/>
              <a:t>오가이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221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1F80457-783D-4AD1-94D8-5D480123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"/>
            <a:ext cx="9144000" cy="1325563"/>
          </a:xfrm>
        </p:spPr>
        <p:txBody>
          <a:bodyPr>
            <a:normAutofit/>
          </a:bodyPr>
          <a:lstStyle/>
          <a:p>
            <a:r>
              <a:rPr lang="en-US" altLang="ko-KR" sz="6600" b="1" dirty="0"/>
              <a:t>3)</a:t>
            </a:r>
            <a:r>
              <a:rPr lang="ko-KR" altLang="en-US" sz="6600" b="1" dirty="0"/>
              <a:t>예술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BAC8C81-E4D4-4F08-A59E-A9344A07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연극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9BF190EC-653F-4A26-B0FD-2C870B49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340768"/>
            <a:ext cx="6336704" cy="50722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61703738-EB37-45AB-A8A9-5FBC0BD91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340768"/>
            <a:ext cx="6336704" cy="5072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0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94A4FE73-1EED-49FF-A69D-B6DFDDF6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3471"/>
            <a:ext cx="7886700" cy="487979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음악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D4B61D-955D-4C1E-A74C-B25CF42D9D6C}"/>
              </a:ext>
            </a:extLst>
          </p:cNvPr>
          <p:cNvSpPr txBox="1"/>
          <p:nvPr/>
        </p:nvSpPr>
        <p:spPr>
          <a:xfrm>
            <a:off x="72012" y="1988840"/>
            <a:ext cx="39959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b="1" dirty="0" smtClean="0"/>
              <a:t>&gt;</a:t>
            </a:r>
            <a:r>
              <a:rPr lang="ko-KR" altLang="en-US" sz="3200" b="1" dirty="0" smtClean="0"/>
              <a:t>군사용으로</a:t>
            </a:r>
            <a:endParaRPr lang="en-US" altLang="ko-KR" sz="3200" b="1" dirty="0" smtClean="0"/>
          </a:p>
          <a:p>
            <a:pPr fontAlgn="base"/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서양음악</a:t>
            </a:r>
            <a:r>
              <a:rPr lang="en-US" altLang="ko-KR" sz="3200" b="1" dirty="0" smtClean="0"/>
              <a:t> </a:t>
            </a:r>
            <a:endParaRPr lang="en-US" altLang="ko-KR" sz="3200" b="1" dirty="0"/>
          </a:p>
          <a:p>
            <a:pPr fontAlgn="base"/>
            <a:endParaRPr lang="ko-KR" altLang="en-US" sz="3200" b="1" dirty="0"/>
          </a:p>
          <a:p>
            <a:pPr fontAlgn="base"/>
            <a:r>
              <a:rPr lang="en-US" altLang="ko-KR" sz="3200" b="1" dirty="0" smtClean="0"/>
              <a:t>&gt;1887</a:t>
            </a:r>
            <a:r>
              <a:rPr lang="ko-KR" altLang="en-US" sz="3200" b="1" dirty="0" smtClean="0"/>
              <a:t>년</a:t>
            </a:r>
            <a:endParaRPr lang="en-US" altLang="ko-KR" sz="3200" b="1" dirty="0" smtClean="0"/>
          </a:p>
          <a:p>
            <a:pPr fontAlgn="base"/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동경음악학교 </a:t>
            </a:r>
            <a:r>
              <a:rPr lang="ko-KR" altLang="en-US" sz="3200" b="1" dirty="0"/>
              <a:t>설립</a:t>
            </a:r>
            <a:endParaRPr lang="en-US" altLang="ko-KR" sz="3200" b="1" dirty="0"/>
          </a:p>
          <a:p>
            <a:pPr fontAlgn="base"/>
            <a:endParaRPr lang="ko-KR" altLang="en-US" sz="3200" b="1" dirty="0"/>
          </a:p>
          <a:p>
            <a:pPr fontAlgn="base"/>
            <a:r>
              <a:rPr lang="en-US" altLang="ko-KR" sz="3200" b="1" dirty="0" smtClean="0"/>
              <a:t>&gt;</a:t>
            </a:r>
            <a:r>
              <a:rPr lang="ko-KR" altLang="en-US" sz="3200" b="1" dirty="0" smtClean="0"/>
              <a:t>전통적인 </a:t>
            </a:r>
            <a:r>
              <a:rPr lang="ko-KR" altLang="en-US" sz="3200" b="1" dirty="0" err="1" smtClean="0"/>
              <a:t>노가쿠</a:t>
            </a:r>
            <a:endParaRPr lang="en-US" altLang="ko-KR" sz="3200" b="1" dirty="0" smtClean="0"/>
          </a:p>
          <a:p>
            <a:pPr fontAlgn="base"/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부활</a:t>
            </a:r>
            <a:endParaRPr lang="ko-KR" altLang="en-US" sz="3200" b="1" dirty="0"/>
          </a:p>
          <a:p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8525F21-73C5-46E4-BC87-66EE9B6C4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32656"/>
            <a:ext cx="4516244" cy="59766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1191CDC-73C1-42DE-AEB3-B59C1F6C7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5" y="332656"/>
            <a:ext cx="4517933" cy="5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00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94A4FE73-1EED-49FF-A69D-B6DFDDF6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886700" cy="487979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0000FF"/>
                </a:solidFill>
              </a:rPr>
              <a:t>미술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D6F494-4005-42DA-A8B4-51397FE61AAD}"/>
              </a:ext>
            </a:extLst>
          </p:cNvPr>
          <p:cNvSpPr txBox="1"/>
          <p:nvPr/>
        </p:nvSpPr>
        <p:spPr>
          <a:xfrm>
            <a:off x="251520" y="2060854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 dirty="0" smtClean="0"/>
              <a:t>&gt;</a:t>
            </a:r>
            <a:r>
              <a:rPr lang="ko-KR" altLang="en-US" sz="3200" dirty="0" smtClean="0"/>
              <a:t>공부미술학교를</a:t>
            </a:r>
            <a:endParaRPr lang="en-US" altLang="ko-KR" sz="3200" dirty="0" smtClean="0"/>
          </a:p>
          <a:p>
            <a:pPr fontAlgn="base"/>
            <a:r>
              <a:rPr lang="en-US" altLang="ko-KR" sz="3200" dirty="0" smtClean="0"/>
              <a:t>  </a:t>
            </a:r>
            <a:r>
              <a:rPr lang="ko-KR" altLang="en-US" sz="3200" dirty="0" smtClean="0"/>
              <a:t>열어 </a:t>
            </a:r>
            <a:r>
              <a:rPr lang="ko-KR" altLang="en-US" sz="3200" dirty="0"/>
              <a:t>외국인 </a:t>
            </a:r>
            <a:endParaRPr lang="en-US" altLang="ko-KR" sz="3200" dirty="0"/>
          </a:p>
          <a:p>
            <a:pPr fontAlgn="base"/>
            <a:r>
              <a:rPr lang="ko-KR" altLang="en-US" sz="3200" dirty="0"/>
              <a:t>  </a:t>
            </a:r>
            <a:r>
              <a:rPr lang="ko-KR" altLang="en-US" sz="3200" dirty="0" smtClean="0"/>
              <a:t>교사에게</a:t>
            </a:r>
            <a:endParaRPr lang="en-US" altLang="ko-KR" sz="3200" dirty="0" smtClean="0"/>
          </a:p>
          <a:p>
            <a:pPr fontAlgn="base"/>
            <a:r>
              <a:rPr lang="en-US" altLang="ko-KR" sz="3200" dirty="0" smtClean="0"/>
              <a:t> </a:t>
            </a:r>
            <a:r>
              <a:rPr lang="ko-KR" altLang="en-US" sz="3200" dirty="0" smtClean="0"/>
              <a:t>서양미술을 </a:t>
            </a:r>
            <a:r>
              <a:rPr lang="ko-KR" altLang="en-US" sz="3200" dirty="0"/>
              <a:t>배움</a:t>
            </a:r>
            <a:endParaRPr lang="en-US" altLang="ko-KR" sz="32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ko-KR" altLang="en-US" sz="3200" dirty="0"/>
          </a:p>
          <a:p>
            <a:pPr fontAlgn="base"/>
            <a:r>
              <a:rPr lang="en-US" altLang="ko-KR" sz="3200" dirty="0" smtClean="0"/>
              <a:t>&gt;</a:t>
            </a:r>
            <a:r>
              <a:rPr lang="ko-KR" altLang="en-US" sz="3200" dirty="0" smtClean="0"/>
              <a:t>후</a:t>
            </a:r>
            <a:endParaRPr lang="en-US" altLang="ko-KR" sz="3200" dirty="0" smtClean="0"/>
          </a:p>
          <a:p>
            <a:pPr fontAlgn="base"/>
            <a:r>
              <a:rPr lang="ko-KR" altLang="en-US" sz="3200" dirty="0" smtClean="0"/>
              <a:t>동경미술학교설립</a:t>
            </a:r>
            <a:endParaRPr lang="ko-KR" altLang="en-US" sz="3200" dirty="0"/>
          </a:p>
          <a:p>
            <a:endParaRPr lang="ko-KR" altLang="en-US" sz="3200" dirty="0"/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F204399-FE9D-4039-B55E-A9E1263A0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2" y="476672"/>
            <a:ext cx="4467458" cy="590465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3E4C40F5-86D2-4E18-A1DE-626142457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2" y="476672"/>
            <a:ext cx="4467458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15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다이쇼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>
                <a:solidFill>
                  <a:srgbClr val="FF0000"/>
                </a:solidFill>
              </a:rPr>
              <a:t>다이쇼</a:t>
            </a:r>
            <a:r>
              <a:rPr lang="ko-KR" altLang="en-US" sz="9600" b="1" dirty="0" smtClean="0"/>
              <a:t> 시대</a:t>
            </a:r>
            <a:endParaRPr lang="ko-KR" alt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210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/>
              <a:t>6</a:t>
            </a:r>
            <a:r>
              <a:rPr lang="ko-KR" altLang="en-US" sz="6000" b="1" dirty="0" smtClean="0"/>
              <a:t>조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err="1" smtClean="0"/>
              <a:t>최해</a:t>
            </a:r>
            <a:r>
              <a:rPr lang="en-US" altLang="ko-KR" sz="6000" b="1" dirty="0" smtClean="0"/>
              <a:t>*</a:t>
            </a:r>
            <a:endParaRPr lang="ko-KR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개요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12" y="98072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시대란</a:t>
            </a:r>
            <a:r>
              <a:rPr lang="en-US" altLang="ko-KR" sz="5400" b="1" dirty="0" smtClean="0"/>
              <a:t>?</a:t>
            </a:r>
          </a:p>
          <a:p>
            <a:pPr marL="342900" indent="-342900" algn="ctr"/>
            <a:r>
              <a:rPr lang="en-US" altLang="ko-KR" sz="5400" b="1" dirty="0" smtClean="0"/>
              <a:t>    -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천황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 -</a:t>
            </a:r>
            <a:r>
              <a:rPr lang="ko-KR" altLang="en-US" sz="5400" b="1" dirty="0" smtClean="0"/>
              <a:t>의의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2. </a:t>
            </a:r>
            <a:r>
              <a:rPr lang="ko-KR" altLang="en-US" sz="5400" b="1" dirty="0" smtClean="0"/>
              <a:t>데모크라시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3. 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 경제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쌀 소동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관동대지진</a:t>
            </a:r>
            <a:endParaRPr lang="en-US" altLang="ko-KR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개요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7397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4. 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 문화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의복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음식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5. </a:t>
            </a:r>
            <a:r>
              <a:rPr lang="ko-KR" altLang="en-US" sz="5400" b="1" dirty="0" smtClean="0"/>
              <a:t>보통 선거법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6.</a:t>
            </a:r>
            <a:r>
              <a:rPr lang="ko-KR" altLang="en-US" sz="5400" b="1" dirty="0" smtClean="0"/>
              <a:t>결과</a:t>
            </a:r>
            <a:endParaRPr lang="en-US" altLang="ko-KR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유럽의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개항요구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3860800"/>
          </a:xfrm>
        </p:spPr>
      </p:pic>
      <p:sp>
        <p:nvSpPr>
          <p:cNvPr id="5" name="TextBox 4"/>
          <p:cNvSpPr txBox="1"/>
          <p:nvPr/>
        </p:nvSpPr>
        <p:spPr>
          <a:xfrm>
            <a:off x="1547665" y="558594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서구 열강 세력들의 끊임 없는 개항요구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428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다이쇼</a:t>
            </a:r>
            <a:r>
              <a:rPr lang="ko-KR" altLang="en-US" sz="6600" b="1" dirty="0" smtClean="0"/>
              <a:t> 천황</a:t>
            </a:r>
            <a:endParaRPr lang="ko-KR" altLang="en-US" sz="6600" b="1" dirty="0"/>
          </a:p>
        </p:txBody>
      </p:sp>
      <p:pic>
        <p:nvPicPr>
          <p:cNvPr id="8194" name="Picture 2" descr="다이쇼 천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15680" cy="5256584"/>
          </a:xfrm>
          <a:prstGeom prst="rect">
            <a:avLst/>
          </a:prstGeom>
          <a:noFill/>
        </p:spPr>
      </p:pic>
      <p:grpSp>
        <p:nvGrpSpPr>
          <p:cNvPr id="3" name="그룹 8"/>
          <p:cNvGrpSpPr/>
          <p:nvPr/>
        </p:nvGrpSpPr>
        <p:grpSpPr>
          <a:xfrm>
            <a:off x="4427986" y="1340768"/>
            <a:ext cx="5040560" cy="5256584"/>
            <a:chOff x="4427984" y="1340768"/>
            <a:chExt cx="5040560" cy="5256584"/>
          </a:xfrm>
        </p:grpSpPr>
        <p:sp>
          <p:nvSpPr>
            <p:cNvPr id="8" name="직사각형 7"/>
            <p:cNvSpPr/>
            <p:nvPr/>
          </p:nvSpPr>
          <p:spPr>
            <a:xfrm>
              <a:off x="4427984" y="1340768"/>
              <a:ext cx="4464496" cy="52565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124720"/>
              <a:ext cx="4968552" cy="430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err="1" smtClean="0"/>
                <a:t>다이쇼</a:t>
              </a:r>
              <a:r>
                <a:rPr lang="ko-KR" altLang="en-US" sz="4400" b="1" dirty="0" smtClean="0"/>
                <a:t> 시대 즉위</a:t>
              </a:r>
              <a:endParaRPr lang="en-US" altLang="ko-KR" sz="4400" b="1" dirty="0" smtClean="0"/>
            </a:p>
            <a:p>
              <a:r>
                <a:rPr lang="en-US" altLang="ko-KR" sz="4400" b="1" dirty="0" smtClean="0"/>
                <a:t>123</a:t>
              </a:r>
              <a:r>
                <a:rPr lang="ko-KR" altLang="en-US" sz="4400" b="1" dirty="0" smtClean="0"/>
                <a:t>대 천황</a:t>
              </a:r>
              <a:endParaRPr lang="en-US" altLang="ko-KR" sz="4400" b="1" dirty="0" smtClean="0"/>
            </a:p>
            <a:p>
              <a:r>
                <a:rPr lang="ko-KR" altLang="en-US" sz="4400" b="1" dirty="0" err="1" smtClean="0"/>
                <a:t>요시히토</a:t>
              </a:r>
              <a:r>
                <a:rPr lang="en-US" altLang="ko-KR" sz="4400" b="1" dirty="0" smtClean="0"/>
                <a:t>(</a:t>
              </a:r>
              <a:r>
                <a:rPr lang="ko-KR" altLang="en-US" sz="4400" b="1" dirty="0" smtClean="0"/>
                <a:t>본명</a:t>
              </a:r>
              <a:r>
                <a:rPr lang="en-US" altLang="ko-KR" sz="4400" b="1" dirty="0" smtClean="0"/>
                <a:t>)</a:t>
              </a:r>
            </a:p>
            <a:p>
              <a:r>
                <a:rPr lang="ko-KR" altLang="en-US" sz="4400" b="1" dirty="0" err="1" smtClean="0"/>
                <a:t>하루노미야</a:t>
              </a:r>
              <a:endParaRPr lang="en-US" altLang="ko-KR" sz="4400" b="1" dirty="0" smtClean="0"/>
            </a:p>
            <a:p>
              <a:r>
                <a:rPr lang="en-US" altLang="ko-KR" sz="4400" b="1" dirty="0" smtClean="0"/>
                <a:t>(</a:t>
              </a:r>
              <a:r>
                <a:rPr lang="ko-KR" altLang="en-US" sz="4400" b="1" dirty="0" smtClean="0"/>
                <a:t>아명</a:t>
              </a:r>
              <a:r>
                <a:rPr lang="en-US" altLang="ko-KR" sz="4400" b="1" dirty="0" smtClean="0"/>
                <a:t>)</a:t>
              </a:r>
            </a:p>
            <a:p>
              <a:endParaRPr lang="en-US" altLang="ko-KR" sz="5400" b="1" dirty="0" smtClean="0"/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3779912" y="3284984"/>
            <a:ext cx="864096" cy="936104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다이쇼</a:t>
            </a:r>
            <a:r>
              <a:rPr lang="ko-KR" altLang="en-US" sz="6600" b="1" dirty="0" smtClean="0"/>
              <a:t> 시대란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grpSp>
        <p:nvGrpSpPr>
          <p:cNvPr id="3" name="그룹 5"/>
          <p:cNvGrpSpPr/>
          <p:nvPr/>
        </p:nvGrpSpPr>
        <p:grpSpPr>
          <a:xfrm>
            <a:off x="251520" y="1412776"/>
            <a:ext cx="8640960" cy="5040560"/>
            <a:chOff x="251520" y="1412776"/>
            <a:chExt cx="8640960" cy="5040560"/>
          </a:xfrm>
        </p:grpSpPr>
        <p:sp>
          <p:nvSpPr>
            <p:cNvPr id="4" name="직사각형 3"/>
            <p:cNvSpPr/>
            <p:nvPr/>
          </p:nvSpPr>
          <p:spPr>
            <a:xfrm>
              <a:off x="251520" y="1412776"/>
              <a:ext cx="8640960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091620"/>
              <a:ext cx="864096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 smtClean="0"/>
                <a:t>1912-1926</a:t>
              </a:r>
            </a:p>
            <a:p>
              <a:pPr algn="ctr"/>
              <a:r>
                <a:rPr lang="ko-KR" altLang="en-US" sz="6000" b="1" dirty="0" err="1" smtClean="0"/>
                <a:t>다이쇼</a:t>
              </a:r>
              <a:r>
                <a:rPr lang="ko-KR" altLang="en-US" sz="6000" b="1" dirty="0" smtClean="0"/>
                <a:t> </a:t>
              </a:r>
              <a:r>
                <a:rPr lang="ko-KR" altLang="en-US" sz="6000" b="1" dirty="0" smtClean="0">
                  <a:solidFill>
                    <a:srgbClr val="FF0000"/>
                  </a:solidFill>
                </a:rPr>
                <a:t>데모크라시</a:t>
              </a:r>
              <a:r>
                <a:rPr lang="ko-KR" altLang="en-US" sz="6000" b="1" dirty="0" smtClean="0"/>
                <a:t>를 비롯 민권주의 운동이 일어난 시기</a:t>
              </a:r>
              <a:endParaRPr lang="ko-KR" altLang="en-US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144018" y="1556792"/>
            <a:ext cx="4283968" cy="2016224"/>
            <a:chOff x="144016" y="1556792"/>
            <a:chExt cx="4283968" cy="2016224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44016" y="1556792"/>
              <a:ext cx="4283968" cy="2016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1700808"/>
              <a:ext cx="42484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0000FF"/>
                  </a:solidFill>
                </a:rPr>
                <a:t>민중</a:t>
              </a:r>
              <a:endParaRPr lang="en-US" altLang="ko-KR" sz="54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ko-KR" sz="5400" b="1" dirty="0" smtClean="0"/>
                <a:t>demos</a:t>
              </a:r>
              <a:endParaRPr lang="ko-KR" altLang="en-US" sz="5400" b="1" dirty="0"/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4644009" y="1484784"/>
            <a:ext cx="4283968" cy="2016224"/>
            <a:chOff x="4644008" y="1484784"/>
            <a:chExt cx="4283968" cy="201622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644008" y="1484784"/>
              <a:ext cx="4283968" cy="2016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1838434"/>
              <a:ext cx="42484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solidFill>
                    <a:srgbClr val="0000FF"/>
                  </a:solidFill>
                </a:rPr>
                <a:t>지배</a:t>
              </a:r>
              <a:r>
                <a:rPr lang="ko-KR" altLang="en-US" sz="4400" b="1" dirty="0" smtClean="0"/>
                <a:t> 또는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권력</a:t>
              </a:r>
              <a:endParaRPr lang="en-US" altLang="ko-KR" sz="44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ko-KR" sz="4400" b="1" dirty="0" err="1" smtClean="0"/>
                <a:t>kratos</a:t>
              </a:r>
              <a:endParaRPr lang="ko-KR" altLang="en-US" sz="4400" b="1" dirty="0"/>
            </a:p>
          </p:txBody>
        </p:sp>
      </p:grpSp>
      <p:sp>
        <p:nvSpPr>
          <p:cNvPr id="9" name="덧셈 기호 8"/>
          <p:cNvSpPr/>
          <p:nvPr/>
        </p:nvSpPr>
        <p:spPr>
          <a:xfrm>
            <a:off x="3851920" y="1916832"/>
            <a:ext cx="1368152" cy="1368152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3275856" y="3717032"/>
            <a:ext cx="2520280" cy="10801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4"/>
          <p:cNvGrpSpPr/>
          <p:nvPr/>
        </p:nvGrpSpPr>
        <p:grpSpPr>
          <a:xfrm>
            <a:off x="251520" y="4869160"/>
            <a:ext cx="8640960" cy="1584176"/>
            <a:chOff x="251520" y="4869160"/>
            <a:chExt cx="8640960" cy="1584176"/>
          </a:xfrm>
        </p:grpSpPr>
        <p:sp>
          <p:nvSpPr>
            <p:cNvPr id="11" name="직사각형 10"/>
            <p:cNvSpPr/>
            <p:nvPr/>
          </p:nvSpPr>
          <p:spPr>
            <a:xfrm>
              <a:off x="251520" y="4869160"/>
              <a:ext cx="8640960" cy="15841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4941168"/>
              <a:ext cx="86409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민주주의</a:t>
              </a:r>
              <a:endParaRPr lang="en-US" altLang="ko-KR" sz="4400" b="1" dirty="0" smtClean="0"/>
            </a:p>
            <a:p>
              <a:pPr algn="ctr"/>
              <a:r>
                <a:rPr lang="ko-KR" altLang="en-US" sz="4400" b="1" dirty="0" smtClean="0"/>
                <a:t> 민중에 의한 지배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179514" y="1556792"/>
            <a:ext cx="8784976" cy="4752528"/>
            <a:chOff x="179512" y="1412776"/>
            <a:chExt cx="8784976" cy="475252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79512" y="1412776"/>
              <a:ext cx="8784976" cy="47525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552" y="2571869"/>
              <a:ext cx="83519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err="1" smtClean="0"/>
                <a:t>정치ㆍ사회ㆍ문화</a:t>
              </a:r>
              <a:r>
                <a:rPr lang="ko-KR" altLang="en-US" sz="5400" b="1" dirty="0" smtClean="0"/>
                <a:t> 등 각 방면에 나타난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민주주의</a:t>
              </a:r>
              <a:r>
                <a:rPr lang="ko-KR" altLang="en-US" sz="5400" b="1" dirty="0" smtClean="0"/>
                <a:t>와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자유주의</a:t>
              </a:r>
              <a:r>
                <a:rPr lang="ko-KR" altLang="en-US" sz="5400" b="1" dirty="0" smtClean="0"/>
                <a:t> 경향</a:t>
              </a:r>
              <a:endParaRPr lang="ko-KR" altLang="en-US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r>
              <a:rPr lang="ko-KR" altLang="en-US" sz="6600" b="1" dirty="0" smtClean="0"/>
              <a:t>의 출발점</a:t>
            </a:r>
            <a:endParaRPr lang="ko-KR" alt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8"/>
          <p:cNvGrpSpPr/>
          <p:nvPr/>
        </p:nvGrpSpPr>
        <p:grpSpPr>
          <a:xfrm>
            <a:off x="2339752" y="4437112"/>
            <a:ext cx="4320480" cy="2232248"/>
            <a:chOff x="2339752" y="4437112"/>
            <a:chExt cx="4320480" cy="2232248"/>
          </a:xfrm>
        </p:grpSpPr>
        <p:sp>
          <p:nvSpPr>
            <p:cNvPr id="5" name="포인트가 5개인 별 4"/>
            <p:cNvSpPr/>
            <p:nvPr/>
          </p:nvSpPr>
          <p:spPr>
            <a:xfrm>
              <a:off x="2339752" y="4437112"/>
              <a:ext cx="4320480" cy="22322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784" y="5221649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solidFill>
                    <a:srgbClr val="0000FF"/>
                  </a:solidFill>
                </a:rPr>
                <a:t>일본 </a:t>
              </a:r>
              <a:r>
                <a:rPr lang="en-US" altLang="ko-KR" sz="6000" b="1" dirty="0" smtClean="0">
                  <a:solidFill>
                    <a:srgbClr val="0000FF"/>
                  </a:solidFill>
                </a:rPr>
                <a:t>WIN</a:t>
              </a:r>
              <a:endParaRPr lang="ko-KR" altLang="en-US" sz="6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323530" y="1844824"/>
            <a:ext cx="4392488" cy="3312368"/>
            <a:chOff x="323528" y="1844824"/>
            <a:chExt cx="4392488" cy="3312368"/>
          </a:xfrm>
        </p:grpSpPr>
        <p:sp>
          <p:nvSpPr>
            <p:cNvPr id="6" name="곱셈 기호 5"/>
            <p:cNvSpPr/>
            <p:nvPr/>
          </p:nvSpPr>
          <p:spPr>
            <a:xfrm>
              <a:off x="323528" y="1844824"/>
              <a:ext cx="4392488" cy="331236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3140968"/>
              <a:ext cx="3384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러시아 </a:t>
              </a:r>
              <a:r>
                <a:rPr lang="en-US" altLang="ko-KR" sz="4400" b="1" dirty="0" smtClean="0"/>
                <a:t>LOSE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0000FF"/>
                </a:solidFill>
              </a:rPr>
              <a:t>데모크라시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179514" y="980728"/>
            <a:ext cx="8784976" cy="1008112"/>
            <a:chOff x="179512" y="980728"/>
            <a:chExt cx="8784976" cy="1008112"/>
          </a:xfrm>
        </p:grpSpPr>
        <p:sp>
          <p:nvSpPr>
            <p:cNvPr id="4" name="직사각형 3"/>
            <p:cNvSpPr/>
            <p:nvPr/>
          </p:nvSpPr>
          <p:spPr>
            <a:xfrm>
              <a:off x="179512" y="980728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1196752"/>
              <a:ext cx="8712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1914</a:t>
              </a:r>
              <a:r>
                <a:rPr lang="ko-KR" altLang="en-US" sz="4400" b="1" dirty="0" smtClean="0"/>
                <a:t>년 제 </a:t>
              </a:r>
              <a:r>
                <a:rPr lang="en-US" altLang="ko-KR" sz="4400" b="1" dirty="0" smtClean="0"/>
                <a:t>1</a:t>
              </a:r>
              <a:r>
                <a:rPr lang="ko-KR" altLang="en-US" sz="4400" b="1" dirty="0" smtClean="0"/>
                <a:t>차 세계대전</a:t>
              </a:r>
              <a:endParaRPr lang="ko-KR" altLang="en-US" sz="4400" b="1" dirty="0"/>
            </a:p>
          </p:txBody>
        </p:sp>
      </p:grpSp>
      <p:grpSp>
        <p:nvGrpSpPr>
          <p:cNvPr id="5" name="그룹 17"/>
          <p:cNvGrpSpPr/>
          <p:nvPr/>
        </p:nvGrpSpPr>
        <p:grpSpPr>
          <a:xfrm>
            <a:off x="179514" y="2132856"/>
            <a:ext cx="8784976" cy="1008112"/>
            <a:chOff x="179512" y="2132856"/>
            <a:chExt cx="8784976" cy="1008112"/>
          </a:xfrm>
        </p:grpSpPr>
        <p:sp>
          <p:nvSpPr>
            <p:cNvPr id="8" name="직사각형 7"/>
            <p:cNvSpPr/>
            <p:nvPr/>
          </p:nvSpPr>
          <p:spPr>
            <a:xfrm>
              <a:off x="179512" y="2132856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024" y="2348880"/>
              <a:ext cx="8676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1918</a:t>
              </a:r>
              <a:r>
                <a:rPr lang="ko-KR" altLang="en-US" sz="4400" b="1" dirty="0" smtClean="0"/>
                <a:t>년 쌀 소동</a:t>
              </a:r>
              <a:endParaRPr lang="ko-KR" altLang="en-US" sz="4400" b="1" dirty="0"/>
            </a:p>
          </p:txBody>
        </p:sp>
      </p:grpSp>
      <p:grpSp>
        <p:nvGrpSpPr>
          <p:cNvPr id="6" name="그룹 18"/>
          <p:cNvGrpSpPr/>
          <p:nvPr/>
        </p:nvGrpSpPr>
        <p:grpSpPr>
          <a:xfrm>
            <a:off x="179514" y="3284984"/>
            <a:ext cx="8784976" cy="1008112"/>
            <a:chOff x="179512" y="3284984"/>
            <a:chExt cx="8784976" cy="1008112"/>
          </a:xfrm>
        </p:grpSpPr>
        <p:sp>
          <p:nvSpPr>
            <p:cNvPr id="9" name="직사각형 8"/>
            <p:cNvSpPr/>
            <p:nvPr/>
          </p:nvSpPr>
          <p:spPr>
            <a:xfrm>
              <a:off x="179512" y="3284984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3429000"/>
              <a:ext cx="8712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1919</a:t>
              </a:r>
              <a:r>
                <a:rPr lang="ko-KR" altLang="en-US" sz="4400" b="1" dirty="0" smtClean="0"/>
                <a:t>년</a:t>
              </a:r>
              <a:r>
                <a:rPr lang="en-US" altLang="ko-KR" sz="4400" b="1" dirty="0" smtClean="0"/>
                <a:t> 3.1</a:t>
              </a:r>
              <a:r>
                <a:rPr lang="ko-KR" altLang="en-US" sz="4400" b="1" dirty="0" smtClean="0"/>
                <a:t>운동</a:t>
              </a:r>
              <a:endParaRPr lang="ko-KR" altLang="en-US" sz="4400" b="1" dirty="0"/>
            </a:p>
          </p:txBody>
        </p:sp>
      </p:grpSp>
      <p:grpSp>
        <p:nvGrpSpPr>
          <p:cNvPr id="7" name="그룹 19"/>
          <p:cNvGrpSpPr/>
          <p:nvPr/>
        </p:nvGrpSpPr>
        <p:grpSpPr>
          <a:xfrm>
            <a:off x="179514" y="4509120"/>
            <a:ext cx="8784976" cy="1008112"/>
            <a:chOff x="179512" y="4509120"/>
            <a:chExt cx="8784976" cy="1008112"/>
          </a:xfrm>
        </p:grpSpPr>
        <p:sp>
          <p:nvSpPr>
            <p:cNvPr id="10" name="직사각형 9"/>
            <p:cNvSpPr/>
            <p:nvPr/>
          </p:nvSpPr>
          <p:spPr>
            <a:xfrm>
              <a:off x="179512" y="4509120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512" y="4653136"/>
              <a:ext cx="87849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1923</a:t>
              </a:r>
              <a:r>
                <a:rPr lang="ko-KR" altLang="en-US" sz="4400" b="1" dirty="0" smtClean="0"/>
                <a:t>년 관동 대지진</a:t>
              </a:r>
              <a:endParaRPr lang="ko-KR" altLang="en-US" sz="4400" b="1" dirty="0"/>
            </a:p>
          </p:txBody>
        </p:sp>
      </p:grpSp>
      <p:grpSp>
        <p:nvGrpSpPr>
          <p:cNvPr id="17" name="그룹 20"/>
          <p:cNvGrpSpPr/>
          <p:nvPr/>
        </p:nvGrpSpPr>
        <p:grpSpPr>
          <a:xfrm>
            <a:off x="179514" y="5733256"/>
            <a:ext cx="8784976" cy="1008112"/>
            <a:chOff x="179512" y="5733256"/>
            <a:chExt cx="8784976" cy="1008112"/>
          </a:xfrm>
        </p:grpSpPr>
        <p:sp>
          <p:nvSpPr>
            <p:cNvPr id="11" name="직사각형 10"/>
            <p:cNvSpPr/>
            <p:nvPr/>
          </p:nvSpPr>
          <p:spPr>
            <a:xfrm>
              <a:off x="179512" y="5733256"/>
              <a:ext cx="8784976" cy="10081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5877272"/>
              <a:ext cx="86409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1925</a:t>
              </a:r>
              <a:r>
                <a:rPr lang="ko-KR" altLang="en-US" sz="4400" b="1" dirty="0" smtClean="0"/>
                <a:t>년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보</a:t>
              </a:r>
              <a:r>
                <a:rPr lang="ko-KR" altLang="en-US" sz="4300" b="1" dirty="0" smtClean="0">
                  <a:solidFill>
                    <a:srgbClr val="FF0000"/>
                  </a:solidFill>
                </a:rPr>
                <a:t>통</a:t>
              </a:r>
              <a:r>
                <a:rPr lang="ko-KR" alt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선거법 </a:t>
              </a:r>
              <a:r>
                <a:rPr lang="ko-KR" altLang="en-US" sz="4400" b="1" dirty="0" smtClean="0"/>
                <a:t>공표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323529" y="2708920"/>
            <a:ext cx="4032448" cy="2736304"/>
            <a:chOff x="323528" y="2708920"/>
            <a:chExt cx="4896544" cy="3024336"/>
          </a:xfrm>
        </p:grpSpPr>
        <p:sp>
          <p:nvSpPr>
            <p:cNvPr id="4" name="직사각형 3"/>
            <p:cNvSpPr/>
            <p:nvPr/>
          </p:nvSpPr>
          <p:spPr>
            <a:xfrm>
              <a:off x="323528" y="2708920"/>
              <a:ext cx="4896544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1619672" y="3284984"/>
              <a:ext cx="2304256" cy="19442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558924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일본 시민들</a:t>
            </a:r>
            <a:endParaRPr lang="ko-KR" altLang="en-US" sz="4800" b="1" dirty="0"/>
          </a:p>
        </p:txBody>
      </p:sp>
      <p:sp>
        <p:nvSpPr>
          <p:cNvPr id="8" name="타원형 설명선 7"/>
          <p:cNvSpPr/>
          <p:nvPr/>
        </p:nvSpPr>
        <p:spPr>
          <a:xfrm rot="1413606">
            <a:off x="4607496" y="1317387"/>
            <a:ext cx="4536504" cy="328614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2081" y="1628803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러시아와 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강화 조약은 체결하면 안됩니다</a:t>
            </a:r>
            <a:r>
              <a:rPr lang="en-US" altLang="ko-KR" sz="4000" b="1" dirty="0" smtClean="0"/>
              <a:t>!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쌀소동 기사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쌀 소동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395536" y="1916832"/>
            <a:ext cx="4320480" cy="3960440"/>
            <a:chOff x="395536" y="1268760"/>
            <a:chExt cx="4320480" cy="3312368"/>
          </a:xfrm>
        </p:grpSpPr>
        <p:sp>
          <p:nvSpPr>
            <p:cNvPr id="5" name="폭발 1 4"/>
            <p:cNvSpPr/>
            <p:nvPr/>
          </p:nvSpPr>
          <p:spPr>
            <a:xfrm>
              <a:off x="395536" y="1268760"/>
              <a:ext cx="4320480" cy="331236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2132856"/>
              <a:ext cx="2880320" cy="120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제 </a:t>
              </a:r>
              <a:r>
                <a:rPr lang="en-US" altLang="ko-KR" sz="4400" b="1" dirty="0" smtClean="0"/>
                <a:t>1</a:t>
              </a:r>
              <a:r>
                <a:rPr lang="ko-KR" altLang="en-US" sz="4400" b="1" dirty="0" smtClean="0"/>
                <a:t>차 세계대전</a:t>
              </a:r>
              <a:endParaRPr lang="ko-KR" altLang="en-US" sz="4400" b="1" dirty="0"/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4283968" y="1124744"/>
            <a:ext cx="4176464" cy="5400600"/>
            <a:chOff x="4788024" y="1124744"/>
            <a:chExt cx="4176464" cy="5400600"/>
          </a:xfrm>
        </p:grpSpPr>
        <p:sp>
          <p:nvSpPr>
            <p:cNvPr id="7" name="위쪽 화살표 6"/>
            <p:cNvSpPr/>
            <p:nvPr/>
          </p:nvSpPr>
          <p:spPr>
            <a:xfrm>
              <a:off x="5652120" y="1124744"/>
              <a:ext cx="2808312" cy="54006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24" y="2593935"/>
              <a:ext cx="417646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/>
                <a:t>물가폭등</a:t>
              </a:r>
              <a:endParaRPr lang="en-US" altLang="ko-KR" sz="6600" b="1" dirty="0" smtClean="0"/>
            </a:p>
            <a:p>
              <a:pPr algn="ctr"/>
              <a:endParaRPr lang="en-US" altLang="ko-KR" sz="6600" b="1" dirty="0" smtClean="0"/>
            </a:p>
            <a:p>
              <a:pPr algn="ctr"/>
              <a:r>
                <a:rPr lang="ko-KR" altLang="en-US" sz="6600" b="1" dirty="0" smtClean="0"/>
                <a:t>쌀값 폭등</a:t>
              </a:r>
              <a:endParaRPr lang="ko-KR" altLang="en-US" sz="6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경제의 하락세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0242" name="Picture 2" descr="http://thumbnail.egloos.net/600x0/http:/pds25.egloos.com/pds/201308/23/39/a0048039_5216d3bab58d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128792" cy="3672408"/>
          </a:xfrm>
          <a:prstGeom prst="rect">
            <a:avLst/>
          </a:prstGeom>
          <a:noFill/>
        </p:spPr>
      </p:pic>
      <p:grpSp>
        <p:nvGrpSpPr>
          <p:cNvPr id="3" name="그룹 7"/>
          <p:cNvGrpSpPr/>
          <p:nvPr/>
        </p:nvGrpSpPr>
        <p:grpSpPr>
          <a:xfrm>
            <a:off x="0" y="5301208"/>
            <a:ext cx="9144000" cy="1152128"/>
            <a:chOff x="0" y="5013176"/>
            <a:chExt cx="9144000" cy="1152128"/>
          </a:xfrm>
        </p:grpSpPr>
        <p:sp>
          <p:nvSpPr>
            <p:cNvPr id="5" name="TextBox 4"/>
            <p:cNvSpPr txBox="1"/>
            <p:nvPr/>
          </p:nvSpPr>
          <p:spPr>
            <a:xfrm>
              <a:off x="0" y="5013176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rgbClr val="FF0000"/>
                  </a:solidFill>
                </a:rPr>
                <a:t>   도시이동       쌀 생산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3779912" y="5157192"/>
              <a:ext cx="1152128" cy="64807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오른쪽 화살표 6"/>
            <p:cNvSpPr/>
            <p:nvPr/>
          </p:nvSpPr>
          <p:spPr>
            <a:xfrm rot="5400000">
              <a:off x="7380312" y="5301208"/>
              <a:ext cx="1080120" cy="64807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2919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26626" name="Picture 2" descr="09월 01일 - 여행 비둘기 멸종, 1914 / 간토 대지진, 1923 / 제2차 세계 대전 발발, 1939 / 대한항공 007편 격추 사건, 198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412776"/>
            <a:ext cx="8424936" cy="4752528"/>
          </a:xfrm>
          <a:prstGeom prst="rect">
            <a:avLst/>
          </a:prstGeom>
          <a:noFill/>
        </p:spPr>
      </p:pic>
      <p:grpSp>
        <p:nvGrpSpPr>
          <p:cNvPr id="3" name="그룹 6"/>
          <p:cNvGrpSpPr/>
          <p:nvPr/>
        </p:nvGrpSpPr>
        <p:grpSpPr>
          <a:xfrm>
            <a:off x="107504" y="2204864"/>
            <a:ext cx="8892480" cy="4176464"/>
            <a:chOff x="179512" y="2348880"/>
            <a:chExt cx="8892480" cy="4176464"/>
          </a:xfrm>
        </p:grpSpPr>
        <p:sp>
          <p:nvSpPr>
            <p:cNvPr id="5" name="번개 4"/>
            <p:cNvSpPr/>
            <p:nvPr/>
          </p:nvSpPr>
          <p:spPr>
            <a:xfrm>
              <a:off x="179512" y="2348880"/>
              <a:ext cx="8892480" cy="4176464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 rot="1200720">
              <a:off x="1475656" y="3267512"/>
              <a:ext cx="61926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solidFill>
                    <a:srgbClr val="FF0000"/>
                  </a:solidFill>
                </a:rPr>
                <a:t>일본 관동지방에 </a:t>
              </a:r>
              <a:r>
                <a:rPr lang="en-US" altLang="ko-KR" sz="6000" b="1" dirty="0" smtClean="0">
                  <a:solidFill>
                    <a:srgbClr val="FF0000"/>
                  </a:solidFill>
                </a:rPr>
                <a:t>7.9</a:t>
              </a:r>
              <a:r>
                <a:rPr lang="ko-KR" altLang="en-US" sz="6000" b="1" dirty="0" smtClean="0">
                  <a:solidFill>
                    <a:srgbClr val="FF0000"/>
                  </a:solidFill>
                </a:rPr>
                <a:t>규모 지진발생</a:t>
              </a:r>
              <a:r>
                <a:rPr lang="en-US" altLang="ko-KR" sz="6000" b="1" dirty="0" smtClean="0">
                  <a:solidFill>
                    <a:srgbClr val="FF0000"/>
                  </a:solidFill>
                </a:rPr>
                <a:t>!</a:t>
              </a:r>
              <a:endParaRPr lang="ko-KR" altLang="en-US" sz="6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미국에 의한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개항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60840" cy="3672408"/>
          </a:xfrm>
        </p:spPr>
      </p:pic>
      <p:sp>
        <p:nvSpPr>
          <p:cNvPr id="6" name="TextBox 5"/>
          <p:cNvSpPr txBox="1"/>
          <p:nvPr/>
        </p:nvSpPr>
        <p:spPr>
          <a:xfrm>
            <a:off x="1403648" y="5157195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미국 </a:t>
            </a:r>
            <a:r>
              <a:rPr lang="ko-KR" altLang="en-US" sz="4400" b="1" dirty="0" err="1" smtClean="0"/>
              <a:t>페리제독의</a:t>
            </a:r>
            <a:r>
              <a:rPr lang="ko-KR" altLang="en-US" sz="4400" b="1" dirty="0" smtClean="0"/>
              <a:t> 의한 강제 개항</a:t>
            </a:r>
            <a:endParaRPr lang="en-US" altLang="ko-KR" sz="4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529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20482" name="Picture 2" descr="아무렇게나 말 찍 뱋어놓고 다음을 이으지 못하는 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000500" cy="5184576"/>
          </a:xfrm>
          <a:prstGeom prst="rect">
            <a:avLst/>
          </a:prstGeom>
          <a:noFill/>
        </p:spPr>
      </p:pic>
      <p:grpSp>
        <p:nvGrpSpPr>
          <p:cNvPr id="3" name="그룹 5"/>
          <p:cNvGrpSpPr/>
          <p:nvPr/>
        </p:nvGrpSpPr>
        <p:grpSpPr>
          <a:xfrm>
            <a:off x="467545" y="3573016"/>
            <a:ext cx="3960440" cy="2808312"/>
            <a:chOff x="4572000" y="1700808"/>
            <a:chExt cx="3960440" cy="2808312"/>
          </a:xfrm>
        </p:grpSpPr>
        <p:sp>
          <p:nvSpPr>
            <p:cNvPr id="5" name="폭발 1 4"/>
            <p:cNvSpPr/>
            <p:nvPr/>
          </p:nvSpPr>
          <p:spPr>
            <a:xfrm>
              <a:off x="4788024" y="1700808"/>
              <a:ext cx="3456384" cy="28083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2636912"/>
              <a:ext cx="3960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FF0000"/>
                  </a:solidFill>
                </a:rPr>
                <a:t>대혼란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386" name="Picture 2" descr="사이렌 - 신호,경보 등에 사용되는 음향장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88432" cy="51125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9" y="296966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/>
              <a:t>계엄령 </a:t>
            </a:r>
            <a:endParaRPr lang="ko-KR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4" y="1052736"/>
            <a:ext cx="8784976" cy="5616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1" y="128675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5400" b="1" dirty="0" smtClean="0"/>
              <a:t>조선인의 폭동</a:t>
            </a:r>
            <a:endParaRPr lang="en-US" altLang="ko-KR" sz="5400" b="1" dirty="0" smtClean="0"/>
          </a:p>
          <a:p>
            <a:pPr marL="342900" indent="-342900">
              <a:buAutoNum type="arabicPeriod"/>
            </a:pPr>
            <a:r>
              <a:rPr lang="ko-KR" altLang="en-US" sz="5400" b="1" dirty="0" smtClean="0"/>
              <a:t>조선인의 방화</a:t>
            </a:r>
            <a:endParaRPr lang="en-US" altLang="ko-KR" sz="5400" b="1" dirty="0" smtClean="0"/>
          </a:p>
          <a:p>
            <a:pPr marL="342900" indent="-342900">
              <a:buAutoNum type="arabicPeriod"/>
            </a:pPr>
            <a:r>
              <a:rPr lang="ko-KR" altLang="en-US" sz="5400" b="1" dirty="0" smtClean="0"/>
              <a:t>조선인이 우물에 독을 탐</a:t>
            </a:r>
            <a:endParaRPr lang="en-US" altLang="ko-KR" sz="5400" b="1" dirty="0" smtClean="0"/>
          </a:p>
          <a:p>
            <a:pPr marL="342900" indent="-342900"/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3563888" y="3861048"/>
            <a:ext cx="1944216" cy="12241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0000FF"/>
                </a:solidFill>
              </a:rPr>
              <a:t>유언비어</a:t>
            </a:r>
            <a:r>
              <a:rPr lang="ko-KR" altLang="en-US" sz="4800" b="1" dirty="0" smtClean="0"/>
              <a:t> 확산</a:t>
            </a:r>
            <a:endParaRPr lang="en-US" altLang="ko-KR" sz="4800" b="1" dirty="0" smtClean="0"/>
          </a:p>
          <a:p>
            <a:pPr algn="ctr"/>
            <a:r>
              <a:rPr lang="ko-KR" altLang="en-US" sz="4800" b="1" dirty="0" smtClean="0">
                <a:solidFill>
                  <a:srgbClr val="FF0000"/>
                </a:solidFill>
              </a:rPr>
              <a:t>조선인 대학살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의복문화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기모노(着物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20880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9" y="530121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/>
              <a:t>기모노</a:t>
            </a:r>
            <a:endParaRPr lang="ko-KR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의복문화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1124744"/>
            <a:ext cx="3816424" cy="41764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1196753"/>
            <a:ext cx="374441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51723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의복의 서양화</a:t>
            </a:r>
            <a:endParaRPr lang="ko-KR" alt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50912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양장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50157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양복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식문화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일본식 포크 커틀릿 돈가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04456" cy="2664296"/>
          </a:xfrm>
          <a:prstGeom prst="rect">
            <a:avLst/>
          </a:prstGeom>
          <a:noFill/>
        </p:spPr>
      </p:pic>
      <p:pic>
        <p:nvPicPr>
          <p:cNvPr id="8" name="Picture 2" descr="으깬 감자를 둥글게 튀긴 고로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032448" cy="2664296"/>
          </a:xfrm>
          <a:prstGeom prst="rect">
            <a:avLst/>
          </a:prstGeom>
          <a:noFill/>
        </p:spPr>
      </p:pic>
      <p:pic>
        <p:nvPicPr>
          <p:cNvPr id="9" name="Picture 2" descr="카레라이스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6" y="4149080"/>
            <a:ext cx="460851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보통선거법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1928년 최초로 행해진 보통선거 포스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FF"/>
                </a:solidFill>
              </a:rPr>
              <a:t>재산세</a:t>
            </a:r>
            <a:r>
              <a:rPr lang="ko-KR" altLang="en-US" sz="6000" b="1" dirty="0" smtClean="0"/>
              <a:t>를 내는</a:t>
            </a:r>
            <a:endParaRPr lang="en-US" altLang="ko-KR" sz="6000" b="1" dirty="0" smtClean="0"/>
          </a:p>
          <a:p>
            <a:pPr algn="ctr"/>
            <a:r>
              <a:rPr lang="en-US" altLang="ko-KR" sz="6000" b="1" dirty="0" smtClean="0">
                <a:solidFill>
                  <a:srgbClr val="0000FF"/>
                </a:solidFill>
              </a:rPr>
              <a:t>25</a:t>
            </a:r>
            <a:r>
              <a:rPr lang="ko-KR" altLang="en-US" sz="6000" b="1" dirty="0" smtClean="0">
                <a:solidFill>
                  <a:srgbClr val="0000FF"/>
                </a:solidFill>
              </a:rPr>
              <a:t>세 이상남성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보통선거법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쌀소동 기사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412776"/>
            <a:ext cx="4392488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3" y="1786746"/>
            <a:ext cx="4283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0000FF"/>
                </a:solidFill>
              </a:rPr>
              <a:t>쌀 소동 이후</a:t>
            </a:r>
            <a:endParaRPr lang="en-US" altLang="ko-KR" sz="6600" b="1" dirty="0" smtClean="0">
              <a:solidFill>
                <a:srgbClr val="0000FF"/>
              </a:solidFill>
            </a:endParaRPr>
          </a:p>
          <a:p>
            <a:pPr algn="ctr"/>
            <a:r>
              <a:rPr lang="ko-KR" altLang="en-US" sz="6600" b="1" dirty="0" smtClean="0"/>
              <a:t>보통선거법 주장</a:t>
            </a:r>
            <a:endParaRPr lang="en-US" altLang="ko-KR" sz="6600" b="1" dirty="0" smtClean="0"/>
          </a:p>
          <a:p>
            <a:endParaRPr lang="ko-KR" altLang="en-US" sz="66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4283968" y="3140968"/>
            <a:ext cx="1152128" cy="100811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결과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grpSp>
        <p:nvGrpSpPr>
          <p:cNvPr id="3" name="그룹 9"/>
          <p:cNvGrpSpPr/>
          <p:nvPr/>
        </p:nvGrpSpPr>
        <p:grpSpPr>
          <a:xfrm>
            <a:off x="611562" y="1196752"/>
            <a:ext cx="3600400" cy="2592288"/>
            <a:chOff x="611560" y="1196752"/>
            <a:chExt cx="3600400" cy="2592288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611560" y="1196752"/>
              <a:ext cx="3600400" cy="2592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449358"/>
              <a:ext cx="352839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데모</a:t>
              </a:r>
              <a:endParaRPr lang="en-US" altLang="ko-KR" sz="6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6600" b="1" dirty="0" err="1" smtClean="0">
                  <a:solidFill>
                    <a:srgbClr val="FF0000"/>
                  </a:solidFill>
                </a:rPr>
                <a:t>크라시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그룹 11"/>
          <p:cNvGrpSpPr/>
          <p:nvPr/>
        </p:nvGrpSpPr>
        <p:grpSpPr>
          <a:xfrm>
            <a:off x="4932040" y="1196752"/>
            <a:ext cx="3672408" cy="2592288"/>
            <a:chOff x="4860032" y="1196752"/>
            <a:chExt cx="3672408" cy="259228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860032" y="1196752"/>
              <a:ext cx="3600400" cy="2592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0032" y="1916832"/>
              <a:ext cx="36724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민주주의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그룹 13"/>
          <p:cNvGrpSpPr/>
          <p:nvPr/>
        </p:nvGrpSpPr>
        <p:grpSpPr>
          <a:xfrm>
            <a:off x="611562" y="4005064"/>
            <a:ext cx="3600400" cy="2592288"/>
            <a:chOff x="683568" y="4005064"/>
            <a:chExt cx="3600400" cy="259228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683568" y="4005064"/>
              <a:ext cx="3600400" cy="2592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4841284"/>
              <a:ext cx="3528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계몽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그룹 15"/>
          <p:cNvGrpSpPr/>
          <p:nvPr/>
        </p:nvGrpSpPr>
        <p:grpSpPr>
          <a:xfrm>
            <a:off x="4932042" y="4005064"/>
            <a:ext cx="3600400" cy="2592288"/>
            <a:chOff x="4860032" y="4005064"/>
            <a:chExt cx="3600400" cy="2592288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860032" y="4005064"/>
              <a:ext cx="3600400" cy="2592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4293096"/>
              <a:ext cx="345638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보통</a:t>
              </a:r>
              <a:endParaRPr lang="en-US" altLang="ko-KR" sz="6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선거법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CC"/>
                </a:solidFill>
              </a:rPr>
              <a:t>화친조약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5273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3300"/>
                </a:solidFill>
              </a:rPr>
              <a:t>미국</a:t>
            </a:r>
            <a:r>
              <a:rPr lang="ko-KR" altLang="en-US" sz="3600" b="1" dirty="0" smtClean="0"/>
              <a:t>과 맺은 </a:t>
            </a:r>
            <a:r>
              <a:rPr lang="ko-KR" altLang="en-US" sz="3600" b="1" dirty="0" smtClean="0">
                <a:solidFill>
                  <a:srgbClr val="FF3300"/>
                </a:solidFill>
              </a:rPr>
              <a:t>불평등 조약</a:t>
            </a:r>
            <a:endParaRPr lang="en-US" altLang="ko-KR" sz="3600" b="1" dirty="0" smtClean="0">
              <a:solidFill>
                <a:srgbClr val="FF3300"/>
              </a:solidFill>
            </a:endParaRPr>
          </a:p>
          <a:p>
            <a:endParaRPr lang="en-US" altLang="ko-KR" sz="3600" b="1" dirty="0" smtClean="0"/>
          </a:p>
          <a:p>
            <a:r>
              <a:rPr lang="ko-KR" altLang="en-US" sz="3600" b="1" dirty="0" smtClean="0"/>
              <a:t>☆여러 항구 개항</a:t>
            </a:r>
            <a:endParaRPr lang="en-US" altLang="ko-KR" sz="3600" b="1" dirty="0" smtClean="0"/>
          </a:p>
          <a:p>
            <a:endParaRPr lang="en-US" altLang="ko-KR" sz="3600" b="1" dirty="0" smtClean="0"/>
          </a:p>
          <a:p>
            <a:r>
              <a:rPr lang="ko-KR" altLang="en-US" sz="3600" b="1" dirty="0" smtClean="0"/>
              <a:t>☆표류 선원 발생시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구호물자 지급</a:t>
            </a:r>
            <a:endParaRPr lang="en-US" altLang="ko-KR" sz="3600" b="1" dirty="0" smtClean="0"/>
          </a:p>
          <a:p>
            <a:endParaRPr lang="en-US" altLang="ko-KR" sz="3600" b="1" dirty="0" smtClean="0"/>
          </a:p>
          <a:p>
            <a:r>
              <a:rPr lang="ko-KR" altLang="en-US" sz="3600" b="1" dirty="0" smtClean="0"/>
              <a:t>☆미국인이 범죄를 저질렀을 시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미국 영사관에서 재판</a:t>
            </a:r>
            <a:endParaRPr lang="en-US" altLang="ko-KR" sz="3600" b="1" dirty="0" smtClean="0"/>
          </a:p>
          <a:p>
            <a:endParaRPr lang="en-US" altLang="ko-KR" sz="3600" b="1" dirty="0" smtClean="0"/>
          </a:p>
          <a:p>
            <a:r>
              <a:rPr lang="ko-KR" altLang="en-US" sz="3600" b="1" dirty="0" smtClean="0"/>
              <a:t>☆일본의 수출품 관세를 미국에서 지정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3656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메이지 유신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16824" cy="3240360"/>
          </a:xfrm>
        </p:spPr>
      </p:pic>
      <p:sp>
        <p:nvSpPr>
          <p:cNvPr id="6" name="TextBox 5"/>
          <p:cNvSpPr txBox="1"/>
          <p:nvPr/>
        </p:nvSpPr>
        <p:spPr>
          <a:xfrm>
            <a:off x="0" y="51571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    </a:t>
            </a:r>
            <a:r>
              <a:rPr lang="ko-KR" altLang="en-US" sz="4000" b="1" dirty="0" smtClean="0"/>
              <a:t>개항 후</a:t>
            </a:r>
            <a:r>
              <a:rPr lang="en-US" altLang="ko-KR" sz="4000" b="1" dirty="0" smtClean="0"/>
              <a:t>, </a:t>
            </a:r>
          </a:p>
          <a:p>
            <a:pPr algn="ctr"/>
            <a:r>
              <a:rPr lang="ko-KR" altLang="en-US" sz="4000" b="1" dirty="0" smtClean="0"/>
              <a:t>하급 무사들의 주도로 쿠데타 발발</a:t>
            </a:r>
            <a:endParaRPr lang="ko-KR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6415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0" y="1484784"/>
            <a:ext cx="6731000" cy="3960440"/>
          </a:xfrm>
        </p:spPr>
      </p:pic>
      <p:sp>
        <p:nvSpPr>
          <p:cNvPr id="5" name="TextBox 4"/>
          <p:cNvSpPr txBox="1"/>
          <p:nvPr/>
        </p:nvSpPr>
        <p:spPr>
          <a:xfrm>
            <a:off x="1763688" y="5517238"/>
            <a:ext cx="54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pPr algn="ctr"/>
            <a:r>
              <a:rPr lang="ko-KR" altLang="en-US" sz="4000" b="1" dirty="0" smtClean="0"/>
              <a:t>근대화 된 일본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도쿄</a:t>
            </a:r>
            <a:r>
              <a:rPr lang="en-US" altLang="ko-KR" sz="4000" b="1" dirty="0" smtClean="0"/>
              <a:t>)</a:t>
            </a:r>
            <a:endParaRPr lang="ko-KR" alt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메이지 시대의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건물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7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038600" cy="3528392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32" y="1340774"/>
            <a:ext cx="3526716" cy="2206817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4" y="3645024"/>
            <a:ext cx="3525855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522920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      </a:t>
            </a:r>
            <a:r>
              <a:rPr lang="ko-KR" altLang="en-US" sz="3600" b="1" dirty="0" err="1" smtClean="0"/>
              <a:t>스키야키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(</a:t>
            </a:r>
            <a:r>
              <a:rPr lang="ko-KR" altLang="en-US" sz="3600" b="1" dirty="0" smtClean="0"/>
              <a:t>육류 보급의 시작</a:t>
            </a:r>
            <a:r>
              <a:rPr lang="en-US" altLang="ko-KR" sz="3600" b="1" dirty="0" smtClean="0"/>
              <a:t>)</a:t>
            </a:r>
            <a:endParaRPr lang="ko-KR" alt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51" y="6021294"/>
            <a:ext cx="388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일본의 양식의 등장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메이지 시대의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음식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601</Words>
  <Application>Microsoft Office PowerPoint</Application>
  <PresentationFormat>화면 슬라이드 쇼(4:3)</PresentationFormat>
  <Paragraphs>226</Paragraphs>
  <Slides>57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테마</vt:lpstr>
      <vt:lpstr>일본의 근대시대</vt:lpstr>
      <vt:lpstr>메이지 유신</vt:lpstr>
      <vt:lpstr>슬라이드 3</vt:lpstr>
      <vt:lpstr>유럽의 개항요구</vt:lpstr>
      <vt:lpstr>미국에 의한 개항</vt:lpstr>
      <vt:lpstr>화친조약</vt:lpstr>
      <vt:lpstr>메이지 유신</vt:lpstr>
      <vt:lpstr>슬라이드 8</vt:lpstr>
      <vt:lpstr>슬라이드 9</vt:lpstr>
      <vt:lpstr>슬라이드 10</vt:lpstr>
      <vt:lpstr>폐번치현</vt:lpstr>
      <vt:lpstr>징병제</vt:lpstr>
      <vt:lpstr>강화도 조약</vt:lpstr>
      <vt:lpstr>강화도 조약</vt:lpstr>
      <vt:lpstr>슬라이드 15</vt:lpstr>
      <vt:lpstr>메이지 헌법</vt:lpstr>
      <vt:lpstr>천황의 교육 칙어</vt:lpstr>
      <vt:lpstr>청일전쟁</vt:lpstr>
      <vt:lpstr>일본함대의 공격</vt:lpstr>
      <vt:lpstr>청일전쟁 주요 해전</vt:lpstr>
      <vt:lpstr>일본의 승리</vt:lpstr>
      <vt:lpstr>시모노세키 조약</vt:lpstr>
      <vt:lpstr>러일전쟁</vt:lpstr>
      <vt:lpstr>뤼순군항[旅順軍港]의 러시아 함대</vt:lpstr>
      <vt:lpstr>러일전쟁 지도</vt:lpstr>
      <vt:lpstr>패전 러시아</vt:lpstr>
      <vt:lpstr>포츠머스 조약</vt:lpstr>
      <vt:lpstr>포츠머스 조약</vt:lpstr>
      <vt:lpstr>문화의 발전</vt:lpstr>
      <vt:lpstr>1)교육</vt:lpstr>
      <vt:lpstr>1). 교육</vt:lpstr>
      <vt:lpstr>2)문학</vt:lpstr>
      <vt:lpstr>2)문학</vt:lpstr>
      <vt:lpstr>3)예술</vt:lpstr>
      <vt:lpstr>슬라이드 35</vt:lpstr>
      <vt:lpstr>슬라이드 36</vt:lpstr>
      <vt:lpstr>다이쇼 시대</vt:lpstr>
      <vt:lpstr>개요</vt:lpstr>
      <vt:lpstr>개요</vt:lpstr>
      <vt:lpstr>다이쇼 천황</vt:lpstr>
      <vt:lpstr>다이쇼 시대란?</vt:lpstr>
      <vt:lpstr>데모크라시</vt:lpstr>
      <vt:lpstr>데모크라시</vt:lpstr>
      <vt:lpstr>데모크라시의 출발점</vt:lpstr>
      <vt:lpstr>데모크라시</vt:lpstr>
      <vt:lpstr>데모크라시</vt:lpstr>
      <vt:lpstr>쌀 소동</vt:lpstr>
      <vt:lpstr>경제의 하락세</vt:lpstr>
      <vt:lpstr>관동대지진</vt:lpstr>
      <vt:lpstr>관동대지진</vt:lpstr>
      <vt:lpstr>관동대지진</vt:lpstr>
      <vt:lpstr>의복문화</vt:lpstr>
      <vt:lpstr>의복문화</vt:lpstr>
      <vt:lpstr>식문화</vt:lpstr>
      <vt:lpstr>보통선거법</vt:lpstr>
      <vt:lpstr>보통선거법</vt:lpstr>
      <vt:lpstr>결과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근대시대</dc:title>
  <dc:creator>samsung</dc:creator>
  <cp:lastModifiedBy>samsung</cp:lastModifiedBy>
  <cp:revision>1</cp:revision>
  <dcterms:created xsi:type="dcterms:W3CDTF">2017-09-30T12:12:47Z</dcterms:created>
  <dcterms:modified xsi:type="dcterms:W3CDTF">2017-09-30T12:17:03Z</dcterms:modified>
</cp:coreProperties>
</file>