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0491D-4577-4AC3-81F9-6EB9ECEB876E}" type="datetimeFigureOut">
              <a:rPr lang="ko-KR" altLang="en-US" smtClean="0"/>
              <a:pPr/>
              <a:t>2017-04-04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5A016-210B-4B9C-AE19-1262CCBA82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6DB3-298F-4E55-9A51-4AD05B2041A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4498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2017-04-04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p8DIZ1SZC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e5uCi9MNX4" TargetMode="Externa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v.naver.com/v/435486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46" y="2000240"/>
            <a:ext cx="7786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현대일본의 신형문화 등장</a:t>
            </a:r>
            <a:endParaRPr lang="en-US" altLang="ko-KR" sz="5000" b="1" dirty="0" smtClean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862014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오타쿠 문화</a:t>
            </a:r>
            <a:endParaRPr lang="en-US" altLang="ko-KR" sz="5000" b="1" dirty="0" smtClean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6</a:t>
            </a:r>
            <a:r>
              <a:rPr lang="ko-KR" altLang="en-US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밀리터리 오타쿠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42976" y="1714488"/>
            <a:ext cx="721523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/>
              <a:t>세계 여러 나라의 총기 및 군복을 수집하는 사람</a:t>
            </a:r>
            <a:endParaRPr lang="en-US" altLang="ko-KR" sz="2000" dirty="0" smtClean="0"/>
          </a:p>
          <a:p>
            <a:pPr>
              <a:buFont typeface="Wingdings" pitchFamily="2" charset="2"/>
              <a:buChar char="u"/>
            </a:pPr>
            <a:r>
              <a:rPr lang="ko-KR" altLang="en-US" sz="2000" dirty="0" smtClean="0"/>
              <a:t>흔히 </a:t>
            </a:r>
            <a:r>
              <a:rPr lang="ko-KR" altLang="en-US" sz="2000" dirty="0" err="1" smtClean="0"/>
              <a:t>밀덕</a:t>
            </a:r>
            <a:r>
              <a:rPr lang="ko-KR" altLang="en-US" sz="2000" dirty="0" smtClean="0"/>
              <a:t> 이라 부름</a:t>
            </a:r>
            <a:endParaRPr lang="en-US" altLang="ko-KR" sz="2000" dirty="0" smtClean="0"/>
          </a:p>
        </p:txBody>
      </p:sp>
      <p:pic>
        <p:nvPicPr>
          <p:cNvPr id="5122" name="Picture 2" descr="C:\Users\my\Desktop\%C8%E7%C7%D1_%B9д%F6%C0%C7_%C1%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3643338" cy="2732504"/>
          </a:xfrm>
          <a:prstGeom prst="rect">
            <a:avLst/>
          </a:prstGeom>
          <a:noFill/>
        </p:spPr>
      </p:pic>
      <p:pic>
        <p:nvPicPr>
          <p:cNvPr id="5123" name="Picture 3" descr="C:\Users\my\Desktop\1472965_405360376261424_153590441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643182"/>
            <a:ext cx="3814058" cy="2453367"/>
          </a:xfrm>
          <a:prstGeom prst="rect">
            <a:avLst/>
          </a:prstGeom>
          <a:noFill/>
        </p:spPr>
      </p:pic>
      <p:pic>
        <p:nvPicPr>
          <p:cNvPr id="5125" name="Picture 5" descr="C:\Users\my\Desktop\naver_com_20170319_1306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4411" y="4429132"/>
            <a:ext cx="3530663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오타쿠에 대한 인식과 평가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643042" y="1571612"/>
            <a:ext cx="600079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각 나라에 오타쿠에 대한 인식을 조사</a:t>
            </a: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429256" y="2857496"/>
            <a:ext cx="3571900" cy="285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u"/>
            </a:pPr>
            <a:r>
              <a:rPr lang="ko-KR" altLang="en-US" sz="2000" dirty="0" smtClean="0"/>
              <a:t>무관심에 가까움</a:t>
            </a:r>
            <a:endParaRPr lang="en-US" altLang="ko-KR" sz="2000" dirty="0" smtClean="0"/>
          </a:p>
          <a:p>
            <a:pPr algn="just">
              <a:buFont typeface="Wingdings" pitchFamily="2" charset="2"/>
              <a:buChar char="u"/>
            </a:pPr>
            <a:r>
              <a:rPr lang="ko-KR" altLang="en-US" sz="2000" dirty="0" smtClean="0"/>
              <a:t>오타쿠 임을 밝히는데 </a:t>
            </a:r>
            <a:endParaRPr lang="en-US" altLang="ko-KR" sz="2000" dirty="0" smtClean="0"/>
          </a:p>
          <a:p>
            <a:pPr algn="just"/>
            <a:r>
              <a:rPr lang="en-US" altLang="ko-KR" sz="2000" dirty="0" smtClean="0"/>
              <a:t>   </a:t>
            </a:r>
            <a:r>
              <a:rPr lang="ko-KR" altLang="en-US" sz="2000" dirty="0" smtClean="0"/>
              <a:t>거부감이 적음</a:t>
            </a:r>
            <a:endParaRPr lang="en-US" altLang="ko-KR" sz="2000" dirty="0" smtClean="0"/>
          </a:p>
          <a:p>
            <a:pPr algn="just">
              <a:buFont typeface="Wingdings" pitchFamily="2" charset="2"/>
              <a:buChar char="u"/>
            </a:pPr>
            <a:r>
              <a:rPr lang="ko-KR" altLang="en-US" sz="2000" dirty="0" smtClean="0"/>
              <a:t>대중들이 흥미를 표하는        </a:t>
            </a:r>
            <a:endParaRPr lang="en-US" altLang="ko-KR" sz="2000" dirty="0" smtClean="0"/>
          </a:p>
          <a:p>
            <a:pPr algn="just"/>
            <a:r>
              <a:rPr lang="en-US" altLang="ko-KR" sz="2000" dirty="0" smtClean="0"/>
              <a:t>   </a:t>
            </a:r>
            <a:r>
              <a:rPr lang="ko-KR" altLang="en-US" sz="2000" dirty="0" smtClean="0"/>
              <a:t>경우가 많음</a:t>
            </a:r>
            <a:endParaRPr lang="ko-KR" altLang="en-US" sz="2000" dirty="0"/>
          </a:p>
        </p:txBody>
      </p:sp>
      <p:grpSp>
        <p:nvGrpSpPr>
          <p:cNvPr id="2" name="그룹 24"/>
          <p:cNvGrpSpPr/>
          <p:nvPr/>
        </p:nvGrpSpPr>
        <p:grpSpPr>
          <a:xfrm>
            <a:off x="481282" y="2428868"/>
            <a:ext cx="4662222" cy="3760417"/>
            <a:chOff x="481282" y="2428868"/>
            <a:chExt cx="4662222" cy="3760417"/>
          </a:xfrm>
        </p:grpSpPr>
        <p:grpSp>
          <p:nvGrpSpPr>
            <p:cNvPr id="3" name="그룹 15"/>
            <p:cNvGrpSpPr/>
            <p:nvPr/>
          </p:nvGrpSpPr>
          <p:grpSpPr>
            <a:xfrm>
              <a:off x="481282" y="2428868"/>
              <a:ext cx="4519346" cy="3760417"/>
              <a:chOff x="481282" y="2428868"/>
              <a:chExt cx="3090586" cy="2461364"/>
            </a:xfrm>
          </p:grpSpPr>
          <p:pic>
            <p:nvPicPr>
              <p:cNvPr id="6146" name="Picture 2" descr="C:\Users\my\Desktop\Picture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1282" y="2428868"/>
                <a:ext cx="3090586" cy="2071702"/>
              </a:xfrm>
              <a:prstGeom prst="rect">
                <a:avLst/>
              </a:prstGeom>
              <a:noFill/>
            </p:spPr>
          </p:pic>
          <p:sp>
            <p:nvSpPr>
              <p:cNvPr id="13" name="모서리가 둥근 직사각형 12"/>
              <p:cNvSpPr/>
              <p:nvPr/>
            </p:nvSpPr>
            <p:spPr>
              <a:xfrm>
                <a:off x="982639" y="4533042"/>
                <a:ext cx="1000132" cy="3571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/>
                  <a:t>미국</a:t>
                </a:r>
                <a:endParaRPr lang="ko-KR" altLang="en-US"/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3714744" y="3000372"/>
              <a:ext cx="142876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 smtClean="0">
                  <a:solidFill>
                    <a:schemeClr val="tx1"/>
                  </a:solidFill>
                </a:rPr>
                <a:t>신경 쓰지 않는다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714744" y="3714752"/>
              <a:ext cx="1214446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 smtClean="0">
                  <a:solidFill>
                    <a:schemeClr val="tx1"/>
                  </a:solidFill>
                </a:rPr>
                <a:t>나는 오타쿠고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누군가 그렇게 부르더라도 크게 신경 쓰지 않을 것이다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오타쿠에 대한 인식과 평가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grpSp>
        <p:nvGrpSpPr>
          <p:cNvPr id="2" name="그룹 17"/>
          <p:cNvGrpSpPr/>
          <p:nvPr/>
        </p:nvGrpSpPr>
        <p:grpSpPr>
          <a:xfrm>
            <a:off x="214282" y="2214554"/>
            <a:ext cx="5000660" cy="3855665"/>
            <a:chOff x="214282" y="2214554"/>
            <a:chExt cx="5000660" cy="3855665"/>
          </a:xfrm>
        </p:grpSpPr>
        <p:grpSp>
          <p:nvGrpSpPr>
            <p:cNvPr id="3" name="그룹 16"/>
            <p:cNvGrpSpPr/>
            <p:nvPr/>
          </p:nvGrpSpPr>
          <p:grpSpPr>
            <a:xfrm>
              <a:off x="214282" y="2214554"/>
              <a:ext cx="5000660" cy="3855665"/>
              <a:chOff x="5357818" y="2491586"/>
              <a:chExt cx="3000396" cy="2418195"/>
            </a:xfrm>
          </p:grpSpPr>
          <p:pic>
            <p:nvPicPr>
              <p:cNvPr id="6147" name="Picture 3" descr="C:\Users\my\Desktop\Picture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7818" y="2491586"/>
                <a:ext cx="3000396" cy="2008984"/>
              </a:xfrm>
              <a:prstGeom prst="rect">
                <a:avLst/>
              </a:prstGeom>
              <a:noFill/>
            </p:spPr>
          </p:pic>
          <p:sp>
            <p:nvSpPr>
              <p:cNvPr id="14" name="모서리가 둥근 직사각형 13"/>
              <p:cNvSpPr/>
              <p:nvPr/>
            </p:nvSpPr>
            <p:spPr>
              <a:xfrm>
                <a:off x="5872172" y="4552591"/>
                <a:ext cx="1000132" cy="3571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일본</a:t>
                </a:r>
                <a:endParaRPr lang="ko-KR" altLang="en-US" dirty="0"/>
              </a:p>
            </p:txBody>
          </p:sp>
        </p:grpSp>
        <p:sp>
          <p:nvSpPr>
            <p:cNvPr id="16" name="모서리가 둥근 직사각형 15"/>
            <p:cNvSpPr/>
            <p:nvPr/>
          </p:nvSpPr>
          <p:spPr>
            <a:xfrm>
              <a:off x="4000496" y="3500438"/>
              <a:ext cx="1214446" cy="2857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tx1"/>
                  </a:solidFill>
                </a:rPr>
                <a:t>상관없다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000496" y="3857628"/>
              <a:ext cx="1214446" cy="2857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tx1"/>
                  </a:solidFill>
                </a:rPr>
                <a:t>더럽다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5572132" y="2643182"/>
            <a:ext cx="3000396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부정적인 의견도</a:t>
            </a:r>
            <a:endParaRPr lang="en-US" altLang="ko-KR" sz="2000" dirty="0" smtClean="0"/>
          </a:p>
          <a:p>
            <a:r>
              <a:rPr lang="ko-KR" altLang="en-US" sz="2000" dirty="0" smtClean="0"/>
              <a:t>   있었지만 호의적인   </a:t>
            </a:r>
            <a:endParaRPr lang="en-US" altLang="ko-KR" sz="2000" dirty="0" smtClean="0"/>
          </a:p>
          <a:p>
            <a:r>
              <a:rPr lang="en-US" altLang="ko-KR" sz="2000" dirty="0" smtClean="0"/>
              <a:t>   </a:t>
            </a:r>
            <a:r>
              <a:rPr lang="ko-KR" altLang="en-US" sz="2000" dirty="0" smtClean="0"/>
              <a:t>답변이 대다수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오타쿠에 대한 인식과 평가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grpSp>
        <p:nvGrpSpPr>
          <p:cNvPr id="2" name="그룹 17"/>
          <p:cNvGrpSpPr/>
          <p:nvPr/>
        </p:nvGrpSpPr>
        <p:grpSpPr>
          <a:xfrm>
            <a:off x="-214346" y="1785926"/>
            <a:ext cx="5220469" cy="4536313"/>
            <a:chOff x="2428860" y="3619501"/>
            <a:chExt cx="3571900" cy="3024208"/>
          </a:xfrm>
        </p:grpSpPr>
        <p:pic>
          <p:nvPicPr>
            <p:cNvPr id="6148" name="Picture 4" descr="C:\Users\my\Desktop\Picture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8860" y="3619501"/>
              <a:ext cx="3571900" cy="2657325"/>
            </a:xfrm>
            <a:prstGeom prst="rect">
              <a:avLst/>
            </a:prstGeom>
            <a:noFill/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3726024" y="6286519"/>
              <a:ext cx="1000132" cy="35719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한국</a:t>
              </a:r>
              <a:endParaRPr lang="ko-KR" altLang="en-US" dirty="0"/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5357818" y="2714620"/>
            <a:ext cx="3214710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ko-KR" altLang="en-US" sz="2000" dirty="0" smtClean="0"/>
              <a:t>긍정적인 의견에 </a:t>
            </a:r>
            <a:endParaRPr lang="en-US" altLang="ko-KR" sz="2000" dirty="0" smtClean="0"/>
          </a:p>
          <a:p>
            <a:r>
              <a:rPr lang="en-US" altLang="ko-KR" sz="2000" dirty="0" smtClean="0"/>
              <a:t>   </a:t>
            </a:r>
            <a:r>
              <a:rPr lang="ko-KR" altLang="en-US" sz="2000" dirty="0" smtClean="0"/>
              <a:t>비해 부정적인 의견이 </a:t>
            </a:r>
            <a:endParaRPr lang="en-US" altLang="ko-KR" sz="2000" dirty="0" smtClean="0"/>
          </a:p>
          <a:p>
            <a:r>
              <a:rPr lang="en-US" altLang="ko-KR" sz="2000" dirty="0" smtClean="0"/>
              <a:t>   </a:t>
            </a:r>
            <a:r>
              <a:rPr lang="ko-KR" altLang="en-US" sz="2000" dirty="0" smtClean="0"/>
              <a:t>거의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배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한국이 부정적 시선을 가진 이유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57158" y="1785926"/>
            <a:ext cx="314327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일본에 대한 역사적 감정</a:t>
            </a:r>
            <a:endParaRPr lang="ko-KR" altLang="en-US" sz="2000" dirty="0"/>
          </a:p>
        </p:txBody>
      </p:sp>
      <p:pic>
        <p:nvPicPr>
          <p:cNvPr id="7177" name="Picture 9" descr="C:\Users\my\Desktop\%B9%DD%C0%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3643338" cy="3484204"/>
          </a:xfrm>
          <a:prstGeom prst="rect">
            <a:avLst/>
          </a:prstGeom>
          <a:noFill/>
        </p:spPr>
      </p:pic>
      <p:pic>
        <p:nvPicPr>
          <p:cNvPr id="7178" name="Picture 10" descr="C:\Users\my\Desktop\naver_com_20170319_135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496"/>
            <a:ext cx="3643338" cy="369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한국이 부정적 시선을 가진 이유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57158" y="3500438"/>
            <a:ext cx="314327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smtClean="0"/>
              <a:t>부정적인 이미지</a:t>
            </a:r>
            <a:endParaRPr lang="ko-KR" altLang="en-US" sz="2000" dirty="0"/>
          </a:p>
        </p:txBody>
      </p:sp>
      <p:cxnSp>
        <p:nvCxnSpPr>
          <p:cNvPr id="17" name="꺾인 연결선 16"/>
          <p:cNvCxnSpPr>
            <a:stCxn id="10" idx="3"/>
            <a:endCxn id="12" idx="1"/>
          </p:cNvCxnSpPr>
          <p:nvPr/>
        </p:nvCxnSpPr>
        <p:spPr>
          <a:xfrm flipV="1">
            <a:off x="3500430" y="3143248"/>
            <a:ext cx="357190" cy="7500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/>
          <p:nvPr/>
        </p:nvCxnSpPr>
        <p:spPr>
          <a:xfrm flipV="1">
            <a:off x="3500430" y="3143248"/>
            <a:ext cx="357190" cy="7500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10" idx="3"/>
            <a:endCxn id="13" idx="1"/>
          </p:cNvCxnSpPr>
          <p:nvPr/>
        </p:nvCxnSpPr>
        <p:spPr>
          <a:xfrm>
            <a:off x="3500430" y="3893347"/>
            <a:ext cx="357190" cy="6072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8"/>
          <p:cNvGrpSpPr/>
          <p:nvPr/>
        </p:nvGrpSpPr>
        <p:grpSpPr>
          <a:xfrm>
            <a:off x="3857620" y="1714488"/>
            <a:ext cx="4857784" cy="2143140"/>
            <a:chOff x="3857620" y="1714488"/>
            <a:chExt cx="4857784" cy="214314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3857620" y="2786058"/>
              <a:ext cx="2500330" cy="71438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/>
                <a:t>매스미디어의 오보도</a:t>
              </a:r>
              <a:endParaRPr lang="ko-KR" altLang="en-US"/>
            </a:p>
          </p:txBody>
        </p:sp>
        <p:grpSp>
          <p:nvGrpSpPr>
            <p:cNvPr id="3" name="그룹 45"/>
            <p:cNvGrpSpPr/>
            <p:nvPr/>
          </p:nvGrpSpPr>
          <p:grpSpPr>
            <a:xfrm>
              <a:off x="6786578" y="1714488"/>
              <a:ext cx="1928826" cy="2143140"/>
              <a:chOff x="6786578" y="1571612"/>
              <a:chExt cx="1928826" cy="2143140"/>
            </a:xfrm>
          </p:grpSpPr>
          <p:pic>
            <p:nvPicPr>
              <p:cNvPr id="7170" name="Picture 2" descr="C:\Users\my\Desktop\thumbnails_90003943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86578" y="1571612"/>
                <a:ext cx="1928826" cy="1785950"/>
              </a:xfrm>
              <a:prstGeom prst="rect">
                <a:avLst/>
              </a:prstGeom>
              <a:noFill/>
            </p:spPr>
          </p:pic>
          <p:sp>
            <p:nvSpPr>
              <p:cNvPr id="38" name="직사각형 37"/>
              <p:cNvSpPr/>
              <p:nvPr/>
            </p:nvSpPr>
            <p:spPr>
              <a:xfrm>
                <a:off x="6786578" y="3286124"/>
                <a:ext cx="1928826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tx1"/>
                    </a:solidFill>
                  </a:rPr>
                  <a:t>미야자키 츠토무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그룹 21"/>
          <p:cNvGrpSpPr/>
          <p:nvPr/>
        </p:nvGrpSpPr>
        <p:grpSpPr>
          <a:xfrm>
            <a:off x="3857620" y="4143380"/>
            <a:ext cx="5150805" cy="2071702"/>
            <a:chOff x="3857620" y="4143380"/>
            <a:chExt cx="5150805" cy="2071702"/>
          </a:xfrm>
        </p:grpSpPr>
        <p:sp>
          <p:nvSpPr>
            <p:cNvPr id="40" name="직사각형 39"/>
            <p:cNvSpPr/>
            <p:nvPr/>
          </p:nvSpPr>
          <p:spPr>
            <a:xfrm>
              <a:off x="6858016" y="5786454"/>
              <a:ext cx="192882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히키코모리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그룹 20"/>
            <p:cNvGrpSpPr/>
            <p:nvPr/>
          </p:nvGrpSpPr>
          <p:grpSpPr>
            <a:xfrm>
              <a:off x="3857620" y="4143380"/>
              <a:ext cx="5150805" cy="1670061"/>
              <a:chOff x="3857620" y="4143380"/>
              <a:chExt cx="5150805" cy="1670061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3857620" y="4143380"/>
                <a:ext cx="2500330" cy="71438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/>
                  <a:t>단절과 폐쇄의 이미지</a:t>
                </a:r>
                <a:endParaRPr lang="ko-KR" altLang="en-US"/>
              </a:p>
            </p:txBody>
          </p:sp>
          <p:pic>
            <p:nvPicPr>
              <p:cNvPr id="7171" name="Picture 3" descr="C:\Users\my\Desktop\1284713259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00826" y="4143380"/>
                <a:ext cx="2507599" cy="167006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사각형 설명선 17"/>
          <p:cNvSpPr/>
          <p:nvPr/>
        </p:nvSpPr>
        <p:spPr>
          <a:xfrm>
            <a:off x="2214546" y="5143512"/>
            <a:ext cx="3714776" cy="1500198"/>
          </a:xfrm>
          <a:prstGeom prst="wedgeRectCallout">
            <a:avLst>
              <a:gd name="adj1" fmla="val 65358"/>
              <a:gd name="adj2" fmla="val -3836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오타쿠는 같은 취향</a:t>
            </a:r>
            <a:r>
              <a:rPr lang="en-US" altLang="ko-KR" dirty="0" smtClean="0"/>
              <a:t>,</a:t>
            </a:r>
            <a:r>
              <a:rPr lang="ko-KR" altLang="en-US" dirty="0" smtClean="0"/>
              <a:t> 취미를 가진 사람들과는 온라인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오프라인 등에서 친목을 형성한다는 점이 히키코모리와의 차이점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한국이 부정적 시선을 가진 이유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57158" y="1571612"/>
            <a:ext cx="314327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특별한 이유 없음</a:t>
            </a:r>
            <a:endParaRPr lang="ko-KR" altLang="en-US" sz="2000" dirty="0"/>
          </a:p>
        </p:txBody>
      </p:sp>
      <p:grpSp>
        <p:nvGrpSpPr>
          <p:cNvPr id="2" name="그룹 23"/>
          <p:cNvGrpSpPr/>
          <p:nvPr/>
        </p:nvGrpSpPr>
        <p:grpSpPr>
          <a:xfrm>
            <a:off x="500034" y="2500306"/>
            <a:ext cx="3429024" cy="3857652"/>
            <a:chOff x="500034" y="2500306"/>
            <a:chExt cx="3429024" cy="3857652"/>
          </a:xfrm>
        </p:grpSpPr>
        <p:pic>
          <p:nvPicPr>
            <p:cNvPr id="8194" name="Picture 2" descr="C:\Users\my\Desktop\11022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2500306"/>
              <a:ext cx="3429024" cy="3429023"/>
            </a:xfrm>
            <a:prstGeom prst="rect">
              <a:avLst/>
            </a:prstGeom>
            <a:noFill/>
          </p:spPr>
        </p:pic>
        <p:sp>
          <p:nvSpPr>
            <p:cNvPr id="21" name="직사각형 20"/>
            <p:cNvSpPr/>
            <p:nvPr/>
          </p:nvSpPr>
          <p:spPr>
            <a:xfrm>
              <a:off x="1142976" y="5929330"/>
              <a:ext cx="192882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 smtClean="0">
                  <a:solidFill>
                    <a:schemeClr val="tx1"/>
                  </a:solidFill>
                </a:rPr>
                <a:t>팬</a:t>
              </a:r>
              <a:r>
                <a:rPr lang="en-US" altLang="ko-KR" sz="2800" dirty="0" smtClean="0">
                  <a:solidFill>
                    <a:schemeClr val="tx1"/>
                  </a:solidFill>
                </a:rPr>
                <a:t>?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2"/>
          <p:cNvGrpSpPr/>
          <p:nvPr/>
        </p:nvGrpSpPr>
        <p:grpSpPr>
          <a:xfrm>
            <a:off x="5857884" y="2500306"/>
            <a:ext cx="2425714" cy="3857652"/>
            <a:chOff x="5786446" y="2500306"/>
            <a:chExt cx="2425714" cy="3857652"/>
          </a:xfrm>
        </p:grpSpPr>
        <p:pic>
          <p:nvPicPr>
            <p:cNvPr id="8195" name="Picture 3" descr="C:\Users\my\Desktop\2016011901000917600061301_99_2016011908450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6446" y="2500306"/>
              <a:ext cx="2425714" cy="3520751"/>
            </a:xfrm>
            <a:prstGeom prst="rect">
              <a:avLst/>
            </a:prstGeom>
            <a:noFill/>
          </p:spPr>
        </p:pic>
        <p:sp>
          <p:nvSpPr>
            <p:cNvPr id="22" name="직사각형 21"/>
            <p:cNvSpPr/>
            <p:nvPr/>
          </p:nvSpPr>
          <p:spPr>
            <a:xfrm>
              <a:off x="6072198" y="5929330"/>
              <a:ext cx="192882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 smtClean="0">
                  <a:solidFill>
                    <a:schemeClr val="tx1"/>
                  </a:solidFill>
                </a:rPr>
                <a:t>오타쿠</a:t>
              </a:r>
              <a:r>
                <a:rPr lang="en-US" altLang="ko-KR" sz="2800" dirty="0" smtClean="0">
                  <a:solidFill>
                    <a:schemeClr val="tx1"/>
                  </a:solidFill>
                </a:rPr>
                <a:t>?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15"/>
          <p:cNvGrpSpPr/>
          <p:nvPr/>
        </p:nvGrpSpPr>
        <p:grpSpPr>
          <a:xfrm>
            <a:off x="3786182" y="3000372"/>
            <a:ext cx="2214578" cy="2071702"/>
            <a:chOff x="3786182" y="3000372"/>
            <a:chExt cx="2214578" cy="2071702"/>
          </a:xfrm>
        </p:grpSpPr>
        <p:grpSp>
          <p:nvGrpSpPr>
            <p:cNvPr id="5" name="그룹 15"/>
            <p:cNvGrpSpPr/>
            <p:nvPr/>
          </p:nvGrpSpPr>
          <p:grpSpPr>
            <a:xfrm>
              <a:off x="3786182" y="3000372"/>
              <a:ext cx="2214578" cy="2071702"/>
              <a:chOff x="3786182" y="3000372"/>
              <a:chExt cx="2214578" cy="2071702"/>
            </a:xfrm>
          </p:grpSpPr>
          <p:sp>
            <p:nvSpPr>
              <p:cNvPr id="27" name="부등호 26"/>
              <p:cNvSpPr/>
              <p:nvPr/>
            </p:nvSpPr>
            <p:spPr>
              <a:xfrm>
                <a:off x="3786182" y="3000372"/>
                <a:ext cx="2214578" cy="2071702"/>
              </a:xfrm>
              <a:prstGeom prst="mathNotEqual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4071934" y="4214818"/>
                <a:ext cx="1571636" cy="35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dirty="0" smtClean="0">
                    <a:solidFill>
                      <a:schemeClr val="tx1"/>
                    </a:solidFill>
                  </a:rPr>
                  <a:t>허구성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4071934" y="3500438"/>
              <a:ext cx="1571636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이질감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오타쿠들의 활약시대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-32" y="1500174"/>
            <a:ext cx="2714644" cy="4643470"/>
            <a:chOff x="142844" y="1928802"/>
            <a:chExt cx="2643206" cy="4572032"/>
          </a:xfrm>
        </p:grpSpPr>
        <p:grpSp>
          <p:nvGrpSpPr>
            <p:cNvPr id="3" name="그룹 19"/>
            <p:cNvGrpSpPr/>
            <p:nvPr/>
          </p:nvGrpSpPr>
          <p:grpSpPr>
            <a:xfrm>
              <a:off x="214282" y="1928802"/>
              <a:ext cx="2571768" cy="4141400"/>
              <a:chOff x="214282" y="1928802"/>
              <a:chExt cx="2571768" cy="4141400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214282" y="1928802"/>
                <a:ext cx="257176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 smtClean="0">
                    <a:solidFill>
                      <a:schemeClr val="tx1"/>
                    </a:solidFill>
                  </a:rPr>
                  <a:t>안노 히데하키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218" name="Picture 2" descr="C:\Users\my\Desktop\19470_P07_103834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4282" y="2428868"/>
                <a:ext cx="2500330" cy="364133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직사각형 24"/>
            <p:cNvSpPr/>
            <p:nvPr/>
          </p:nvSpPr>
          <p:spPr>
            <a:xfrm>
              <a:off x="142844" y="6072206"/>
              <a:ext cx="257176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</a:rPr>
                <a:t>신세기 에반게리온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1"/>
          <p:cNvGrpSpPr/>
          <p:nvPr/>
        </p:nvGrpSpPr>
        <p:grpSpPr>
          <a:xfrm>
            <a:off x="2571736" y="1500174"/>
            <a:ext cx="2857520" cy="4643470"/>
            <a:chOff x="2786050" y="1928802"/>
            <a:chExt cx="2857520" cy="4643470"/>
          </a:xfrm>
        </p:grpSpPr>
        <p:grpSp>
          <p:nvGrpSpPr>
            <p:cNvPr id="5" name="그룹 23"/>
            <p:cNvGrpSpPr/>
            <p:nvPr/>
          </p:nvGrpSpPr>
          <p:grpSpPr>
            <a:xfrm>
              <a:off x="2786050" y="1928802"/>
              <a:ext cx="2857520" cy="4214843"/>
              <a:chOff x="2786050" y="1928802"/>
              <a:chExt cx="2857520" cy="4214843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2786050" y="1928802"/>
                <a:ext cx="2857520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 smtClean="0">
                    <a:solidFill>
                      <a:schemeClr val="tx1"/>
                    </a:solidFill>
                  </a:rPr>
                  <a:t>미야자키 하야오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219" name="Picture 3" descr="C:\Users\my\Desktop\%BF%F8%B7ɰ%F8%C1%D6-ooosan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28927" y="2428869"/>
                <a:ext cx="2583710" cy="3714776"/>
              </a:xfrm>
              <a:prstGeom prst="rect">
                <a:avLst/>
              </a:prstGeom>
              <a:noFill/>
            </p:spPr>
          </p:pic>
        </p:grpSp>
        <p:sp>
          <p:nvSpPr>
            <p:cNvPr id="26" name="직사각형 25"/>
            <p:cNvSpPr/>
            <p:nvPr/>
          </p:nvSpPr>
          <p:spPr>
            <a:xfrm>
              <a:off x="2928926" y="6143644"/>
              <a:ext cx="2571768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</a:rPr>
                <a:t>원령공주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30"/>
          <p:cNvGrpSpPr/>
          <p:nvPr/>
        </p:nvGrpSpPr>
        <p:grpSpPr>
          <a:xfrm>
            <a:off x="5429256" y="1500174"/>
            <a:ext cx="3643274" cy="2643206"/>
            <a:chOff x="5715008" y="1928802"/>
            <a:chExt cx="3757263" cy="3071834"/>
          </a:xfrm>
        </p:grpSpPr>
        <p:grpSp>
          <p:nvGrpSpPr>
            <p:cNvPr id="7" name="그룹 22"/>
            <p:cNvGrpSpPr/>
            <p:nvPr/>
          </p:nvGrpSpPr>
          <p:grpSpPr>
            <a:xfrm>
              <a:off x="5715008" y="1928802"/>
              <a:ext cx="3757263" cy="2643206"/>
              <a:chOff x="5715008" y="1928802"/>
              <a:chExt cx="3757263" cy="2643206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5715008" y="1928802"/>
                <a:ext cx="3757263" cy="428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 smtClean="0">
                    <a:solidFill>
                      <a:schemeClr val="tx1"/>
                    </a:solidFill>
                  </a:rPr>
                  <a:t>이노우에 다케히코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220" name="Picture 4" descr="C:\Users\my\Desktop\SlamCharacter-ua0323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06320" y="2428868"/>
                <a:ext cx="3146217" cy="2143140"/>
              </a:xfrm>
              <a:prstGeom prst="rect">
                <a:avLst/>
              </a:prstGeom>
              <a:noFill/>
            </p:spPr>
          </p:pic>
        </p:grpSp>
        <p:sp>
          <p:nvSpPr>
            <p:cNvPr id="28" name="직사각형 27"/>
            <p:cNvSpPr/>
            <p:nvPr/>
          </p:nvSpPr>
          <p:spPr>
            <a:xfrm>
              <a:off x="6420883" y="4572007"/>
              <a:ext cx="2571769" cy="428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</a:rPr>
                <a:t>슬램덩크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30"/>
          <p:cNvGrpSpPr/>
          <p:nvPr/>
        </p:nvGrpSpPr>
        <p:grpSpPr>
          <a:xfrm>
            <a:off x="2500298" y="2000240"/>
            <a:ext cx="3000396" cy="4143404"/>
            <a:chOff x="-1464479" y="1714488"/>
            <a:chExt cx="2928958" cy="4143404"/>
          </a:xfrm>
        </p:grpSpPr>
        <p:pic>
          <p:nvPicPr>
            <p:cNvPr id="1027" name="Picture 3" descr="C:\Users\my\Desktop\ef6_238_i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285884" y="1714488"/>
              <a:ext cx="2571767" cy="3714776"/>
            </a:xfrm>
            <a:prstGeom prst="rect">
              <a:avLst/>
            </a:prstGeom>
            <a:noFill/>
          </p:spPr>
        </p:pic>
        <p:sp>
          <p:nvSpPr>
            <p:cNvPr id="30" name="직사각형 29"/>
            <p:cNvSpPr/>
            <p:nvPr/>
          </p:nvSpPr>
          <p:spPr>
            <a:xfrm>
              <a:off x="-1464479" y="5429264"/>
              <a:ext cx="2928958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</a:rPr>
                <a:t>센과 치히로의 행방불명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31"/>
          <p:cNvGrpSpPr/>
          <p:nvPr/>
        </p:nvGrpSpPr>
        <p:grpSpPr>
          <a:xfrm>
            <a:off x="5357819" y="4143380"/>
            <a:ext cx="5429223" cy="2643182"/>
            <a:chOff x="5357819" y="4143380"/>
            <a:chExt cx="5429223" cy="2714619"/>
          </a:xfrm>
        </p:grpSpPr>
        <p:grpSp>
          <p:nvGrpSpPr>
            <p:cNvPr id="10" name="그룹 22"/>
            <p:cNvGrpSpPr/>
            <p:nvPr/>
          </p:nvGrpSpPr>
          <p:grpSpPr>
            <a:xfrm>
              <a:off x="7143768" y="6060577"/>
              <a:ext cx="3643274" cy="726009"/>
              <a:chOff x="7143768" y="6060577"/>
              <a:chExt cx="3643274" cy="726009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143768" y="6060577"/>
                <a:ext cx="3643274" cy="3688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400" dirty="0" smtClean="0">
                    <a:solidFill>
                      <a:schemeClr val="tx1"/>
                    </a:solidFill>
                  </a:rPr>
                  <a:t>신카이 마코토</a:t>
                </a: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143768" y="6417767"/>
                <a:ext cx="3643274" cy="3688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000" dirty="0" smtClean="0">
                    <a:solidFill>
                      <a:schemeClr val="tx1"/>
                    </a:solidFill>
                  </a:rPr>
                  <a:t>너의 이름은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8" name="Picture 4" descr="C:\Users\my\Desktop\2017-03-23 18-27-5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7819" y="4143380"/>
              <a:ext cx="1857388" cy="27146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현대일본의 신형문화 등장</a:t>
            </a:r>
            <a:endParaRPr lang="en-US" altLang="ko-KR" sz="5000" b="1" dirty="0" smtClean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628994"/>
            <a:ext cx="814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일본의 패션과 헤어 및 액세서리</a:t>
            </a:r>
            <a:endParaRPr lang="en-US" altLang="ko-KR" sz="4000" b="1" dirty="0" smtClean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6</a:t>
            </a:r>
            <a:r>
              <a:rPr lang="ko-KR" altLang="en-US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358050" y="642918"/>
            <a:ext cx="178595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smtClean="0"/>
              <a:t>순서</a:t>
            </a:r>
            <a:endParaRPr lang="ko-KR" altLang="en-US" sz="5400" b="1" dirty="0"/>
          </a:p>
        </p:txBody>
      </p:sp>
      <p:pic>
        <p:nvPicPr>
          <p:cNvPr id="6" name="그림 5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798331"/>
            <a:ext cx="2434978" cy="191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51002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2806443"/>
            <a:ext cx="2434978" cy="1918701"/>
          </a:xfrm>
          <a:prstGeom prst="rect">
            <a:avLst/>
          </a:prstGeom>
        </p:spPr>
      </p:pic>
      <p:pic>
        <p:nvPicPr>
          <p:cNvPr id="9" name="그림 8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4002" y="3886563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186" y="350100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186" y="459825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28860" y="256946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일본의 패션문화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28860" y="3501008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일본의 헤어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28860" y="4581128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일본의 액세서리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-220432" y="1367423"/>
            <a:ext cx="8935836" cy="1347197"/>
            <a:chOff x="-220432" y="1142984"/>
            <a:chExt cx="8935836" cy="1918701"/>
          </a:xfrm>
        </p:grpSpPr>
        <p:pic>
          <p:nvPicPr>
            <p:cNvPr id="23" name="그림 22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0432" y="1142984"/>
              <a:ext cx="2434978" cy="1918701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85984" y="1840766"/>
              <a:ext cx="64294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오타쿠란</a:t>
              </a:r>
              <a:r>
                <a:rPr lang="en-US" altLang="ko-KR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0100" y="1869365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grpSp>
        <p:nvGrpSpPr>
          <p:cNvPr id="3" name="그룹 17"/>
          <p:cNvGrpSpPr/>
          <p:nvPr/>
        </p:nvGrpSpPr>
        <p:grpSpPr>
          <a:xfrm>
            <a:off x="-214346" y="2296117"/>
            <a:ext cx="8935836" cy="1347197"/>
            <a:chOff x="-220432" y="2313180"/>
            <a:chExt cx="8935836" cy="1918701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0432" y="2313180"/>
              <a:ext cx="2434978" cy="19187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00100" y="3035560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5984" y="3010962"/>
              <a:ext cx="64294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오타쿠의 어원</a:t>
              </a:r>
              <a:endParaRPr lang="ko-KR" altLang="en-US" sz="26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4" name="그룹 18"/>
          <p:cNvGrpSpPr/>
          <p:nvPr/>
        </p:nvGrpSpPr>
        <p:grpSpPr>
          <a:xfrm>
            <a:off x="-214346" y="3224811"/>
            <a:ext cx="8935836" cy="1347197"/>
            <a:chOff x="-220432" y="3483376"/>
            <a:chExt cx="8935836" cy="1918701"/>
          </a:xfrm>
        </p:grpSpPr>
        <p:pic>
          <p:nvPicPr>
            <p:cNvPr id="25" name="그림 24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0432" y="3483376"/>
              <a:ext cx="2434978" cy="191870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00100" y="4201755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5984" y="4079415"/>
              <a:ext cx="64294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오타쿠의 종류</a:t>
              </a:r>
              <a:endParaRPr lang="en-US" altLang="ko-KR" sz="26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6" name="그룹 19"/>
          <p:cNvGrpSpPr/>
          <p:nvPr/>
        </p:nvGrpSpPr>
        <p:grpSpPr>
          <a:xfrm>
            <a:off x="-214346" y="4153505"/>
            <a:ext cx="8929750" cy="2043185"/>
            <a:chOff x="-148994" y="4857057"/>
            <a:chExt cx="8929750" cy="2909939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8994" y="4857057"/>
              <a:ext cx="2434978" cy="191870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136890" y="5569260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51336" y="5429265"/>
              <a:ext cx="64294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오타쿠에 대한 인식과 평가</a:t>
              </a:r>
              <a:endParaRPr lang="en-US" altLang="ko-KR" sz="26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5452" y="7197152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  <p:grpSp>
        <p:nvGrpSpPr>
          <p:cNvPr id="7" name="그룹 34"/>
          <p:cNvGrpSpPr/>
          <p:nvPr/>
        </p:nvGrpSpPr>
        <p:grpSpPr>
          <a:xfrm>
            <a:off x="-220432" y="5082199"/>
            <a:ext cx="8935836" cy="1347197"/>
            <a:chOff x="-148994" y="4857057"/>
            <a:chExt cx="8935836" cy="1918701"/>
          </a:xfrm>
        </p:grpSpPr>
        <p:pic>
          <p:nvPicPr>
            <p:cNvPr id="36" name="그림 35" descr="11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8994" y="4857057"/>
              <a:ext cx="2434978" cy="191870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142976" y="5569260"/>
              <a:ext cx="857256" cy="56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한컴 윤체 L" pitchFamily="18" charset="-127"/>
                  <a:ea typeface="한컴 윤체 L" pitchFamily="18" charset="-127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57422" y="5429265"/>
              <a:ext cx="64294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00" b="1" dirty="0" smtClean="0">
                  <a:solidFill>
                    <a:schemeClr val="accent1"/>
                  </a:solidFill>
                  <a:latin typeface="한컴 윤체 L" pitchFamily="18" charset="-127"/>
                  <a:ea typeface="한컴 윤체 L" pitchFamily="18" charset="-127"/>
                </a:rPr>
                <a:t>오타쿠들의 활약 시대</a:t>
              </a:r>
              <a:endParaRPr lang="en-US" altLang="ko-KR" sz="26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78733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smtClean="0"/>
              <a:t>일본의 패션은 화려하고 눈에 잘 띈다</a:t>
            </a:r>
            <a:r>
              <a:rPr lang="en-US" altLang="ko-KR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smtClean="0"/>
              <a:t>일본의 옷차림은 다양하다</a:t>
            </a:r>
            <a:r>
              <a:rPr lang="en-US" altLang="ko-KR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smtClean="0"/>
              <a:t>믹스매치 스타일을 주로 사용한다</a:t>
            </a:r>
            <a:r>
              <a:rPr lang="en-US" altLang="ko-KR" sz="2400" dirty="0" smtClean="0"/>
              <a:t>.</a:t>
            </a:r>
          </a:p>
          <a:p>
            <a:endParaRPr lang="ko-KR" altLang="en-US" sz="2400" dirty="0"/>
          </a:p>
        </p:txBody>
      </p:sp>
      <p:sp>
        <p:nvSpPr>
          <p:cNvPr id="9" name="제목 7"/>
          <p:cNvSpPr txBox="1">
            <a:spLocks/>
          </p:cNvSpPr>
          <p:nvPr/>
        </p:nvSpPr>
        <p:spPr>
          <a:xfrm>
            <a:off x="838200" y="620688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1" name="제목 7"/>
          <p:cNvSpPr txBox="1">
            <a:spLocks/>
          </p:cNvSpPr>
          <p:nvPr/>
        </p:nvSpPr>
        <p:spPr>
          <a:xfrm>
            <a:off x="838200" y="620688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일본의 패션 특징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1026" name="Picture 2" descr="http://postfiles9.naver.net/20120906_136/thejiyo_13468986122248lLfJ_JPEG/Moco-Strawberry-Kawaii-Harajuku-2012-08-05-DSC8277-600x900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3" y="3068960"/>
            <a:ext cx="2847830" cy="3376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일본의 옷차림은 다양하다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08763"/>
            <a:ext cx="4032448" cy="2690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일본의 믹스매치 스타일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2478272" cy="3717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noProof="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일본의 패션 종류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7959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페어리</a:t>
            </a:r>
            <a:r>
              <a:rPr lang="ko-KR" altLang="en-US" dirty="0" smtClean="0"/>
              <a:t> 패션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리타</a:t>
            </a:r>
            <a:r>
              <a:rPr lang="ko-KR" altLang="en-US" dirty="0" smtClean="0"/>
              <a:t> 패션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7959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가쿠란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세일러복</a:t>
            </a:r>
            <a:endParaRPr lang="ko-KR" altLang="en-US" dirty="0"/>
          </a:p>
        </p:txBody>
      </p:sp>
      <p:pic>
        <p:nvPicPr>
          <p:cNvPr id="2050" name="Picture 2" descr="일본의 페어리 패션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8081"/>
            <a:ext cx="2593361" cy="3997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일본의 로리타 패션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41" y="1628800"/>
            <a:ext cx="2761243" cy="4036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일본의 가쿠란 세일러복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일본의 가쿠란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10877"/>
            <a:ext cx="2854033" cy="2034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일본의 </a:t>
            </a: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스트릿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패션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589043"/>
            <a:ext cx="7704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000" dirty="0" smtClean="0"/>
              <a:t>일본만의 특유한 감성과 </a:t>
            </a:r>
            <a:r>
              <a:rPr lang="ko-KR" altLang="en-US" sz="2000" dirty="0" err="1" smtClean="0"/>
              <a:t>유니크한</a:t>
            </a:r>
            <a:r>
              <a:rPr lang="ko-KR" altLang="en-US" sz="2000" dirty="0" smtClean="0"/>
              <a:t> 스타일이 존재한다</a:t>
            </a:r>
            <a:r>
              <a:rPr lang="en-US" altLang="ko-KR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000" dirty="0" smtClean="0"/>
              <a:t>다양한 색감이나 </a:t>
            </a:r>
            <a:r>
              <a:rPr lang="ko-KR" altLang="en-US" sz="2000" dirty="0"/>
              <a:t>독특한 아이템을 많이 이용한다</a:t>
            </a:r>
            <a:r>
              <a:rPr lang="en-US" altLang="ko-KR" sz="20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AutoShape 2" descr="일본의 스트릿 패션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4" descr="일본의 스트릿 패션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6" descr="일본의 스트릿 패션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8" descr="일본의 스트릿 패션에 대한 이미지 검색결과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2" name="Picture 10" descr="일본의 스트릿 패션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2780928"/>
            <a:ext cx="2370733" cy="397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일본의 스트릿 패션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34" y="2780928"/>
            <a:ext cx="351039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일본의 스트릿 패션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256250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987824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5"/>
              </a:rPr>
              <a:t>https://www.youtube.com/watch?v=ae5uCi9MNX4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일본의 유행 패션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62880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갸루패션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눈 화장이 진하다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머리스타일이 화려하다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피부를 </a:t>
            </a:r>
            <a:r>
              <a:rPr lang="ko-KR" altLang="en-US" dirty="0" err="1" smtClean="0"/>
              <a:t>태닝한다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163054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코스프레</a:t>
            </a:r>
            <a:r>
              <a:rPr lang="en-US" altLang="ko-KR" dirty="0" smtClean="0"/>
              <a:t>(</a:t>
            </a:r>
            <a:r>
              <a:rPr lang="ko-KR" altLang="en-US" dirty="0" smtClean="0"/>
              <a:t>코스튬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</p:txBody>
      </p:sp>
      <p:pic>
        <p:nvPicPr>
          <p:cNvPr id="4098" name="Picture 2" descr="일본의 갸루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" y="3501008"/>
            <a:ext cx="2534135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일본의 갸루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81355"/>
            <a:ext cx="1962150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롤 코스프레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00" y="2060848"/>
            <a:ext cx="3285199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나루토 코스프레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61" y="4062924"/>
            <a:ext cx="2096307" cy="279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17573" y="6237312"/>
            <a:ext cx="3182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6"/>
              </a:rPr>
              <a:t>http://tv.naver.com/v/435486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일본과 한국 패션의 비교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5" name="AutoShape 5" descr="미유키족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87" name="AutoShape 7" descr="미유키족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2" name="Picture 2" descr="#일본 길거리 패션# 2010/10 셋째주, 일본의 가을 패션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45" y="1916832"/>
            <a:ext cx="2112235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[일본스트릿패션]일본/일본스트릿/청청패션/퓨리패션/반바지패션/워커/수트/일본남자패션/일본여자패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52" y="1916832"/>
            <a:ext cx="2155680" cy="3321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한국 남자 패션 모델 ::주우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" y="1923328"/>
            <a:ext cx="2099469" cy="3328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[Style icon Part2] 러블리한 매력의 모델 아이린(IIrene) #에스팀모델 #아이린 스트릿패션 #한국여자모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23328"/>
            <a:ext cx="2130553" cy="3328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68331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한국 패션</a:t>
            </a:r>
            <a:endParaRPr lang="ko-KR" altLang="en-US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5683314"/>
            <a:ext cx="1993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일</a:t>
            </a:r>
            <a:r>
              <a:rPr lang="ko-KR" altLang="en-US" sz="3000" dirty="0"/>
              <a:t>본</a:t>
            </a:r>
            <a:r>
              <a:rPr lang="ko-KR" altLang="en-US" sz="3000" dirty="0" smtClean="0"/>
              <a:t> 패션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일본과 한국의 헤어 비교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6146" name="Picture 2" descr="남자 가르마펌 - 도깨비 공유 머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8" y="1628800"/>
            <a:ext cx="410279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서현진, 러블리한 매력의 자태...&amp;quot;여성미가 방울방울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2" y="4077072"/>
            <a:ext cx="4083848" cy="202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기무라타쿠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556792"/>
            <a:ext cx="2664295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일본 여자 연예인 후쿠다 마유코(Fukuda Mayuk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37" y="4318831"/>
            <a:ext cx="3169600" cy="1784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51720" y="6211847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한국 </a:t>
            </a:r>
            <a:endParaRPr lang="ko-KR" alt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616530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일</a:t>
            </a:r>
            <a:r>
              <a:rPr lang="ko-KR" altLang="en-US" sz="3000" dirty="0"/>
              <a:t>본</a:t>
            </a:r>
            <a:r>
              <a:rPr lang="ko-KR" altLang="en-US" sz="3000" dirty="0" smtClean="0"/>
              <a:t> 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noProof="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인기 있는 여자 헤어스타일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7170" name="Picture 2" descr="07-A라인쇼트보브헤어스타일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" y="1910625"/>
            <a:ext cx="2196908" cy="3575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56612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쇼트보브</a:t>
            </a:r>
            <a:r>
              <a:rPr lang="ko-KR" altLang="en-US" dirty="0" smtClean="0"/>
              <a:t> 단발머리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헤어스타일</a:t>
            </a:r>
            <a:endParaRPr lang="ko-KR" altLang="en-US" dirty="0"/>
          </a:p>
        </p:txBody>
      </p:sp>
      <p:pic>
        <p:nvPicPr>
          <p:cNvPr id="7172" name="Picture 4" descr="IMG_4033_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63" y="1910625"/>
            <a:ext cx="2190437" cy="3560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5662989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dirty="0" err="1"/>
              <a:t>보브</a:t>
            </a:r>
            <a:r>
              <a:rPr lang="en-US" altLang="ko-KR" dirty="0"/>
              <a:t> </a:t>
            </a:r>
            <a:r>
              <a:rPr lang="en-US" altLang="ko-KR" dirty="0" err="1"/>
              <a:t>C컬</a:t>
            </a:r>
            <a:r>
              <a:rPr lang="en-US" altLang="ko-KR" dirty="0"/>
              <a:t> </a:t>
            </a:r>
            <a:r>
              <a:rPr lang="en-US" altLang="ko-KR" dirty="0" err="1"/>
              <a:t>디지털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algn="ctr" fontAlgn="base"/>
            <a:r>
              <a:rPr lang="en-US" altLang="ko-KR" dirty="0" err="1" smtClean="0"/>
              <a:t>파마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볼륨매직</a:t>
            </a:r>
            <a:r>
              <a:rPr lang="en-US" altLang="ko-KR" dirty="0" smtClean="0"/>
              <a:t> </a:t>
            </a:r>
          </a:p>
          <a:p>
            <a:pPr algn="ctr" fontAlgn="base"/>
            <a:r>
              <a:rPr lang="en-US" altLang="ko-KR" dirty="0" err="1" smtClean="0"/>
              <a:t>믹스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헤어스타일</a:t>
            </a:r>
            <a:endParaRPr lang="en-US" altLang="ko-KR" dirty="0"/>
          </a:p>
        </p:txBody>
      </p:sp>
      <p:pic>
        <p:nvPicPr>
          <p:cNvPr id="7174" name="Picture 6" descr="큐트보브단발볼륨매직겨울여자헤어스타일_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8241"/>
            <a:ext cx="2088232" cy="3569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9992" y="566298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dirty="0" err="1"/>
              <a:t>큐트</a:t>
            </a:r>
            <a:r>
              <a:rPr lang="ko-KR" altLang="en-US" dirty="0"/>
              <a:t> </a:t>
            </a:r>
            <a:r>
              <a:rPr lang="ko-KR" altLang="en-US" dirty="0" err="1"/>
              <a:t>보브</a:t>
            </a:r>
            <a:r>
              <a:rPr lang="ko-KR" altLang="en-US" dirty="0"/>
              <a:t> 단발 </a:t>
            </a:r>
            <a:endParaRPr lang="en-US" altLang="ko-KR" dirty="0" smtClean="0"/>
          </a:p>
          <a:p>
            <a:pPr algn="ctr" fontAlgn="base"/>
            <a:r>
              <a:rPr lang="ko-KR" altLang="en-US" dirty="0" smtClean="0"/>
              <a:t>볼륨매직 </a:t>
            </a:r>
            <a:r>
              <a:rPr lang="ko-KR" altLang="en-US" dirty="0"/>
              <a:t>헤어스타일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48" y="566298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dirty="0" err="1"/>
              <a:t>하이그라데이션</a:t>
            </a:r>
            <a:r>
              <a:rPr lang="ko-KR" altLang="en-US" dirty="0"/>
              <a:t> </a:t>
            </a:r>
            <a:r>
              <a:rPr lang="ko-KR" altLang="en-US" dirty="0" err="1" smtClean="0"/>
              <a:t>보브단발머리</a:t>
            </a:r>
            <a:r>
              <a:rPr lang="ko-KR" altLang="en-US" dirty="0" smtClean="0"/>
              <a:t> </a:t>
            </a:r>
            <a:r>
              <a:rPr lang="ko-KR" altLang="en-US" dirty="0"/>
              <a:t>헤어스타일</a:t>
            </a:r>
          </a:p>
        </p:txBody>
      </p:sp>
      <p:pic>
        <p:nvPicPr>
          <p:cNvPr id="7176" name="Picture 8" descr="130804_trend_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06" y="1928241"/>
            <a:ext cx="2077090" cy="3588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6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인기 있는 남자 헤어스타일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8194" name="Picture 2" descr="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" y="1556792"/>
            <a:ext cx="4047673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37170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직장인을 위한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헤어스타일</a:t>
            </a:r>
            <a:endParaRPr lang="ko-KR" altLang="en-US" dirty="0"/>
          </a:p>
        </p:txBody>
      </p:sp>
      <p:pic>
        <p:nvPicPr>
          <p:cNvPr id="8196" name="Picture 4" descr="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" y="4365104"/>
            <a:ext cx="3925100" cy="177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61653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푹신한 느낌의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미디움</a:t>
            </a:r>
            <a:r>
              <a:rPr lang="ko-KR" altLang="en-US" dirty="0" smtClean="0"/>
              <a:t> 헤어스타일</a:t>
            </a:r>
            <a:endParaRPr lang="en-US" altLang="ko-KR" dirty="0" smtClean="0"/>
          </a:p>
        </p:txBody>
      </p:sp>
      <p:pic>
        <p:nvPicPr>
          <p:cNvPr id="8198" name="Picture 6" descr="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89" y="1560621"/>
            <a:ext cx="4015859" cy="2156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6096" y="37170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쿨한</a:t>
            </a:r>
            <a:r>
              <a:rPr lang="ko-KR" altLang="en-US" dirty="0" smtClean="0"/>
              <a:t> 이미지의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맨 쇼트 헤어스타일</a:t>
            </a:r>
            <a:endParaRPr lang="en-US" altLang="ko-KR" dirty="0" smtClean="0"/>
          </a:p>
        </p:txBody>
      </p:sp>
      <p:pic>
        <p:nvPicPr>
          <p:cNvPr id="8200" name="Picture 8" descr="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090100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36096" y="626182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탄력계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쿨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파마</a:t>
            </a:r>
            <a:r>
              <a:rPr lang="en-US" altLang="ko-KR" dirty="0"/>
              <a:t> </a:t>
            </a:r>
            <a:r>
              <a:rPr lang="ko-KR" altLang="en-US" dirty="0" smtClean="0"/>
              <a:t>헤어스타일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현대일본의 신형문화</a:t>
            </a:r>
            <a:endParaRPr lang="ko-KR" altLang="en-US" dirty="0"/>
          </a:p>
        </p:txBody>
      </p:sp>
      <p:sp>
        <p:nvSpPr>
          <p:cNvPr id="5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일본의 액세서리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1026" name="Picture 2" descr="K10 화이트 골드 자수정 반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46135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7888" y="3356992"/>
            <a:ext cx="2302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K10 </a:t>
            </a:r>
            <a:r>
              <a:rPr lang="ko-KR" altLang="en-US" dirty="0" smtClean="0"/>
              <a:t>화이트 </a:t>
            </a:r>
            <a:endParaRPr lang="en-US" altLang="ko-KR" dirty="0"/>
          </a:p>
          <a:p>
            <a:pPr algn="ctr"/>
            <a:r>
              <a:rPr lang="ko-KR" altLang="en-US" dirty="0" smtClean="0"/>
              <a:t>골드 자수정 반지</a:t>
            </a:r>
            <a:endParaRPr lang="en-US" altLang="ko-KR" dirty="0" smtClean="0"/>
          </a:p>
          <a:p>
            <a:pPr algn="ctr"/>
            <a:r>
              <a:rPr lang="en-US" altLang="ko-KR" dirty="0"/>
              <a:t>1</a:t>
            </a:r>
            <a:r>
              <a:rPr lang="en-US" altLang="ko-KR" dirty="0" smtClean="0"/>
              <a:t>8000</a:t>
            </a:r>
            <a:r>
              <a:rPr lang="ko-KR" altLang="en-US" dirty="0" smtClean="0"/>
              <a:t>엔</a:t>
            </a:r>
            <a:endParaRPr lang="ko-KR" altLang="en-US" dirty="0"/>
          </a:p>
        </p:txBody>
      </p:sp>
      <p:pic>
        <p:nvPicPr>
          <p:cNvPr id="1028" name="Picture 4" descr="QIREINI K18WG H &amp; C 다이아몬드 목걸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273630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351378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QIREINI K18WG </a:t>
            </a:r>
            <a:r>
              <a:rPr lang="en-US" altLang="ko-KR" dirty="0"/>
              <a:t>H &amp; C </a:t>
            </a:r>
          </a:p>
          <a:p>
            <a:pPr algn="ctr"/>
            <a:r>
              <a:rPr lang="ko-KR" altLang="en-US" dirty="0" smtClean="0"/>
              <a:t>다이아몬드 목걸이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68000</a:t>
            </a:r>
            <a:r>
              <a:rPr lang="ko-KR" altLang="en-US" dirty="0" smtClean="0"/>
              <a:t>엔</a:t>
            </a:r>
            <a:endParaRPr lang="ko-KR" altLang="en-US" dirty="0"/>
          </a:p>
        </p:txBody>
      </p:sp>
      <p:pic>
        <p:nvPicPr>
          <p:cNvPr id="1030" name="Picture 6" descr="https://d35jyikbl6hgw7.cloudfront.net/2/itm/321517330016/pc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80667"/>
            <a:ext cx="2056645" cy="2056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609329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루리아</a:t>
            </a:r>
            <a:r>
              <a:rPr lang="ko-KR" altLang="en-US" dirty="0" smtClean="0"/>
              <a:t> </a:t>
            </a:r>
            <a:r>
              <a:rPr lang="en-US" altLang="ko-KR" dirty="0" smtClean="0"/>
              <a:t>4°C </a:t>
            </a:r>
            <a:r>
              <a:rPr lang="ko-KR" altLang="en-US" dirty="0" smtClean="0"/>
              <a:t>세 접는 지갑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17000</a:t>
            </a:r>
            <a:r>
              <a:rPr lang="ko-KR" altLang="en-US" dirty="0" smtClean="0"/>
              <a:t>엔</a:t>
            </a:r>
            <a:endParaRPr lang="ko-KR" altLang="en-US" dirty="0"/>
          </a:p>
        </p:txBody>
      </p:sp>
      <p:pic>
        <p:nvPicPr>
          <p:cNvPr id="1032" name="Picture 8" descr="【WEB 한정 상품] 플래티넘 다이아몬드 (0.10ct) 귀걸이 상품 이미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94840"/>
            <a:ext cx="2160240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8024" y="581629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플래티넘</a:t>
            </a:r>
            <a:r>
              <a:rPr lang="ko-KR" altLang="en-US" dirty="0" smtClean="0"/>
              <a:t> 다이아몬드 귀걸이</a:t>
            </a:r>
            <a:endParaRPr lang="en-US" altLang="ko-KR" dirty="0"/>
          </a:p>
          <a:p>
            <a:pPr algn="ctr"/>
            <a:r>
              <a:rPr lang="en-US" altLang="ko-KR" dirty="0" smtClean="0"/>
              <a:t>6980</a:t>
            </a:r>
            <a:r>
              <a:rPr lang="ko-KR" altLang="en-US" dirty="0" smtClean="0"/>
              <a:t>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오타쿠란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</a:rPr>
              <a:t>?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14348" y="1643050"/>
            <a:ext cx="77153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1970</a:t>
            </a:r>
            <a:r>
              <a:rPr lang="ko-KR" altLang="en-US" sz="2000" dirty="0">
                <a:solidFill>
                  <a:schemeClr val="tx1"/>
                </a:solidFill>
              </a:rPr>
              <a:t>년대 등장한 일본의 신조어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  <a:r>
              <a:rPr lang="ko-KR" altLang="en-US" sz="2000" dirty="0">
                <a:solidFill>
                  <a:schemeClr val="tx1"/>
                </a:solidFill>
              </a:rPr>
              <a:t>좁게는 일본 만화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게임 등에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심취한 </a:t>
            </a:r>
            <a:r>
              <a:rPr lang="ko-KR" altLang="en-US" sz="2000" dirty="0">
                <a:solidFill>
                  <a:schemeClr val="tx1"/>
                </a:solidFill>
              </a:rPr>
              <a:t>사람을 뜻하며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넓게는 특정한 분야의 취미에 </a:t>
            </a:r>
            <a:r>
              <a:rPr lang="ko-KR" altLang="en-US" sz="2000" dirty="0" smtClean="0">
                <a:solidFill>
                  <a:schemeClr val="tx1"/>
                </a:solidFill>
              </a:rPr>
              <a:t>심취한 사람</a:t>
            </a:r>
            <a:endParaRPr lang="ko-KR" altLang="en-US" sz="2000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pic>
        <p:nvPicPr>
          <p:cNvPr id="1026" name="Picture 2" descr="C:\Users\my\Desktop\%BF%C0Ÿ%C4%E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04" y="3429000"/>
            <a:ext cx="4206651" cy="2571746"/>
          </a:xfrm>
          <a:prstGeom prst="rect">
            <a:avLst/>
          </a:prstGeom>
          <a:noFill/>
        </p:spPr>
      </p:pic>
      <p:pic>
        <p:nvPicPr>
          <p:cNvPr id="1027" name="Picture 3" descr="C:\Users\my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46" y="3428999"/>
            <a:ext cx="4316434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오타쿠의 어원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357290" y="2071678"/>
            <a:ext cx="5572164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/>
              <a:t>‘</a:t>
            </a:r>
            <a:r>
              <a:rPr lang="ko-KR" altLang="en-US" dirty="0" smtClean="0"/>
              <a:t>오타쿠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お宅</a:t>
            </a:r>
            <a:r>
              <a:rPr lang="ko-KR" altLang="en-US" dirty="0" smtClean="0"/>
              <a:t>’라는</a:t>
            </a:r>
            <a:r>
              <a:rPr lang="ko-KR" altLang="en-US" dirty="0"/>
              <a:t> </a:t>
            </a:r>
            <a:r>
              <a:rPr lang="ko-KR" altLang="en-US" dirty="0" smtClean="0"/>
              <a:t>말을 </a:t>
            </a:r>
            <a:r>
              <a:rPr lang="ko-KR" altLang="en-US" dirty="0"/>
              <a:t>처음 사용하기 시작한 것은</a:t>
            </a:r>
            <a:r>
              <a:rPr lang="en-US" altLang="ko-KR" dirty="0"/>
              <a:t>, </a:t>
            </a:r>
            <a:r>
              <a:rPr lang="ko-KR" altLang="en-US" dirty="0"/>
              <a:t>일본 케이오 대학출신의 </a:t>
            </a:r>
            <a:r>
              <a:rPr lang="en-US" altLang="ko-KR" dirty="0"/>
              <a:t>SF </a:t>
            </a:r>
            <a:r>
              <a:rPr lang="ko-KR" altLang="en-US" dirty="0" smtClean="0"/>
              <a:t>매니아들</a:t>
            </a:r>
            <a:endParaRPr lang="en-US" altLang="ko-KR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57290" y="4071942"/>
            <a:ext cx="5572164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/>
              <a:t>자신이 </a:t>
            </a:r>
            <a:r>
              <a:rPr lang="ko-KR" altLang="en-US" dirty="0"/>
              <a:t>오타쿠라고 주장하는 사람이 나올 즈음에는 오타쿠라는 개념이 </a:t>
            </a:r>
            <a:r>
              <a:rPr lang="ko-KR" altLang="en-US" dirty="0" smtClean="0"/>
              <a:t>퍼진지 오래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</a:rPr>
              <a:t>오타쿠문화의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 현실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643042" y="1714488"/>
            <a:ext cx="5929354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/>
              <a:t>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애니메이션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게임 등 영상문화에서 출발한 오타쿠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이제는 영상 분야만에 국한되지 않는 다양한 분야에서 사용되는 말</a:t>
            </a:r>
            <a:endParaRPr lang="ko-KR" altLang="en-US" dirty="0"/>
          </a:p>
        </p:txBody>
      </p:sp>
      <p:pic>
        <p:nvPicPr>
          <p:cNvPr id="1027" name="Picture 3" descr="C:\Users\my\Desktop\mai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2428892" cy="3328341"/>
          </a:xfrm>
          <a:prstGeom prst="rect">
            <a:avLst/>
          </a:prstGeom>
          <a:noFill/>
        </p:spPr>
      </p:pic>
      <p:pic>
        <p:nvPicPr>
          <p:cNvPr id="1026" name="Picture 2" descr="C:\Users\my\Desktop\20160830_1472536898_25249600_1_99_201608301639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00438"/>
            <a:ext cx="3214710" cy="3019424"/>
          </a:xfrm>
          <a:prstGeom prst="rect">
            <a:avLst/>
          </a:prstGeom>
          <a:noFill/>
        </p:spPr>
      </p:pic>
      <p:pic>
        <p:nvPicPr>
          <p:cNvPr id="1028" name="Picture 4" descr="C:\Users\my\Desktop\CWBcac_UEAUeuv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214686"/>
            <a:ext cx="2357454" cy="333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</a:rPr>
              <a:t>오타쿠문화의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 종류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857752" y="2000240"/>
            <a:ext cx="2428892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코스프레 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오타쿠</a:t>
            </a:r>
            <a:endParaRPr lang="ko-KR" altLang="en-US" sz="2800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643042" y="4000504"/>
            <a:ext cx="2428892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철도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전차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버스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오타쿠</a:t>
            </a:r>
            <a:endParaRPr lang="ko-KR" altLang="en-US" sz="28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857752" y="4000504"/>
            <a:ext cx="2428892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밀리터리 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오타쿠</a:t>
            </a:r>
            <a:endParaRPr lang="ko-KR" altLang="en-US" sz="28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643042" y="2000240"/>
            <a:ext cx="2428892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애니메이션 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오타쿠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애니메이션 오타쿠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28794" y="1714488"/>
            <a:ext cx="5357850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u"/>
            </a:pPr>
            <a:r>
              <a:rPr lang="ko-KR" altLang="en-US" sz="2000" dirty="0" smtClean="0"/>
              <a:t>가장 대중적인 이미지</a:t>
            </a:r>
            <a:endParaRPr lang="en-US" altLang="ko-KR" sz="2000" dirty="0" smtClean="0"/>
          </a:p>
          <a:p>
            <a:pPr algn="ctr">
              <a:buFont typeface="Wingdings" pitchFamily="2" charset="2"/>
              <a:buChar char="u"/>
            </a:pPr>
            <a:r>
              <a:rPr lang="en-US" altLang="ko-KR" sz="2000" dirty="0" smtClean="0"/>
              <a:t>2D </a:t>
            </a:r>
            <a:r>
              <a:rPr lang="ko-KR" altLang="en-US" sz="2000" dirty="0" smtClean="0"/>
              <a:t>캐릭터에 열광</a:t>
            </a:r>
            <a:endParaRPr lang="ko-KR" altLang="en-US" sz="2000" dirty="0"/>
          </a:p>
        </p:txBody>
      </p:sp>
      <p:pic>
        <p:nvPicPr>
          <p:cNvPr id="2052" name="Picture 4" descr="C:\Users\my\Desktop\74205_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2571768" cy="3670845"/>
          </a:xfrm>
          <a:prstGeom prst="rect">
            <a:avLst/>
          </a:prstGeom>
          <a:noFill/>
        </p:spPr>
      </p:pic>
      <p:pic>
        <p:nvPicPr>
          <p:cNvPr id="2053" name="Picture 5" descr="C:\Users\my\Desktop\wall12_01_uni9921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71810"/>
            <a:ext cx="4214842" cy="337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코스프레 오타쿠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3074" name="Picture 2" descr="C:\Users\my\Desktop\KakaoTalk_20160112_153904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05" y="1643050"/>
            <a:ext cx="5873791" cy="3571900"/>
          </a:xfrm>
          <a:prstGeom prst="rect">
            <a:avLst/>
          </a:prstGeom>
          <a:noFill/>
        </p:spPr>
      </p:pic>
      <p:pic>
        <p:nvPicPr>
          <p:cNvPr id="2050" name="Picture 2" descr="C:\Users\my\Desktop\%BF%F8%C7ǽ%BA_%C4ڽ%BA%C7%C1%B7%B9_4_anyj0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786058"/>
            <a:ext cx="2500330" cy="3857652"/>
          </a:xfrm>
          <a:prstGeom prst="rect">
            <a:avLst/>
          </a:prstGeom>
          <a:noFill/>
        </p:spPr>
      </p:pic>
      <p:pic>
        <p:nvPicPr>
          <p:cNvPr id="3075" name="Picture 3" descr="C:\Users\my\Desktop\cos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3964054" cy="2644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142852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C000"/>
                </a:solidFill>
                <a:latin typeface="+mn-ea"/>
              </a:rPr>
              <a:t>오타쿠 문화</a:t>
            </a:r>
          </a:p>
        </p:txBody>
      </p:sp>
      <p:sp>
        <p:nvSpPr>
          <p:cNvPr id="35" name="제목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74164"/>
          </a:xfrm>
        </p:spPr>
        <p:txBody>
          <a:bodyPr>
            <a:normAutofit/>
          </a:bodyPr>
          <a:lstStyle/>
          <a:p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철도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</a:rPr>
              <a:t>, 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전차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</a:rPr>
              <a:t>, 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버스 오타쿠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42976" y="1714488"/>
            <a:ext cx="7215238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ko-KR" altLang="en-US" sz="2000" dirty="0" smtClean="0"/>
              <a:t>각종 교통수단의 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시각표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전차와 버스의 종류에 관심</a:t>
            </a:r>
            <a:endParaRPr lang="ko-KR" altLang="en-US" sz="2000" dirty="0"/>
          </a:p>
        </p:txBody>
      </p:sp>
      <p:pic>
        <p:nvPicPr>
          <p:cNvPr id="4099" name="Picture 3" descr="C:\Users\my\Desktop\NaverBlog_20150302_021922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2857520" cy="3810026"/>
          </a:xfrm>
          <a:prstGeom prst="rect">
            <a:avLst/>
          </a:prstGeom>
          <a:noFill/>
        </p:spPr>
      </p:pic>
      <p:grpSp>
        <p:nvGrpSpPr>
          <p:cNvPr id="2" name="그룹 9"/>
          <p:cNvGrpSpPr/>
          <p:nvPr/>
        </p:nvGrpSpPr>
        <p:grpSpPr>
          <a:xfrm>
            <a:off x="928662" y="2500306"/>
            <a:ext cx="3503099" cy="4286280"/>
            <a:chOff x="928662" y="2500306"/>
            <a:chExt cx="3503099" cy="4286280"/>
          </a:xfrm>
        </p:grpSpPr>
        <p:pic>
          <p:nvPicPr>
            <p:cNvPr id="4098" name="Picture 2" descr="C:\Users\my\Desktop\006-atrain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2500306"/>
              <a:ext cx="3503099" cy="3929090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1214414" y="6357958"/>
              <a:ext cx="3000396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  <a:latin typeface="HY신명조" pitchFamily="18" charset="-127"/>
                  <a:ea typeface="HY신명조" pitchFamily="18" charset="-127"/>
                </a:rPr>
                <a:t>우린 급행 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HY신명조" pitchFamily="18" charset="-127"/>
                  <a:ea typeface="HY신명조" pitchFamily="18" charset="-127"/>
                </a:rPr>
                <a:t>A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HY신명조" pitchFamily="18" charset="-127"/>
                  <a:ea typeface="HY신명조" pitchFamily="18" charset="-127"/>
                </a:rPr>
                <a:t>열차로 가자</a:t>
              </a:r>
              <a:endPara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477</TotalTime>
  <Words>564</Words>
  <Application>Microsoft Office PowerPoint</Application>
  <PresentationFormat>화면 슬라이드 쇼(4:3)</PresentationFormat>
  <Paragraphs>214</Paragraphs>
  <Slides>28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테마1</vt:lpstr>
      <vt:lpstr>슬라이드 1</vt:lpstr>
      <vt:lpstr>슬라이드 2</vt:lpstr>
      <vt:lpstr>오타쿠란?</vt:lpstr>
      <vt:lpstr>오타쿠의 어원</vt:lpstr>
      <vt:lpstr>오타쿠문화의 현실</vt:lpstr>
      <vt:lpstr>오타쿠문화의 종류</vt:lpstr>
      <vt:lpstr>애니메이션 오타쿠</vt:lpstr>
      <vt:lpstr>코스프레 오타쿠</vt:lpstr>
      <vt:lpstr>철도, 전차, 버스 오타쿠</vt:lpstr>
      <vt:lpstr>밀리터리 오타쿠</vt:lpstr>
      <vt:lpstr>오타쿠에 대한 인식과 평가</vt:lpstr>
      <vt:lpstr>오타쿠에 대한 인식과 평가</vt:lpstr>
      <vt:lpstr>오타쿠에 대한 인식과 평가</vt:lpstr>
      <vt:lpstr>한국이 부정적 시선을 가진 이유</vt:lpstr>
      <vt:lpstr>한국이 부정적 시선을 가진 이유</vt:lpstr>
      <vt:lpstr>한국이 부정적 시선을 가진 이유</vt:lpstr>
      <vt:lpstr>오타쿠들의 활약시대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my</cp:lastModifiedBy>
  <cp:revision>20</cp:revision>
  <dcterms:created xsi:type="dcterms:W3CDTF">2017-03-19T14:09:01Z</dcterms:created>
  <dcterms:modified xsi:type="dcterms:W3CDTF">2017-04-03T15:47:37Z</dcterms:modified>
</cp:coreProperties>
</file>